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7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7" r:id="rId20"/>
    <p:sldId id="279" r:id="rId21"/>
    <p:sldId id="278" r:id="rId22"/>
    <p:sldId id="280" r:id="rId23"/>
    <p:sldId id="281" r:id="rId24"/>
    <p:sldId id="282" r:id="rId25"/>
    <p:sldId id="288" r:id="rId26"/>
    <p:sldId id="290" r:id="rId27"/>
    <p:sldId id="289" r:id="rId28"/>
    <p:sldId id="285" r:id="rId29"/>
    <p:sldId id="291" r:id="rId30"/>
    <p:sldId id="28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8891-9710-BDA9-2483-2CBF98E2B048}" v="6" dt="2025-02-05T11:08:53.657"/>
    <p1510:client id="{245911F7-A8FC-F1AC-4820-E6A1972E9103}" v="85" dt="2025-02-05T14:14:40.403"/>
    <p1510:client id="{EC79D6CE-0714-AC9A-E507-A619B301A54A}" v="45" dt="2025-02-04T12:03:52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roma2-my.sharepoint.com/personal/thuha_dao_students_uniroma2_eu/Documents/quantep%20chip%20data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Splitting ratio of the DC 1 in CNOT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'chip cnot cornerstone'!$J$1</c:f>
              <c:strCache>
                <c:ptCount val="1"/>
                <c:pt idx="0">
                  <c:v>(R/T)1,2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'chip cnot cornerstone'!$D$2:$D$30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</c:numCache>
            </c:numRef>
          </c:xVal>
          <c:yVal>
            <c:numRef>
              <c:f>'chip cnot cornerstone'!$J$2:$J$30</c:f>
              <c:numCache>
                <c:formatCode>General</c:formatCode>
                <c:ptCount val="29"/>
                <c:pt idx="0">
                  <c:v>0.49773681347060417</c:v>
                </c:pt>
                <c:pt idx="1">
                  <c:v>0.33654911398256421</c:v>
                </c:pt>
                <c:pt idx="2">
                  <c:v>0.50817492878118087</c:v>
                </c:pt>
                <c:pt idx="3">
                  <c:v>0.32667123404640558</c:v>
                </c:pt>
                <c:pt idx="4">
                  <c:v>0.50259463964452367</c:v>
                </c:pt>
                <c:pt idx="5">
                  <c:v>0.33038216285728633</c:v>
                </c:pt>
                <c:pt idx="6">
                  <c:v>0.5270198714383395</c:v>
                </c:pt>
                <c:pt idx="7">
                  <c:v>0.30918386411002291</c:v>
                </c:pt>
                <c:pt idx="8">
                  <c:v>0.31241221451041362</c:v>
                </c:pt>
                <c:pt idx="9">
                  <c:v>0.51069548981941704</c:v>
                </c:pt>
                <c:pt idx="10">
                  <c:v>0.52750702406213257</c:v>
                </c:pt>
                <c:pt idx="11">
                  <c:v>0.31553738007347409</c:v>
                </c:pt>
                <c:pt idx="12">
                  <c:v>0.38706767631035305</c:v>
                </c:pt>
                <c:pt idx="13">
                  <c:v>0.50900011776534981</c:v>
                </c:pt>
                <c:pt idx="14">
                  <c:v>0.50295105533392859</c:v>
                </c:pt>
                <c:pt idx="15">
                  <c:v>0.31736527963959876</c:v>
                </c:pt>
                <c:pt idx="16">
                  <c:v>0.37576452678750388</c:v>
                </c:pt>
                <c:pt idx="17">
                  <c:v>0.45493840508743361</c:v>
                </c:pt>
                <c:pt idx="18">
                  <c:v>0.48658613326657607</c:v>
                </c:pt>
                <c:pt idx="19">
                  <c:v>0.34813854909514524</c:v>
                </c:pt>
                <c:pt idx="20">
                  <c:v>0.40446515801061622</c:v>
                </c:pt>
                <c:pt idx="21">
                  <c:v>0.49555380230596507</c:v>
                </c:pt>
                <c:pt idx="22">
                  <c:v>0.50686646955468806</c:v>
                </c:pt>
                <c:pt idx="23">
                  <c:v>0.32468998214303479</c:v>
                </c:pt>
                <c:pt idx="24">
                  <c:v>0.38224863588324454</c:v>
                </c:pt>
                <c:pt idx="25">
                  <c:v>0.49895962376763681</c:v>
                </c:pt>
                <c:pt idx="26">
                  <c:v>0.48555132458642003</c:v>
                </c:pt>
                <c:pt idx="27">
                  <c:v>0.31744704586996447</c:v>
                </c:pt>
                <c:pt idx="28">
                  <c:v>0.3896617713343748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7E-449D-AB6F-1EBE719B34E2}"/>
            </c:ext>
          </c:extLst>
        </c:ser>
        <c:ser>
          <c:idx val="1"/>
          <c:order val="1"/>
          <c:tx>
            <c:strRef>
              <c:f>'chip cnot cornerstone'!$Q$1</c:f>
              <c:strCache>
                <c:ptCount val="1"/>
                <c:pt idx="0">
                  <c:v>(R/T)3,4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'chip cnot cornerstone'!$D$2:$D$30</c:f>
              <c:numCache>
                <c:formatCode>General</c:formatCode>
                <c:ptCount val="29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</c:numCache>
            </c:numRef>
          </c:xVal>
          <c:yVal>
            <c:numRef>
              <c:f>'chip cnot cornerstone'!$Q$2:$Q$30</c:f>
              <c:numCache>
                <c:formatCode>General</c:formatCode>
                <c:ptCount val="29"/>
                <c:pt idx="0">
                  <c:v>0.49412760286396462</c:v>
                </c:pt>
                <c:pt idx="1">
                  <c:v>0.33570542653301805</c:v>
                </c:pt>
                <c:pt idx="2">
                  <c:v>0.48365945442318786</c:v>
                </c:pt>
                <c:pt idx="3">
                  <c:v>0.3210448829584015</c:v>
                </c:pt>
                <c:pt idx="4">
                  <c:v>0.49808958302472506</c:v>
                </c:pt>
                <c:pt idx="5">
                  <c:v>0.32886706131205401</c:v>
                </c:pt>
                <c:pt idx="6">
                  <c:v>0.51152357058846643</c:v>
                </c:pt>
                <c:pt idx="7">
                  <c:v>0.31286567736140536</c:v>
                </c:pt>
                <c:pt idx="8">
                  <c:v>0.30957947571922195</c:v>
                </c:pt>
                <c:pt idx="9">
                  <c:v>0.4942758668435337</c:v>
                </c:pt>
                <c:pt idx="10">
                  <c:v>0.50784361602753347</c:v>
                </c:pt>
                <c:pt idx="11">
                  <c:v>0.30874232142047964</c:v>
                </c:pt>
                <c:pt idx="12">
                  <c:v>0.39757660653911475</c:v>
                </c:pt>
                <c:pt idx="13">
                  <c:v>0.50623234432489395</c:v>
                </c:pt>
                <c:pt idx="14">
                  <c:v>0.50693541278085252</c:v>
                </c:pt>
                <c:pt idx="15">
                  <c:v>0.31836869505863019</c:v>
                </c:pt>
                <c:pt idx="16">
                  <c:v>0.38710702893625148</c:v>
                </c:pt>
                <c:pt idx="17">
                  <c:v>0.46878360094624577</c:v>
                </c:pt>
                <c:pt idx="18">
                  <c:v>0.49095206747743309</c:v>
                </c:pt>
                <c:pt idx="19">
                  <c:v>0.34483411070508518</c:v>
                </c:pt>
                <c:pt idx="20">
                  <c:v>0.38648210961522084</c:v>
                </c:pt>
                <c:pt idx="21">
                  <c:v>0.50007673615597037</c:v>
                </c:pt>
                <c:pt idx="22">
                  <c:v>0.50757866764089832</c:v>
                </c:pt>
                <c:pt idx="23">
                  <c:v>0.32417281525912944</c:v>
                </c:pt>
                <c:pt idx="24">
                  <c:v>0.38670765397462753</c:v>
                </c:pt>
                <c:pt idx="25">
                  <c:v>0.49657988550802951</c:v>
                </c:pt>
                <c:pt idx="26">
                  <c:v>0.48489822100349489</c:v>
                </c:pt>
                <c:pt idx="27">
                  <c:v>0.31833035146265526</c:v>
                </c:pt>
                <c:pt idx="28">
                  <c:v>0.38220649629651027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7E-449D-AB6F-1EBE719B3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214535"/>
        <c:axId val="1328216583"/>
      </c:scatterChart>
      <c:valAx>
        <c:axId val="1328214535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CNOT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216583"/>
        <c:crosses val="autoZero"/>
        <c:crossBetween val="midCat"/>
        <c:majorUnit val="1"/>
      </c:valAx>
      <c:valAx>
        <c:axId val="1328216583"/>
        <c:scaling>
          <c:orientation val="minMax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Splitting ratio R/T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214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4A6B5-47EA-421F-86B7-D01E48ABA2F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149963A-55D6-4BBF-9F78-3452A9452DB0}">
      <dgm:prSet/>
      <dgm:spPr/>
      <dgm:t>
        <a:bodyPr/>
        <a:lstStyle/>
        <a:p>
          <a:pPr>
            <a:defRPr cap="all"/>
          </a:pPr>
          <a:r>
            <a:rPr lang="it-IT"/>
            <a:t>Characterization and measurement</a:t>
          </a:r>
          <a:endParaRPr lang="en-US"/>
        </a:p>
      </dgm:t>
    </dgm:pt>
    <dgm:pt modelId="{7F6E3F1E-D28F-42A8-92B8-488E4CEDDC34}" type="parTrans" cxnId="{C0BF7C86-D1EB-44C9-AE36-1F39EEB65479}">
      <dgm:prSet/>
      <dgm:spPr/>
      <dgm:t>
        <a:bodyPr/>
        <a:lstStyle/>
        <a:p>
          <a:endParaRPr lang="en-US"/>
        </a:p>
      </dgm:t>
    </dgm:pt>
    <dgm:pt modelId="{05B21B04-C11A-4BED-9131-BA938963D631}" type="sibTrans" cxnId="{C0BF7C86-D1EB-44C9-AE36-1F39EEB65479}">
      <dgm:prSet/>
      <dgm:spPr/>
      <dgm:t>
        <a:bodyPr/>
        <a:lstStyle/>
        <a:p>
          <a:endParaRPr lang="en-US"/>
        </a:p>
      </dgm:t>
    </dgm:pt>
    <dgm:pt modelId="{475774D2-A4F9-4908-9A5D-FA83F333488C}">
      <dgm:prSet/>
      <dgm:spPr/>
      <dgm:t>
        <a:bodyPr/>
        <a:lstStyle/>
        <a:p>
          <a:pPr>
            <a:defRPr cap="all"/>
          </a:pPr>
          <a:r>
            <a:rPr lang="it-IT"/>
            <a:t>Repeat the process</a:t>
          </a:r>
          <a:endParaRPr lang="en-US"/>
        </a:p>
      </dgm:t>
    </dgm:pt>
    <dgm:pt modelId="{250B000E-00A2-4DFB-A315-700F76BE30F1}" type="parTrans" cxnId="{397ED254-F95E-409B-B957-E9B033517052}">
      <dgm:prSet/>
      <dgm:spPr/>
      <dgm:t>
        <a:bodyPr/>
        <a:lstStyle/>
        <a:p>
          <a:endParaRPr lang="en-US"/>
        </a:p>
      </dgm:t>
    </dgm:pt>
    <dgm:pt modelId="{2C3924E8-7B7F-493C-8B10-3A1B8CD2B9DD}" type="sibTrans" cxnId="{397ED254-F95E-409B-B957-E9B033517052}">
      <dgm:prSet/>
      <dgm:spPr/>
      <dgm:t>
        <a:bodyPr/>
        <a:lstStyle/>
        <a:p>
          <a:endParaRPr lang="en-US"/>
        </a:p>
      </dgm:t>
    </dgm:pt>
    <dgm:pt modelId="{A9983CE4-F27A-49A1-A22B-2334E9D8C6B4}" type="pres">
      <dgm:prSet presAssocID="{46E4A6B5-47EA-421F-86B7-D01E48ABA2F9}" presName="root" presStyleCnt="0">
        <dgm:presLayoutVars>
          <dgm:dir/>
          <dgm:resizeHandles val="exact"/>
        </dgm:presLayoutVars>
      </dgm:prSet>
      <dgm:spPr/>
    </dgm:pt>
    <dgm:pt modelId="{5BABCD44-9B87-40A6-AFBA-E062A5F7B93F}" type="pres">
      <dgm:prSet presAssocID="{6149963A-55D6-4BBF-9F78-3452A9452DB0}" presName="compNode" presStyleCnt="0"/>
      <dgm:spPr/>
    </dgm:pt>
    <dgm:pt modelId="{A2BFDD69-1C78-4B65-9B32-53491631410D}" type="pres">
      <dgm:prSet presAssocID="{6149963A-55D6-4BBF-9F78-3452A9452DB0}" presName="iconBgRect" presStyleLbl="bgShp" presStyleIdx="0" presStyleCnt="2"/>
      <dgm:spPr/>
    </dgm:pt>
    <dgm:pt modelId="{283B6CAD-98D9-4893-991B-CB5D85FF615A}" type="pres">
      <dgm:prSet presAssocID="{6149963A-55D6-4BBF-9F78-3452A9452D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ello"/>
        </a:ext>
      </dgm:extLst>
    </dgm:pt>
    <dgm:pt modelId="{AE594206-B578-487F-B267-2D21C5670B78}" type="pres">
      <dgm:prSet presAssocID="{6149963A-55D6-4BBF-9F78-3452A9452DB0}" presName="spaceRect" presStyleCnt="0"/>
      <dgm:spPr/>
    </dgm:pt>
    <dgm:pt modelId="{B4AEAD48-68F5-4F5C-A7BF-931E63EC8B8C}" type="pres">
      <dgm:prSet presAssocID="{6149963A-55D6-4BBF-9F78-3452A9452DB0}" presName="textRect" presStyleLbl="revTx" presStyleIdx="0" presStyleCnt="2">
        <dgm:presLayoutVars>
          <dgm:chMax val="1"/>
          <dgm:chPref val="1"/>
        </dgm:presLayoutVars>
      </dgm:prSet>
      <dgm:spPr/>
    </dgm:pt>
    <dgm:pt modelId="{EEC5D755-0AEB-499C-8FCC-9222D1887164}" type="pres">
      <dgm:prSet presAssocID="{05B21B04-C11A-4BED-9131-BA938963D631}" presName="sibTrans" presStyleCnt="0"/>
      <dgm:spPr/>
    </dgm:pt>
    <dgm:pt modelId="{78887390-5FE4-4FEB-A7FE-A4D02C2FD71D}" type="pres">
      <dgm:prSet presAssocID="{475774D2-A4F9-4908-9A5D-FA83F333488C}" presName="compNode" presStyleCnt="0"/>
      <dgm:spPr/>
    </dgm:pt>
    <dgm:pt modelId="{93E96B15-019A-43B9-A333-C8C148538932}" type="pres">
      <dgm:prSet presAssocID="{475774D2-A4F9-4908-9A5D-FA83F333488C}" presName="iconBgRect" presStyleLbl="bgShp" presStyleIdx="1" presStyleCnt="2"/>
      <dgm:spPr/>
    </dgm:pt>
    <dgm:pt modelId="{37BEF821-62E7-4539-8D7A-E594D9F97D20}" type="pres">
      <dgm:prSet presAssocID="{475774D2-A4F9-4908-9A5D-FA83F333488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peti"/>
        </a:ext>
      </dgm:extLst>
    </dgm:pt>
    <dgm:pt modelId="{A3A93903-4F33-4BA3-9172-CE79E87F744D}" type="pres">
      <dgm:prSet presAssocID="{475774D2-A4F9-4908-9A5D-FA83F333488C}" presName="spaceRect" presStyleCnt="0"/>
      <dgm:spPr/>
    </dgm:pt>
    <dgm:pt modelId="{52907EA8-7DD2-4E96-B3EB-48906FFBE85C}" type="pres">
      <dgm:prSet presAssocID="{475774D2-A4F9-4908-9A5D-FA83F333488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86AED5C-3752-4AC4-A3F2-CE1BA4B154B2}" type="presOf" srcId="{46E4A6B5-47EA-421F-86B7-D01E48ABA2F9}" destId="{A9983CE4-F27A-49A1-A22B-2334E9D8C6B4}" srcOrd="0" destOrd="0" presId="urn:microsoft.com/office/officeart/2018/5/layout/IconCircleLabelList"/>
    <dgm:cxn modelId="{397ED254-F95E-409B-B957-E9B033517052}" srcId="{46E4A6B5-47EA-421F-86B7-D01E48ABA2F9}" destId="{475774D2-A4F9-4908-9A5D-FA83F333488C}" srcOrd="1" destOrd="0" parTransId="{250B000E-00A2-4DFB-A315-700F76BE30F1}" sibTransId="{2C3924E8-7B7F-493C-8B10-3A1B8CD2B9DD}"/>
    <dgm:cxn modelId="{0AA87581-3A61-4438-8268-7BBDDC95679B}" type="presOf" srcId="{6149963A-55D6-4BBF-9F78-3452A9452DB0}" destId="{B4AEAD48-68F5-4F5C-A7BF-931E63EC8B8C}" srcOrd="0" destOrd="0" presId="urn:microsoft.com/office/officeart/2018/5/layout/IconCircleLabelList"/>
    <dgm:cxn modelId="{C0BF7C86-D1EB-44C9-AE36-1F39EEB65479}" srcId="{46E4A6B5-47EA-421F-86B7-D01E48ABA2F9}" destId="{6149963A-55D6-4BBF-9F78-3452A9452DB0}" srcOrd="0" destOrd="0" parTransId="{7F6E3F1E-D28F-42A8-92B8-488E4CEDDC34}" sibTransId="{05B21B04-C11A-4BED-9131-BA938963D631}"/>
    <dgm:cxn modelId="{B8FC48FC-932E-4FAF-98EC-0A62639ED2B2}" type="presOf" srcId="{475774D2-A4F9-4908-9A5D-FA83F333488C}" destId="{52907EA8-7DD2-4E96-B3EB-48906FFBE85C}" srcOrd="0" destOrd="0" presId="urn:microsoft.com/office/officeart/2018/5/layout/IconCircleLabelList"/>
    <dgm:cxn modelId="{13ED1011-B40B-4D36-B9C2-3547641D7996}" type="presParOf" srcId="{A9983CE4-F27A-49A1-A22B-2334E9D8C6B4}" destId="{5BABCD44-9B87-40A6-AFBA-E062A5F7B93F}" srcOrd="0" destOrd="0" presId="urn:microsoft.com/office/officeart/2018/5/layout/IconCircleLabelList"/>
    <dgm:cxn modelId="{D99422A7-68BB-47D4-9EB1-12EFAE3566BD}" type="presParOf" srcId="{5BABCD44-9B87-40A6-AFBA-E062A5F7B93F}" destId="{A2BFDD69-1C78-4B65-9B32-53491631410D}" srcOrd="0" destOrd="0" presId="urn:microsoft.com/office/officeart/2018/5/layout/IconCircleLabelList"/>
    <dgm:cxn modelId="{01769F98-21BD-45E3-96D4-DA852C30D72F}" type="presParOf" srcId="{5BABCD44-9B87-40A6-AFBA-E062A5F7B93F}" destId="{283B6CAD-98D9-4893-991B-CB5D85FF615A}" srcOrd="1" destOrd="0" presId="urn:microsoft.com/office/officeart/2018/5/layout/IconCircleLabelList"/>
    <dgm:cxn modelId="{3B0A5EEE-F6E2-4978-8213-5C74AEE38D17}" type="presParOf" srcId="{5BABCD44-9B87-40A6-AFBA-E062A5F7B93F}" destId="{AE594206-B578-487F-B267-2D21C5670B78}" srcOrd="2" destOrd="0" presId="urn:microsoft.com/office/officeart/2018/5/layout/IconCircleLabelList"/>
    <dgm:cxn modelId="{199F37A8-8D78-4EE6-BA27-A8DC22A68467}" type="presParOf" srcId="{5BABCD44-9B87-40A6-AFBA-E062A5F7B93F}" destId="{B4AEAD48-68F5-4F5C-A7BF-931E63EC8B8C}" srcOrd="3" destOrd="0" presId="urn:microsoft.com/office/officeart/2018/5/layout/IconCircleLabelList"/>
    <dgm:cxn modelId="{D7C64318-4F6A-4F29-9FC5-EC38875DC314}" type="presParOf" srcId="{A9983CE4-F27A-49A1-A22B-2334E9D8C6B4}" destId="{EEC5D755-0AEB-499C-8FCC-9222D1887164}" srcOrd="1" destOrd="0" presId="urn:microsoft.com/office/officeart/2018/5/layout/IconCircleLabelList"/>
    <dgm:cxn modelId="{C4DD9178-036A-4C91-9E7E-1F8C12D37066}" type="presParOf" srcId="{A9983CE4-F27A-49A1-A22B-2334E9D8C6B4}" destId="{78887390-5FE4-4FEB-A7FE-A4D02C2FD71D}" srcOrd="2" destOrd="0" presId="urn:microsoft.com/office/officeart/2018/5/layout/IconCircleLabelList"/>
    <dgm:cxn modelId="{A54EFCF8-44FD-479D-A4A4-42ACC8449DC4}" type="presParOf" srcId="{78887390-5FE4-4FEB-A7FE-A4D02C2FD71D}" destId="{93E96B15-019A-43B9-A333-C8C148538932}" srcOrd="0" destOrd="0" presId="urn:microsoft.com/office/officeart/2018/5/layout/IconCircleLabelList"/>
    <dgm:cxn modelId="{47CA962A-A7A3-47BF-A3E4-0E40B6BD12E3}" type="presParOf" srcId="{78887390-5FE4-4FEB-A7FE-A4D02C2FD71D}" destId="{37BEF821-62E7-4539-8D7A-E594D9F97D20}" srcOrd="1" destOrd="0" presId="urn:microsoft.com/office/officeart/2018/5/layout/IconCircleLabelList"/>
    <dgm:cxn modelId="{4ACD9C80-1338-4E9E-B608-3A1076965573}" type="presParOf" srcId="{78887390-5FE4-4FEB-A7FE-A4D02C2FD71D}" destId="{A3A93903-4F33-4BA3-9172-CE79E87F744D}" srcOrd="2" destOrd="0" presId="urn:microsoft.com/office/officeart/2018/5/layout/IconCircleLabelList"/>
    <dgm:cxn modelId="{C1627071-7FEE-4CB4-8D9E-F53B08C14DD3}" type="presParOf" srcId="{78887390-5FE4-4FEB-A7FE-A4D02C2FD71D}" destId="{52907EA8-7DD2-4E96-B3EB-48906FFBE85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FDD69-1C78-4B65-9B32-53491631410D}">
      <dsp:nvSpPr>
        <dsp:cNvPr id="0" name=""/>
        <dsp:cNvSpPr/>
      </dsp:nvSpPr>
      <dsp:spPr>
        <a:xfrm>
          <a:off x="2044800" y="142912"/>
          <a:ext cx="2196000" cy="2196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B6CAD-98D9-4893-991B-CB5D85FF615A}">
      <dsp:nvSpPr>
        <dsp:cNvPr id="0" name=""/>
        <dsp:cNvSpPr/>
      </dsp:nvSpPr>
      <dsp:spPr>
        <a:xfrm>
          <a:off x="2512800" y="61091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EAD48-68F5-4F5C-A7BF-931E63EC8B8C}">
      <dsp:nvSpPr>
        <dsp:cNvPr id="0" name=""/>
        <dsp:cNvSpPr/>
      </dsp:nvSpPr>
      <dsp:spPr>
        <a:xfrm>
          <a:off x="1342800" y="3022913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500" kern="1200"/>
            <a:t>Characterization and measurement</a:t>
          </a:r>
          <a:endParaRPr lang="en-US" sz="2500" kern="1200"/>
        </a:p>
      </dsp:txBody>
      <dsp:txXfrm>
        <a:off x="1342800" y="3022913"/>
        <a:ext cx="3600000" cy="720000"/>
      </dsp:txXfrm>
    </dsp:sp>
    <dsp:sp modelId="{93E96B15-019A-43B9-A333-C8C148538932}">
      <dsp:nvSpPr>
        <dsp:cNvPr id="0" name=""/>
        <dsp:cNvSpPr/>
      </dsp:nvSpPr>
      <dsp:spPr>
        <a:xfrm>
          <a:off x="6274800" y="142912"/>
          <a:ext cx="2196000" cy="2196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EF821-62E7-4539-8D7A-E594D9F97D20}">
      <dsp:nvSpPr>
        <dsp:cNvPr id="0" name=""/>
        <dsp:cNvSpPr/>
      </dsp:nvSpPr>
      <dsp:spPr>
        <a:xfrm>
          <a:off x="6742800" y="61091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07EA8-7DD2-4E96-B3EB-48906FFBE85C}">
      <dsp:nvSpPr>
        <dsp:cNvPr id="0" name=""/>
        <dsp:cNvSpPr/>
      </dsp:nvSpPr>
      <dsp:spPr>
        <a:xfrm>
          <a:off x="5572800" y="3022913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500" kern="1200"/>
            <a:t>Repeat the process</a:t>
          </a:r>
          <a:endParaRPr lang="en-US" sz="2500" kern="1200"/>
        </a:p>
      </dsp:txBody>
      <dsp:txXfrm>
        <a:off x="5572800" y="3022913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12" name="Picture 11" descr="A logo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7C48384D-22A6-B30A-B976-0A4706A18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193038"/>
            <a:ext cx="17490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05/02/2025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Spoke 6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8" descr="A logo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73A45157-A572-B860-93E0-1FB1BBAAA1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193038"/>
            <a:ext cx="17490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umerical.com/products/mode/" TargetMode="External"/><Relationship Id="rId13" Type="http://schemas.openxmlformats.org/officeDocument/2006/relationships/hyperlink" Target="https://www.lumerical.com/products/mqw/" TargetMode="External"/><Relationship Id="rId3" Type="http://schemas.openxmlformats.org/officeDocument/2006/relationships/hyperlink" Target="https://www.lumerical.com/products/cml-compiler/" TargetMode="External"/><Relationship Id="rId7" Type="http://schemas.openxmlformats.org/officeDocument/2006/relationships/hyperlink" Target="https://www.lumerical.com/products/fdtd/" TargetMode="External"/><Relationship Id="rId12" Type="http://schemas.openxmlformats.org/officeDocument/2006/relationships/hyperlink" Target="https://www.lumerical.com/products/feem/" TargetMode="External"/><Relationship Id="rId2" Type="http://schemas.openxmlformats.org/officeDocument/2006/relationships/hyperlink" Target="https://www.lumerical.com/products/interconnect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umerical.com/products/photonic-verilog-a/" TargetMode="External"/><Relationship Id="rId11" Type="http://schemas.openxmlformats.org/officeDocument/2006/relationships/hyperlink" Target="https://www.lumerical.com/products/dgtd/" TargetMode="External"/><Relationship Id="rId5" Type="http://schemas.openxmlformats.org/officeDocument/2006/relationships/hyperlink" Target="https://www.lumerical.com/products/interconnect/#SELE" TargetMode="External"/><Relationship Id="rId10" Type="http://schemas.openxmlformats.org/officeDocument/2006/relationships/hyperlink" Target="https://www.lumerical.com/products/heat/" TargetMode="External"/><Relationship Id="rId4" Type="http://schemas.openxmlformats.org/officeDocument/2006/relationships/hyperlink" Target="https://www.lumerical.com/products/interconnect/#LELE" TargetMode="External"/><Relationship Id="rId9" Type="http://schemas.openxmlformats.org/officeDocument/2006/relationships/hyperlink" Target="https://www.lumerical.com/products/charge/" TargetMode="External"/><Relationship Id="rId14" Type="http://schemas.openxmlformats.org/officeDocument/2006/relationships/hyperlink" Target="https://www.lumerical.com/products/stac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dirty="0" err="1">
                <a:latin typeface="Titillium Bd"/>
              </a:rPr>
              <a:t>Spoke</a:t>
            </a:r>
            <a:r>
              <a:rPr lang="it-IT" sz="4000" dirty="0">
                <a:latin typeface="Titillium Bd"/>
              </a:rPr>
              <a:t> 6 Integration</a:t>
            </a:r>
            <a:endParaRPr lang="it-IT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94455"/>
            <a:ext cx="3507897" cy="15407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it-IT" b="1" i="1" dirty="0">
                <a:latin typeface="Titillium"/>
              </a:rPr>
              <a:t>T. H. Dao</a:t>
            </a:r>
            <a:r>
              <a:rPr lang="it-IT" dirty="0">
                <a:latin typeface="Titillium"/>
              </a:rPr>
              <a:t>, F. De Matteis, </a:t>
            </a:r>
            <a:r>
              <a:rPr lang="it-IT" i="1" dirty="0">
                <a:latin typeface="Titillium"/>
              </a:rPr>
              <a:t>A. Salamon</a:t>
            </a:r>
            <a:endParaRPr lang="it-IT" i="1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BEF5AF-7230-45CC-BBFF-ED162C877A3B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Titillium"/>
              </a:rPr>
              <a:t>Silicon On Insulator CNOT gate </a:t>
            </a:r>
            <a:endParaRPr lang="it-IT" sz="4400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997965"/>
            <a:ext cx="3795444" cy="48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/>
              </a:rPr>
              <a:t>February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/>
              </a:rPr>
              <a:t> 2025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9E316-41AF-E0C9-820F-6A86468D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Workflow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890D74-D08D-95DF-840A-D293D652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79DEE1-A4D4-1221-6202-F902E70A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10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510779B-27A7-E7ED-D3D4-CD7B0249C920}"/>
              </a:ext>
            </a:extLst>
          </p:cNvPr>
          <p:cNvGrpSpPr>
            <a:grpSpLocks noUngrp="1"/>
          </p:cNvGrpSpPr>
          <p:nvPr/>
        </p:nvGrpSpPr>
        <p:grpSpPr>
          <a:xfrm>
            <a:off x="1776308" y="1793785"/>
            <a:ext cx="9316526" cy="4198190"/>
            <a:chOff x="1517516" y="1534993"/>
            <a:chExt cx="9316526" cy="4198190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38C367CA-5124-3919-3E28-A9E50F2CA332}"/>
                </a:ext>
              </a:extLst>
            </p:cNvPr>
            <p:cNvSpPr/>
            <p:nvPr/>
          </p:nvSpPr>
          <p:spPr>
            <a:xfrm>
              <a:off x="1517516" y="3245899"/>
              <a:ext cx="1883433" cy="1524000"/>
            </a:xfrm>
            <a:prstGeom prst="ellips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000" b="1" err="1">
                  <a:solidFill>
                    <a:schemeClr val="tx1"/>
                  </a:solidFill>
                  <a:cs typeface="Calibri"/>
                </a:rPr>
                <a:t>Simulation</a:t>
              </a:r>
              <a:endParaRPr lang="it-IT" sz="2000" b="1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it-IT" dirty="0" err="1">
                  <a:cs typeface="Calibri"/>
                </a:rPr>
                <a:t>Lumerical</a:t>
              </a:r>
              <a:endParaRPr lang="it-IT">
                <a:cs typeface="Calibri"/>
              </a:endParaRP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E6E7C46-78E2-D318-2512-3372A66F4AF7}"/>
                </a:ext>
              </a:extLst>
            </p:cNvPr>
            <p:cNvSpPr/>
            <p:nvPr/>
          </p:nvSpPr>
          <p:spPr>
            <a:xfrm>
              <a:off x="5154986" y="1534993"/>
              <a:ext cx="1883433" cy="1524000"/>
            </a:xfrm>
            <a:prstGeom prst="ellips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000" b="1" dirty="0">
                  <a:cs typeface="Calibri"/>
                </a:rPr>
                <a:t>Design</a:t>
              </a:r>
            </a:p>
            <a:p>
              <a:pPr algn="ctr"/>
              <a:r>
                <a:rPr lang="it-IT" dirty="0">
                  <a:cs typeface="Calibri"/>
                </a:rPr>
                <a:t>Python (IPKISS)</a:t>
              </a: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74177FFB-E4AD-7285-4984-14CB189D2ED4}"/>
                </a:ext>
              </a:extLst>
            </p:cNvPr>
            <p:cNvSpPr/>
            <p:nvPr/>
          </p:nvSpPr>
          <p:spPr>
            <a:xfrm>
              <a:off x="8763704" y="3159635"/>
              <a:ext cx="2070338" cy="1509623"/>
            </a:xfrm>
            <a:prstGeom prst="ellips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000" b="1" err="1">
                  <a:cs typeface="Calibri"/>
                </a:rPr>
                <a:t>Fabrication</a:t>
              </a:r>
              <a:endParaRPr lang="it-IT" sz="2000" b="1">
                <a:cs typeface="Calibri"/>
              </a:endParaRP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64375048-0EC3-A453-1F42-CB2A6C9B4C8D}"/>
                </a:ext>
              </a:extLst>
            </p:cNvPr>
            <p:cNvSpPr/>
            <p:nvPr/>
          </p:nvSpPr>
          <p:spPr>
            <a:xfrm>
              <a:off x="4723668" y="4223560"/>
              <a:ext cx="2746073" cy="1509623"/>
            </a:xfrm>
            <a:prstGeom prst="ellips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2000" b="1" err="1">
                  <a:cs typeface="Calibri"/>
                </a:rPr>
                <a:t>Characterization</a:t>
              </a:r>
              <a:endParaRPr lang="it-IT" sz="2000" b="1">
                <a:cs typeface="Calibri"/>
              </a:endParaRPr>
            </a:p>
          </p:txBody>
        </p:sp>
        <p:sp>
          <p:nvSpPr>
            <p:cNvPr id="10" name="Freccia circolare in giù 9">
              <a:extLst>
                <a:ext uri="{FF2B5EF4-FFF2-40B4-BE49-F238E27FC236}">
                  <a16:creationId xmlns:a16="http://schemas.microsoft.com/office/drawing/2014/main" id="{03254DAD-E64F-12CC-7F17-DC105627B9BE}"/>
                </a:ext>
              </a:extLst>
            </p:cNvPr>
            <p:cNvSpPr/>
            <p:nvPr/>
          </p:nvSpPr>
          <p:spPr>
            <a:xfrm rot="19740000">
              <a:off x="2910710" y="2254144"/>
              <a:ext cx="2257244" cy="589471"/>
            </a:xfrm>
            <a:prstGeom prst="curvedDownArrow">
              <a:avLst/>
            </a:prstGeom>
            <a:solidFill>
              <a:srgbClr val="ED7D3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Freccia circolare in giù 10">
              <a:extLst>
                <a:ext uri="{FF2B5EF4-FFF2-40B4-BE49-F238E27FC236}">
                  <a16:creationId xmlns:a16="http://schemas.microsoft.com/office/drawing/2014/main" id="{6CF8E46A-5146-01F9-87CB-D96C8434D6A4}"/>
                </a:ext>
              </a:extLst>
            </p:cNvPr>
            <p:cNvSpPr/>
            <p:nvPr/>
          </p:nvSpPr>
          <p:spPr>
            <a:xfrm rot="1620000">
              <a:off x="7180785" y="2196633"/>
              <a:ext cx="2257244" cy="589471"/>
            </a:xfrm>
            <a:prstGeom prst="curvedDownArrow">
              <a:avLst/>
            </a:prstGeom>
            <a:solidFill>
              <a:srgbClr val="ED7D3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" name="Freccia circolare in giù 11">
              <a:extLst>
                <a:ext uri="{FF2B5EF4-FFF2-40B4-BE49-F238E27FC236}">
                  <a16:creationId xmlns:a16="http://schemas.microsoft.com/office/drawing/2014/main" id="{92F2370C-FD5F-1EC9-8C08-A191658726C8}"/>
                </a:ext>
              </a:extLst>
            </p:cNvPr>
            <p:cNvSpPr/>
            <p:nvPr/>
          </p:nvSpPr>
          <p:spPr>
            <a:xfrm rot="9240000">
              <a:off x="7022634" y="5072106"/>
              <a:ext cx="2257244" cy="589471"/>
            </a:xfrm>
            <a:prstGeom prst="curvedDownArrow">
              <a:avLst/>
            </a:prstGeom>
            <a:solidFill>
              <a:srgbClr val="ED7D3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9">
              <a:extLst>
                <a:ext uri="{FF2B5EF4-FFF2-40B4-BE49-F238E27FC236}">
                  <a16:creationId xmlns:a16="http://schemas.microsoft.com/office/drawing/2014/main" id="{CA4E5EA4-419C-DAA1-FD1C-8C584EE6C0E4}"/>
                </a:ext>
              </a:extLst>
            </p:cNvPr>
            <p:cNvSpPr txBox="1"/>
            <p:nvPr/>
          </p:nvSpPr>
          <p:spPr>
            <a:xfrm rot="19200000">
              <a:off x="2887399" y="1972284"/>
              <a:ext cx="1463616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 err="1">
                  <a:cs typeface="Calibri"/>
                </a:rPr>
                <a:t>Parameters</a:t>
              </a:r>
              <a:endParaRPr lang="it-IT" dirty="0" err="1"/>
            </a:p>
          </p:txBody>
        </p:sp>
        <p:sp>
          <p:nvSpPr>
            <p:cNvPr id="14" name="CasellaDiTesto 10">
              <a:extLst>
                <a:ext uri="{FF2B5EF4-FFF2-40B4-BE49-F238E27FC236}">
                  <a16:creationId xmlns:a16="http://schemas.microsoft.com/office/drawing/2014/main" id="{95FF9B92-544E-CE7E-1812-5AFBCF4519C8}"/>
                </a:ext>
              </a:extLst>
            </p:cNvPr>
            <p:cNvSpPr txBox="1"/>
            <p:nvPr/>
          </p:nvSpPr>
          <p:spPr>
            <a:xfrm rot="1920000">
              <a:off x="8174515" y="1924592"/>
              <a:ext cx="106105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cs typeface="Calibri"/>
                </a:rPr>
                <a:t>.</a:t>
              </a:r>
              <a:r>
                <a:rPr lang="it-IT" dirty="0" err="1">
                  <a:cs typeface="Calibri"/>
                </a:rPr>
                <a:t>gds</a:t>
              </a:r>
              <a:r>
                <a:rPr lang="it-IT" dirty="0">
                  <a:cs typeface="Calibri"/>
                </a:rPr>
                <a:t> files</a:t>
              </a:r>
              <a:endParaRPr lang="it-IT" dirty="0"/>
            </a:p>
          </p:txBody>
        </p:sp>
        <p:sp>
          <p:nvSpPr>
            <p:cNvPr id="15" name="CasellaDiTesto 11">
              <a:extLst>
                <a:ext uri="{FF2B5EF4-FFF2-40B4-BE49-F238E27FC236}">
                  <a16:creationId xmlns:a16="http://schemas.microsoft.com/office/drawing/2014/main" id="{78373645-CBDA-8622-587C-5A7B4631F919}"/>
                </a:ext>
              </a:extLst>
            </p:cNvPr>
            <p:cNvSpPr txBox="1"/>
            <p:nvPr/>
          </p:nvSpPr>
          <p:spPr>
            <a:xfrm rot="19800000">
              <a:off x="7883866" y="5183179"/>
              <a:ext cx="84538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cs typeface="Calibri"/>
                </a:rPr>
                <a:t>Chips 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52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E2DB9-A14A-FBAE-0286-303694C3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Simulation</a:t>
            </a:r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4FE8BB3-EBA9-F578-8CC9-23DA6C64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6087374" cy="3885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 err="1">
                <a:latin typeface="Titillium"/>
              </a:rPr>
              <a:t>Ansys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Lumerical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Photonics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Simulation</a:t>
            </a:r>
            <a:r>
              <a:rPr lang="it-IT" sz="2400" dirty="0">
                <a:latin typeface="Titillium"/>
              </a:rPr>
              <a:t> &amp; Design Software 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>
                <a:latin typeface="Titillium"/>
              </a:rPr>
              <a:t> </a:t>
            </a:r>
            <a:r>
              <a:rPr lang="it-IT" sz="2400" dirty="0" err="1">
                <a:latin typeface="Titillium"/>
              </a:rPr>
              <a:t>Simulating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light’s</a:t>
            </a:r>
            <a:r>
              <a:rPr lang="it-IT" sz="2400" dirty="0">
                <a:latin typeface="Titillium"/>
              </a:rPr>
              <a:t> interactions for the design of </a:t>
            </a:r>
            <a:r>
              <a:rPr lang="it-IT" sz="2400" dirty="0" err="1">
                <a:latin typeface="Titillium"/>
              </a:rPr>
              <a:t>photonic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components</a:t>
            </a:r>
            <a:r>
              <a:rPr lang="it-IT" sz="2400" dirty="0">
                <a:latin typeface="Titillium"/>
              </a:rPr>
              <a:t> and systems 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>
                <a:latin typeface="Titillium"/>
              </a:rPr>
              <a:t>License </a:t>
            </a:r>
            <a:endParaRPr lang="it-IT" sz="24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F55DBE-6E7D-7D67-B8C1-2DC8DB68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809B93-9BD8-B238-1FC3-E8CE42FF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5F01BA98-5E74-EB25-5E24-67B4B55E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109" y="1937080"/>
            <a:ext cx="39528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7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B25A6-4987-8CED-F56F-74B1CE34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latin typeface="Titillium Bd"/>
              </a:rPr>
              <a:t>Lumerical</a:t>
            </a:r>
            <a:r>
              <a:rPr lang="it-IT">
                <a:latin typeface="Titillium Bd"/>
              </a:rPr>
              <a:t> Solutions Products 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33A6DE-6CF1-0E4F-10DD-97C5720A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24BF6C-77D5-789A-3BCE-4F97713E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12</a:t>
            </a:fld>
            <a:endParaRPr lang="it-IT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4BB651E3-5E36-62D7-FE33-1E82F1CA9F36}"/>
              </a:ext>
            </a:extLst>
          </p:cNvPr>
          <p:cNvSpPr>
            <a:spLocks noGrp="1"/>
          </p:cNvSpPr>
          <p:nvPr/>
        </p:nvSpPr>
        <p:spPr>
          <a:xfrm>
            <a:off x="6201161" y="191861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Titillium"/>
                <a:ea typeface="Calibri"/>
                <a:cs typeface="Calibri"/>
              </a:rPr>
              <a:t>System Suite for </a:t>
            </a:r>
            <a:r>
              <a:rPr lang="it-IT" err="1">
                <a:latin typeface="Titillium"/>
                <a:ea typeface="Calibri"/>
                <a:cs typeface="Calibri"/>
              </a:rPr>
              <a:t>Photonic</a:t>
            </a:r>
            <a:r>
              <a:rPr lang="it-IT" dirty="0">
                <a:latin typeface="Titillium"/>
                <a:ea typeface="Calibri"/>
                <a:cs typeface="Calibri"/>
              </a:rPr>
              <a:t> </a:t>
            </a:r>
            <a:r>
              <a:rPr lang="it-IT" err="1">
                <a:latin typeface="Titillium"/>
                <a:ea typeface="Calibri"/>
                <a:cs typeface="Calibri"/>
              </a:rPr>
              <a:t>integrated</a:t>
            </a:r>
            <a:r>
              <a:rPr lang="it-IT" dirty="0">
                <a:latin typeface="Titillium"/>
                <a:ea typeface="Calibri"/>
                <a:cs typeface="Calibri"/>
              </a:rPr>
              <a:t> </a:t>
            </a:r>
            <a:r>
              <a:rPr lang="it-IT" err="1">
                <a:latin typeface="Titillium"/>
                <a:ea typeface="Calibri"/>
                <a:cs typeface="Calibri"/>
              </a:rPr>
              <a:t>circuit</a:t>
            </a:r>
            <a:r>
              <a:rPr lang="it-IT" dirty="0">
                <a:latin typeface="Titillium"/>
                <a:ea typeface="Calibri"/>
                <a:cs typeface="Calibri"/>
              </a:rPr>
              <a:t> </a:t>
            </a:r>
            <a:r>
              <a:rPr lang="it-IT" err="1">
                <a:latin typeface="Titillium"/>
                <a:ea typeface="Calibri"/>
                <a:cs typeface="Calibri"/>
              </a:rPr>
              <a:t>simulation</a:t>
            </a:r>
            <a:endParaRPr lang="it-IT">
              <a:latin typeface="Titillium"/>
              <a:ea typeface="Calibri"/>
              <a:cs typeface="Calibri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2EC839D-2661-D004-2C8A-084A7BE305AA}"/>
              </a:ext>
            </a:extLst>
          </p:cNvPr>
          <p:cNvSpPr>
            <a:spLocks noGrp="1"/>
          </p:cNvSpPr>
          <p:nvPr/>
        </p:nvSpPr>
        <p:spPr>
          <a:xfrm>
            <a:off x="6101217" y="2661040"/>
            <a:ext cx="5656706" cy="3697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latin typeface="Titillium"/>
                <a:ea typeface="+mn-lt"/>
                <a:cs typeface="+mn-lt"/>
                <a:hlinkClick r:id="rId2"/>
              </a:rPr>
              <a:t>INTERCONNECT</a:t>
            </a:r>
            <a:r>
              <a:rPr lang="it-IT" sz="2000" dirty="0">
                <a:latin typeface="Titillium"/>
                <a:ea typeface="+mn-lt"/>
                <a:cs typeface="+mn-lt"/>
              </a:rPr>
              <a:t> </a:t>
            </a:r>
            <a:r>
              <a:rPr lang="it-IT" sz="2000" err="1">
                <a:latin typeface="Titillium"/>
                <a:ea typeface="+mn-lt"/>
                <a:cs typeface="+mn-lt"/>
              </a:rPr>
              <a:t>Photonic</a:t>
            </a:r>
            <a:r>
              <a:rPr lang="it-IT" sz="2000" dirty="0">
                <a:latin typeface="Titillium"/>
                <a:ea typeface="+mn-lt"/>
                <a:cs typeface="+mn-lt"/>
              </a:rPr>
              <a:t> </a:t>
            </a:r>
            <a:r>
              <a:rPr lang="it-IT" sz="2000" err="1">
                <a:latin typeface="Titillium"/>
                <a:ea typeface="+mn-lt"/>
                <a:cs typeface="+mn-lt"/>
              </a:rPr>
              <a:t>Integrated</a:t>
            </a:r>
            <a:r>
              <a:rPr lang="it-IT" sz="2000" dirty="0">
                <a:latin typeface="Titillium"/>
                <a:ea typeface="+mn-lt"/>
                <a:cs typeface="+mn-lt"/>
              </a:rPr>
              <a:t> Circuit Simulator</a:t>
            </a:r>
            <a:endParaRPr lang="it-IT" sz="2000">
              <a:latin typeface="Titillium"/>
              <a:ea typeface="Calibri" panose="020F0502020204030204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3"/>
              </a:rPr>
              <a:t>CML Compiler</a:t>
            </a:r>
            <a:r>
              <a:rPr lang="it-IT" sz="2000" dirty="0">
                <a:latin typeface="Titillium"/>
                <a:ea typeface="+mn-lt"/>
                <a:cs typeface="+mn-lt"/>
              </a:rPr>
              <a:t> </a:t>
            </a:r>
            <a:r>
              <a:rPr lang="it-IT" sz="2000" err="1">
                <a:latin typeface="Titillium"/>
                <a:ea typeface="+mn-lt"/>
                <a:cs typeface="+mn-lt"/>
              </a:rPr>
              <a:t>Photonic</a:t>
            </a:r>
            <a:r>
              <a:rPr lang="it-IT" sz="2000" dirty="0">
                <a:latin typeface="Titillium"/>
                <a:ea typeface="+mn-lt"/>
                <a:cs typeface="+mn-lt"/>
              </a:rPr>
              <a:t> Model Development Kit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4"/>
              </a:rPr>
              <a:t>Laser Library</a:t>
            </a:r>
            <a:r>
              <a:rPr lang="it-IT" sz="2000" dirty="0">
                <a:latin typeface="Titillium"/>
                <a:ea typeface="+mn-lt"/>
                <a:cs typeface="+mn-lt"/>
              </a:rPr>
              <a:t> Advanced Laser </a:t>
            </a:r>
            <a:r>
              <a:rPr lang="it-IT" sz="2000" err="1">
                <a:latin typeface="Titillium"/>
                <a:ea typeface="+mn-lt"/>
                <a:cs typeface="+mn-lt"/>
              </a:rPr>
              <a:t>Modeling</a:t>
            </a:r>
            <a:r>
              <a:rPr lang="it-IT" sz="2000" dirty="0">
                <a:latin typeface="Titillium"/>
                <a:ea typeface="+mn-lt"/>
                <a:cs typeface="+mn-lt"/>
              </a:rPr>
              <a:t> Extension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5"/>
              </a:rPr>
              <a:t>System Library</a:t>
            </a:r>
            <a:r>
              <a:rPr lang="it-IT" sz="2000" dirty="0">
                <a:latin typeface="Titillium"/>
                <a:ea typeface="+mn-lt"/>
                <a:cs typeface="+mn-lt"/>
              </a:rPr>
              <a:t> Advanced System </a:t>
            </a:r>
            <a:r>
              <a:rPr lang="it-IT" sz="2000" err="1">
                <a:latin typeface="Titillium"/>
                <a:ea typeface="+mn-lt"/>
                <a:cs typeface="+mn-lt"/>
              </a:rPr>
              <a:t>Modeling</a:t>
            </a:r>
            <a:r>
              <a:rPr lang="it-IT" sz="2000" dirty="0">
                <a:latin typeface="Titillium"/>
                <a:ea typeface="+mn-lt"/>
                <a:cs typeface="+mn-lt"/>
              </a:rPr>
              <a:t> Extension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6"/>
              </a:rPr>
              <a:t>Photonic Verilog-A Platform</a:t>
            </a:r>
            <a:r>
              <a:rPr lang="it-IT" sz="2000" dirty="0">
                <a:latin typeface="Titillium"/>
                <a:ea typeface="+mn-lt"/>
                <a:cs typeface="+mn-lt"/>
              </a:rPr>
              <a:t> Runtime Library &amp; Utilities for PIC </a:t>
            </a:r>
            <a:r>
              <a:rPr lang="it-IT" sz="2000" err="1">
                <a:latin typeface="Titillium"/>
                <a:ea typeface="+mn-lt"/>
                <a:cs typeface="+mn-lt"/>
              </a:rPr>
              <a:t>Simulation</a:t>
            </a:r>
            <a:endParaRPr lang="it-IT" sz="2000">
              <a:latin typeface="Titillium"/>
              <a:ea typeface="Calibri"/>
              <a:cs typeface="Calibri"/>
            </a:endParaRP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82989FD9-CBC7-DB1D-F3A1-F56088DFE23A}"/>
              </a:ext>
            </a:extLst>
          </p:cNvPr>
          <p:cNvSpPr>
            <a:spLocks noGrp="1"/>
          </p:cNvSpPr>
          <p:nvPr/>
        </p:nvSpPr>
        <p:spPr>
          <a:xfrm>
            <a:off x="1247528" y="1924341"/>
            <a:ext cx="4848977" cy="810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Titillium"/>
                <a:ea typeface="Calibri"/>
                <a:cs typeface="Calibri"/>
              </a:rPr>
              <a:t>Device Suite for </a:t>
            </a:r>
            <a:r>
              <a:rPr lang="it-IT" err="1">
                <a:latin typeface="Titillium"/>
                <a:ea typeface="Calibri"/>
                <a:cs typeface="Calibri"/>
              </a:rPr>
              <a:t>photonic</a:t>
            </a:r>
            <a:r>
              <a:rPr lang="it-IT" dirty="0">
                <a:latin typeface="Titillium"/>
                <a:ea typeface="Calibri"/>
                <a:cs typeface="Calibri"/>
              </a:rPr>
              <a:t> </a:t>
            </a:r>
            <a:r>
              <a:rPr lang="it-IT" err="1">
                <a:latin typeface="Titillium"/>
                <a:ea typeface="Calibri"/>
                <a:cs typeface="Calibri"/>
              </a:rPr>
              <a:t>multiphysics</a:t>
            </a:r>
            <a:r>
              <a:rPr lang="it-IT" dirty="0">
                <a:latin typeface="Titillium"/>
                <a:ea typeface="Calibri"/>
                <a:cs typeface="Calibri"/>
              </a:rPr>
              <a:t> </a:t>
            </a:r>
            <a:r>
              <a:rPr lang="it-IT" err="1">
                <a:latin typeface="Titillium"/>
                <a:ea typeface="Calibri"/>
                <a:cs typeface="Calibri"/>
              </a:rPr>
              <a:t>simulation</a:t>
            </a:r>
            <a:endParaRPr lang="it-IT">
              <a:latin typeface="Titillium"/>
            </a:endParaRPr>
          </a:p>
        </p:txBody>
      </p:sp>
      <p:sp>
        <p:nvSpPr>
          <p:cNvPr id="9" name="Segnaposto contenuto 5">
            <a:extLst>
              <a:ext uri="{FF2B5EF4-FFF2-40B4-BE49-F238E27FC236}">
                <a16:creationId xmlns:a16="http://schemas.microsoft.com/office/drawing/2014/main" id="{AAD40052-9DD6-BF44-7264-83B19CE0CDB2}"/>
              </a:ext>
            </a:extLst>
          </p:cNvPr>
          <p:cNvSpPr>
            <a:spLocks noGrp="1"/>
          </p:cNvSpPr>
          <p:nvPr/>
        </p:nvSpPr>
        <p:spPr>
          <a:xfrm>
            <a:off x="1295909" y="2733612"/>
            <a:ext cx="4795504" cy="369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tillium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FDTD</a:t>
            </a:r>
            <a:r>
              <a:rPr lang="it-IT" sz="2000" dirty="0">
                <a:latin typeface="Titillium"/>
                <a:ea typeface="+mn-lt"/>
                <a:cs typeface="+mn-lt"/>
              </a:rPr>
              <a:t> 3D </a:t>
            </a:r>
            <a:r>
              <a:rPr lang="it-IT" sz="2000" err="1">
                <a:latin typeface="Titillium"/>
                <a:ea typeface="+mn-lt"/>
                <a:cs typeface="+mn-lt"/>
              </a:rPr>
              <a:t>Electromagnetic</a:t>
            </a:r>
            <a:r>
              <a:rPr lang="it-IT" sz="2000" dirty="0">
                <a:latin typeface="Titillium"/>
                <a:ea typeface="+mn-lt"/>
                <a:cs typeface="+mn-lt"/>
              </a:rPr>
              <a:t> Simulator</a:t>
            </a:r>
            <a:endParaRPr lang="it-IT" sz="2000" dirty="0">
              <a:latin typeface="Titillium"/>
              <a:ea typeface="Calibri" panose="020F0502020204030204"/>
              <a:cs typeface="Calibri" panose="020F0502020204030204"/>
            </a:endParaRPr>
          </a:p>
          <a:p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tillium"/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Titillium"/>
                <a:ea typeface="+mn-lt"/>
                <a:cs typeface="+mn-lt"/>
              </a:rPr>
              <a:t> </a:t>
            </a:r>
            <a:r>
              <a:rPr lang="it-IT" sz="2000" err="1">
                <a:latin typeface="Titillium"/>
                <a:ea typeface="+mn-lt"/>
                <a:cs typeface="+mn-lt"/>
              </a:rPr>
              <a:t>Waveguide</a:t>
            </a:r>
            <a:r>
              <a:rPr lang="it-IT" sz="2000" dirty="0">
                <a:latin typeface="Titillium"/>
                <a:ea typeface="+mn-lt"/>
                <a:cs typeface="+mn-lt"/>
              </a:rPr>
              <a:t> Simulator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9"/>
              </a:rPr>
              <a:t>CHARGE</a:t>
            </a:r>
            <a:r>
              <a:rPr lang="it-IT" sz="2000" dirty="0">
                <a:latin typeface="Titillium"/>
                <a:ea typeface="+mn-lt"/>
                <a:cs typeface="+mn-lt"/>
              </a:rPr>
              <a:t> 3D </a:t>
            </a:r>
            <a:r>
              <a:rPr lang="it-IT" sz="2000" err="1">
                <a:latin typeface="Titillium"/>
                <a:ea typeface="+mn-lt"/>
                <a:cs typeface="+mn-lt"/>
              </a:rPr>
              <a:t>Charge</a:t>
            </a:r>
            <a:r>
              <a:rPr lang="it-IT" sz="2000" dirty="0">
                <a:latin typeface="Titillium"/>
                <a:ea typeface="+mn-lt"/>
                <a:cs typeface="+mn-lt"/>
              </a:rPr>
              <a:t> </a:t>
            </a:r>
            <a:r>
              <a:rPr lang="it-IT" sz="2000" err="1">
                <a:latin typeface="Titillium"/>
                <a:ea typeface="+mn-lt"/>
                <a:cs typeface="+mn-lt"/>
              </a:rPr>
              <a:t>Transport</a:t>
            </a:r>
            <a:r>
              <a:rPr lang="it-IT" sz="2000" dirty="0">
                <a:latin typeface="Titillium"/>
                <a:ea typeface="+mn-lt"/>
                <a:cs typeface="+mn-lt"/>
              </a:rPr>
              <a:t> Simulator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10"/>
              </a:rPr>
              <a:t>HEAT</a:t>
            </a:r>
            <a:r>
              <a:rPr lang="it-IT" sz="2000" dirty="0">
                <a:latin typeface="Titillium"/>
                <a:ea typeface="+mn-lt"/>
                <a:cs typeface="+mn-lt"/>
              </a:rPr>
              <a:t> 3D </a:t>
            </a:r>
            <a:r>
              <a:rPr lang="it-IT" sz="2000" err="1">
                <a:latin typeface="Titillium"/>
                <a:ea typeface="+mn-lt"/>
                <a:cs typeface="+mn-lt"/>
              </a:rPr>
              <a:t>Heat</a:t>
            </a:r>
            <a:r>
              <a:rPr lang="it-IT" sz="2000" dirty="0">
                <a:latin typeface="Titillium"/>
                <a:ea typeface="+mn-lt"/>
                <a:cs typeface="+mn-lt"/>
              </a:rPr>
              <a:t> </a:t>
            </a:r>
            <a:r>
              <a:rPr lang="it-IT" sz="2000" err="1">
                <a:latin typeface="Titillium"/>
                <a:ea typeface="+mn-lt"/>
                <a:cs typeface="+mn-lt"/>
              </a:rPr>
              <a:t>Transport</a:t>
            </a:r>
            <a:r>
              <a:rPr lang="it-IT" sz="2000" dirty="0">
                <a:latin typeface="Titillium"/>
                <a:ea typeface="+mn-lt"/>
                <a:cs typeface="+mn-lt"/>
              </a:rPr>
              <a:t> Simulator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11"/>
              </a:rPr>
              <a:t>DGTD</a:t>
            </a:r>
            <a:r>
              <a:rPr lang="it-IT" sz="2000" dirty="0">
                <a:latin typeface="Titillium"/>
                <a:ea typeface="+mn-lt"/>
                <a:cs typeface="+mn-lt"/>
              </a:rPr>
              <a:t> 3D </a:t>
            </a:r>
            <a:r>
              <a:rPr lang="it-IT" sz="2000" err="1">
                <a:latin typeface="Titillium"/>
                <a:ea typeface="+mn-lt"/>
                <a:cs typeface="+mn-lt"/>
              </a:rPr>
              <a:t>Electromagnetic</a:t>
            </a:r>
            <a:r>
              <a:rPr lang="it-IT" sz="2000" dirty="0">
                <a:latin typeface="Titillium"/>
                <a:ea typeface="+mn-lt"/>
                <a:cs typeface="+mn-lt"/>
              </a:rPr>
              <a:t> Simulator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12"/>
              </a:rPr>
              <a:t>FEEM</a:t>
            </a:r>
            <a:r>
              <a:rPr lang="it-IT" sz="2000" dirty="0">
                <a:latin typeface="Titillium"/>
                <a:ea typeface="+mn-lt"/>
                <a:cs typeface="+mn-lt"/>
              </a:rPr>
              <a:t> </a:t>
            </a:r>
            <a:r>
              <a:rPr lang="it-IT" sz="2000" err="1">
                <a:latin typeface="Titillium"/>
                <a:ea typeface="+mn-lt"/>
                <a:cs typeface="+mn-lt"/>
              </a:rPr>
              <a:t>Waveguide</a:t>
            </a:r>
            <a:r>
              <a:rPr lang="it-IT" sz="2000" dirty="0">
                <a:latin typeface="Titillium"/>
                <a:ea typeface="+mn-lt"/>
                <a:cs typeface="+mn-lt"/>
              </a:rPr>
              <a:t> Simulator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13"/>
              </a:rPr>
              <a:t>MQW</a:t>
            </a:r>
            <a:r>
              <a:rPr lang="it-IT" sz="2000" dirty="0">
                <a:latin typeface="Titillium"/>
                <a:ea typeface="+mn-lt"/>
                <a:cs typeface="+mn-lt"/>
              </a:rPr>
              <a:t> Quantum </a:t>
            </a:r>
            <a:r>
              <a:rPr lang="it-IT" sz="2000" err="1">
                <a:latin typeface="Titillium"/>
                <a:ea typeface="+mn-lt"/>
                <a:cs typeface="+mn-lt"/>
              </a:rPr>
              <a:t>Well</a:t>
            </a:r>
            <a:r>
              <a:rPr lang="it-IT" sz="2000" dirty="0">
                <a:latin typeface="Titillium"/>
                <a:ea typeface="+mn-lt"/>
                <a:cs typeface="+mn-lt"/>
              </a:rPr>
              <a:t> Gain Simulator</a:t>
            </a:r>
            <a:endParaRPr lang="it-IT" sz="2000">
              <a:latin typeface="Titillium"/>
              <a:ea typeface="Calibri"/>
              <a:cs typeface="Calibri"/>
            </a:endParaRPr>
          </a:p>
          <a:p>
            <a:r>
              <a:rPr lang="it-IT" sz="2000" dirty="0">
                <a:latin typeface="Titillium"/>
                <a:ea typeface="+mn-lt"/>
                <a:cs typeface="+mn-lt"/>
              </a:rPr>
              <a:t> </a:t>
            </a:r>
            <a:r>
              <a:rPr lang="it-IT" sz="2000" b="1" dirty="0">
                <a:latin typeface="Titillium"/>
                <a:ea typeface="+mn-lt"/>
                <a:cs typeface="+mn-lt"/>
                <a:hlinkClick r:id="rId14"/>
              </a:rPr>
              <a:t>STACK</a:t>
            </a:r>
            <a:r>
              <a:rPr lang="it-IT" sz="2000" dirty="0">
                <a:latin typeface="Titillium"/>
                <a:ea typeface="+mn-lt"/>
                <a:cs typeface="+mn-lt"/>
              </a:rPr>
              <a:t> Optical </a:t>
            </a:r>
            <a:r>
              <a:rPr lang="it-IT" sz="2000" err="1">
                <a:latin typeface="Titillium"/>
                <a:ea typeface="+mn-lt"/>
                <a:cs typeface="+mn-lt"/>
              </a:rPr>
              <a:t>Multilayer</a:t>
            </a:r>
            <a:r>
              <a:rPr lang="it-IT" sz="2000" dirty="0">
                <a:latin typeface="Titillium"/>
                <a:ea typeface="+mn-lt"/>
                <a:cs typeface="+mn-lt"/>
              </a:rPr>
              <a:t> Simulator</a:t>
            </a:r>
            <a:endParaRPr lang="it-IT" sz="2000">
              <a:latin typeface="Titillium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99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D25B9-8426-C4E3-C82E-3BBFD0F2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Finite </a:t>
            </a:r>
            <a:r>
              <a:rPr lang="it-IT" err="1">
                <a:latin typeface="Titillium Bd"/>
              </a:rPr>
              <a:t>Difference</a:t>
            </a:r>
            <a:r>
              <a:rPr lang="it-IT">
                <a:latin typeface="Titillium Bd"/>
              </a:rPr>
              <a:t> Time Domain (FDTD) solver 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786BE-6666-E1AA-D405-34DC91264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8459636" cy="38858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it-IT" sz="1800" dirty="0">
                <a:latin typeface="Titillium"/>
              </a:rPr>
              <a:t>The Finite-</a:t>
            </a:r>
            <a:r>
              <a:rPr lang="it-IT" sz="1800" err="1">
                <a:latin typeface="Titillium"/>
              </a:rPr>
              <a:t>Difference</a:t>
            </a:r>
            <a:r>
              <a:rPr lang="it-IT" sz="1800" dirty="0">
                <a:latin typeface="Titillium"/>
              </a:rPr>
              <a:t> Time-Domain (FDTD) </a:t>
            </a:r>
            <a:r>
              <a:rPr lang="it-IT" sz="1800" err="1">
                <a:latin typeface="Titillium"/>
              </a:rPr>
              <a:t>method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is</a:t>
            </a:r>
            <a:r>
              <a:rPr lang="it-IT" sz="1800" dirty="0">
                <a:latin typeface="Titillium"/>
              </a:rPr>
              <a:t> a </a:t>
            </a:r>
            <a:r>
              <a:rPr lang="it-IT" sz="1800" err="1">
                <a:latin typeface="Titillium"/>
              </a:rPr>
              <a:t>powerful</a:t>
            </a:r>
            <a:r>
              <a:rPr lang="it-IT" sz="1800" dirty="0">
                <a:latin typeface="Titillium"/>
              </a:rPr>
              <a:t> tool for </a:t>
            </a:r>
            <a:r>
              <a:rPr lang="it-IT" sz="1800" err="1">
                <a:latin typeface="Titillium"/>
              </a:rPr>
              <a:t>modeling</a:t>
            </a:r>
            <a:r>
              <a:rPr lang="it-IT" sz="1800" dirty="0">
                <a:latin typeface="Titillium"/>
              </a:rPr>
              <a:t> nano-scale optical devices. Giving a </a:t>
            </a:r>
            <a:r>
              <a:rPr lang="it-IT" sz="1800" err="1">
                <a:latin typeface="Titillium"/>
              </a:rPr>
              <a:t>direct</a:t>
            </a:r>
            <a:r>
              <a:rPr lang="it-IT" sz="1800" dirty="0">
                <a:latin typeface="Titillium"/>
              </a:rPr>
              <a:t> time and </a:t>
            </a:r>
            <a:r>
              <a:rPr lang="it-IT" sz="1800" err="1">
                <a:latin typeface="Titillium"/>
              </a:rPr>
              <a:t>space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solution</a:t>
            </a:r>
            <a:r>
              <a:rPr lang="it-IT" sz="1800" dirty="0">
                <a:latin typeface="Titillium"/>
              </a:rPr>
              <a:t> for </a:t>
            </a:r>
            <a:r>
              <a:rPr lang="it-IT" sz="1800" err="1">
                <a:latin typeface="Titillium"/>
              </a:rPr>
              <a:t>Maxwell’s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equations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without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any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physical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approximation</a:t>
            </a:r>
            <a:r>
              <a:rPr lang="it-IT" sz="1800" dirty="0">
                <a:latin typeface="Titillium"/>
              </a:rPr>
              <a:t>, FDTD </a:t>
            </a:r>
            <a:r>
              <a:rPr lang="it-IT" sz="1800" err="1">
                <a:latin typeface="Titillium"/>
              </a:rPr>
              <a:t>offers</a:t>
            </a:r>
            <a:r>
              <a:rPr lang="it-IT" sz="1800" dirty="0">
                <a:latin typeface="Titillium"/>
              </a:rPr>
              <a:t> an </a:t>
            </a:r>
            <a:r>
              <a:rPr lang="it-IT" sz="1800" err="1">
                <a:latin typeface="Titillium"/>
              </a:rPr>
              <a:t>unique</a:t>
            </a:r>
            <a:r>
              <a:rPr lang="it-IT" sz="1800" dirty="0">
                <a:latin typeface="Titillium"/>
              </a:rPr>
              <a:t> insight </a:t>
            </a:r>
            <a:r>
              <a:rPr lang="it-IT" sz="1800" err="1">
                <a:latin typeface="Titillium"/>
              </a:rPr>
              <a:t>into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all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types</a:t>
            </a:r>
            <a:r>
              <a:rPr lang="it-IT" sz="1800" dirty="0">
                <a:latin typeface="Titillium"/>
              </a:rPr>
              <a:t> of </a:t>
            </a:r>
            <a:r>
              <a:rPr lang="it-IT" sz="1800" err="1">
                <a:latin typeface="Titillium"/>
              </a:rPr>
              <a:t>problems</a:t>
            </a:r>
            <a:r>
              <a:rPr lang="it-IT" sz="1800" dirty="0">
                <a:latin typeface="Titillium"/>
              </a:rPr>
              <a:t> in </a:t>
            </a:r>
            <a:r>
              <a:rPr lang="it-IT" sz="1800" err="1">
                <a:latin typeface="Titillium"/>
              </a:rPr>
              <a:t>electromagnetics</a:t>
            </a:r>
            <a:r>
              <a:rPr lang="it-IT" sz="1800" dirty="0">
                <a:latin typeface="Titillium"/>
              </a:rPr>
              <a:t> and </a:t>
            </a:r>
            <a:r>
              <a:rPr lang="it-IT" sz="1800" err="1">
                <a:latin typeface="Titillium"/>
              </a:rPr>
              <a:t>photonics</a:t>
            </a:r>
            <a:r>
              <a:rPr lang="it-IT" sz="1800" dirty="0">
                <a:latin typeface="Titillium"/>
              </a:rPr>
              <a:t>. </a:t>
            </a:r>
            <a:r>
              <a:rPr lang="it-IT" sz="1800" err="1">
                <a:latin typeface="Titillium"/>
              </a:rPr>
              <a:t>Even</a:t>
            </a:r>
            <a:r>
              <a:rPr lang="it-IT" sz="1800" dirty="0">
                <a:latin typeface="Titillium"/>
              </a:rPr>
              <a:t> the frequency </a:t>
            </a:r>
            <a:r>
              <a:rPr lang="it-IT" sz="1800" err="1">
                <a:latin typeface="Titillium"/>
              </a:rPr>
              <a:t>solution</a:t>
            </a:r>
            <a:r>
              <a:rPr lang="it-IT" sz="1800" dirty="0">
                <a:latin typeface="Titillium"/>
              </a:rPr>
              <a:t> can be </a:t>
            </a:r>
            <a:r>
              <a:rPr lang="it-IT" sz="1800" err="1">
                <a:latin typeface="Titillium"/>
              </a:rPr>
              <a:t>obtained</a:t>
            </a:r>
            <a:r>
              <a:rPr lang="it-IT" sz="1800" dirty="0">
                <a:latin typeface="Titillium"/>
              </a:rPr>
              <a:t> by </a:t>
            </a:r>
            <a:r>
              <a:rPr lang="it-IT" sz="1800" err="1">
                <a:latin typeface="Titillium"/>
              </a:rPr>
              <a:t>exploiting</a:t>
            </a:r>
            <a:r>
              <a:rPr lang="it-IT" sz="1800" dirty="0">
                <a:latin typeface="Titillium"/>
              </a:rPr>
              <a:t> Fourier </a:t>
            </a:r>
            <a:r>
              <a:rPr lang="it-IT" sz="1800" err="1">
                <a:latin typeface="Titillium"/>
              </a:rPr>
              <a:t>transforms</a:t>
            </a:r>
            <a:r>
              <a:rPr lang="it-IT" sz="1800" dirty="0">
                <a:latin typeface="Titillium"/>
              </a:rPr>
              <a:t>, from </a:t>
            </a:r>
            <a:r>
              <a:rPr lang="it-IT" sz="1800" err="1">
                <a:latin typeface="Titillium"/>
              </a:rPr>
              <a:t>which</a:t>
            </a:r>
            <a:r>
              <a:rPr lang="it-IT" sz="1800" dirty="0">
                <a:latin typeface="Titillium"/>
              </a:rPr>
              <a:t> a full range of </a:t>
            </a:r>
            <a:r>
              <a:rPr lang="it-IT" sz="1800" err="1">
                <a:latin typeface="Titillium"/>
              </a:rPr>
              <a:t>useful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quantities</a:t>
            </a:r>
            <a:r>
              <a:rPr lang="it-IT" sz="1800" dirty="0">
                <a:latin typeface="Titillium"/>
              </a:rPr>
              <a:t> can be </a:t>
            </a:r>
            <a:r>
              <a:rPr lang="it-IT" sz="1800" err="1">
                <a:latin typeface="Titillium"/>
              </a:rPr>
              <a:t>calculated</a:t>
            </a:r>
            <a:r>
              <a:rPr lang="it-IT" sz="1800" dirty="0">
                <a:latin typeface="Titillium"/>
              </a:rPr>
              <a:t>. </a:t>
            </a:r>
            <a:endParaRPr lang="it-IT"/>
          </a:p>
          <a:p>
            <a:pPr algn="just"/>
            <a:r>
              <a:rPr lang="it-IT" sz="1800" dirty="0">
                <a:latin typeface="Titillium"/>
              </a:rPr>
              <a:t>The FDTD </a:t>
            </a:r>
            <a:r>
              <a:rPr lang="it-IT" sz="1800" err="1">
                <a:latin typeface="Titillium"/>
              </a:rPr>
              <a:t>method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solves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Maxwell’s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equations</a:t>
            </a:r>
            <a:r>
              <a:rPr lang="it-IT" sz="1800" dirty="0">
                <a:latin typeface="Titillium"/>
              </a:rPr>
              <a:t> on a mesh and </a:t>
            </a:r>
            <a:r>
              <a:rPr lang="it-IT" sz="1800" err="1">
                <a:latin typeface="Titillium"/>
              </a:rPr>
              <a:t>computes</a:t>
            </a:r>
            <a:r>
              <a:rPr lang="it-IT" sz="1800" dirty="0">
                <a:latin typeface="Titillium"/>
              </a:rPr>
              <a:t> E and H </a:t>
            </a:r>
            <a:r>
              <a:rPr lang="it-IT" sz="1800" err="1">
                <a:latin typeface="Titillium"/>
              </a:rPr>
              <a:t>at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grid</a:t>
            </a:r>
            <a:r>
              <a:rPr lang="it-IT" sz="1800" dirty="0">
                <a:latin typeface="Titillium"/>
              </a:rPr>
              <a:t> points </a:t>
            </a:r>
            <a:r>
              <a:rPr lang="it-IT" sz="1800" err="1">
                <a:latin typeface="Titillium"/>
              </a:rPr>
              <a:t>spaced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Δx</a:t>
            </a:r>
            <a:r>
              <a:rPr lang="it-IT" sz="1800" dirty="0">
                <a:latin typeface="Titillium"/>
              </a:rPr>
              <a:t>, </a:t>
            </a:r>
            <a:r>
              <a:rPr lang="it-IT" sz="1800" err="1">
                <a:latin typeface="Titillium"/>
              </a:rPr>
              <a:t>Δy</a:t>
            </a:r>
            <a:r>
              <a:rPr lang="it-IT" sz="1800" dirty="0">
                <a:latin typeface="Titillium"/>
              </a:rPr>
              <a:t>, and </a:t>
            </a:r>
            <a:r>
              <a:rPr lang="it-IT" sz="1800" err="1">
                <a:latin typeface="Titillium"/>
              </a:rPr>
              <a:t>Δz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apart</a:t>
            </a:r>
            <a:r>
              <a:rPr lang="it-IT" sz="1800" dirty="0">
                <a:latin typeface="Titillium"/>
              </a:rPr>
              <a:t>, with E and H </a:t>
            </a:r>
            <a:r>
              <a:rPr lang="it-IT" sz="1800" err="1">
                <a:latin typeface="Titillium"/>
              </a:rPr>
              <a:t>interlaced</a:t>
            </a:r>
            <a:r>
              <a:rPr lang="it-IT" sz="1800" dirty="0">
                <a:latin typeface="Titillium"/>
              </a:rPr>
              <a:t> in </a:t>
            </a:r>
            <a:r>
              <a:rPr lang="it-IT" sz="1800" err="1">
                <a:latin typeface="Titillium"/>
              </a:rPr>
              <a:t>all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three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spatial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dimensions</a:t>
            </a:r>
            <a:r>
              <a:rPr lang="it-IT" sz="1800" dirty="0">
                <a:latin typeface="Titillium"/>
              </a:rPr>
              <a:t>. FDTD </a:t>
            </a:r>
            <a:r>
              <a:rPr lang="it-IT" sz="1800" err="1">
                <a:latin typeface="Titillium"/>
              </a:rPr>
              <a:t>includes</a:t>
            </a:r>
            <a:r>
              <a:rPr lang="it-IT" sz="1800" dirty="0">
                <a:latin typeface="Titillium"/>
              </a:rPr>
              <a:t> the </a:t>
            </a:r>
            <a:r>
              <a:rPr lang="it-IT" sz="1800" err="1">
                <a:latin typeface="Titillium"/>
              </a:rPr>
              <a:t>effects</a:t>
            </a:r>
            <a:r>
              <a:rPr lang="it-IT" sz="1800" dirty="0">
                <a:latin typeface="Titillium"/>
              </a:rPr>
              <a:t> of scattering, transmission, </a:t>
            </a:r>
            <a:r>
              <a:rPr lang="it-IT" sz="1800" err="1">
                <a:latin typeface="Titillium"/>
              </a:rPr>
              <a:t>reflection</a:t>
            </a:r>
            <a:r>
              <a:rPr lang="it-IT" sz="1800" dirty="0">
                <a:latin typeface="Titillium"/>
              </a:rPr>
              <a:t>, </a:t>
            </a:r>
            <a:r>
              <a:rPr lang="it-IT" sz="1800" err="1">
                <a:latin typeface="Titillium"/>
              </a:rPr>
              <a:t>absorption</a:t>
            </a:r>
            <a:r>
              <a:rPr lang="it-IT" sz="1800" dirty="0">
                <a:latin typeface="Titillium"/>
              </a:rPr>
              <a:t>, etc.. </a:t>
            </a:r>
          </a:p>
          <a:p>
            <a:pPr algn="just"/>
            <a:r>
              <a:rPr lang="it-IT" sz="1800" dirty="0">
                <a:latin typeface="Titillium"/>
              </a:rPr>
              <a:t>FDTD can simulate </a:t>
            </a:r>
            <a:r>
              <a:rPr lang="it-IT" sz="1800" err="1">
                <a:latin typeface="Titillium"/>
              </a:rPr>
              <a:t>any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structure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where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Maxwell’s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equations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describe</a:t>
            </a:r>
            <a:r>
              <a:rPr lang="it-IT" sz="1800" dirty="0">
                <a:latin typeface="Titillium"/>
              </a:rPr>
              <a:t> the </a:t>
            </a:r>
            <a:r>
              <a:rPr lang="it-IT" sz="1800" err="1">
                <a:latin typeface="Titillium"/>
              </a:rPr>
              <a:t>necessary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physics</a:t>
            </a:r>
            <a:r>
              <a:rPr lang="it-IT" sz="1800" dirty="0">
                <a:latin typeface="Titillium"/>
              </a:rPr>
              <a:t>. </a:t>
            </a:r>
            <a:r>
              <a:rPr lang="it-IT" sz="1800" err="1">
                <a:latin typeface="Titillium"/>
              </a:rPr>
              <a:t>Typical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applications</a:t>
            </a:r>
            <a:r>
              <a:rPr lang="it-IT" sz="1800" dirty="0">
                <a:latin typeface="Titillium"/>
              </a:rPr>
              <a:t> for </a:t>
            </a:r>
            <a:r>
              <a:rPr lang="it-IT" sz="1800" err="1">
                <a:latin typeface="Titillium"/>
              </a:rPr>
              <a:t>this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method</a:t>
            </a:r>
            <a:r>
              <a:rPr lang="it-IT" sz="1800" dirty="0">
                <a:latin typeface="Titillium"/>
              </a:rPr>
              <a:t> include: </a:t>
            </a:r>
            <a:r>
              <a:rPr lang="it-IT" sz="1800" err="1">
                <a:latin typeface="Titillium"/>
              </a:rPr>
              <a:t>LEDs</a:t>
            </a:r>
            <a:r>
              <a:rPr lang="it-IT" sz="1800" dirty="0">
                <a:latin typeface="Titillium"/>
              </a:rPr>
              <a:t>, solar </a:t>
            </a:r>
            <a:r>
              <a:rPr lang="it-IT" sz="1800" err="1">
                <a:latin typeface="Titillium"/>
              </a:rPr>
              <a:t>cells</a:t>
            </a:r>
            <a:r>
              <a:rPr lang="it-IT" sz="1800" dirty="0">
                <a:latin typeface="Titillium"/>
              </a:rPr>
              <a:t>, filters, optical switches, </a:t>
            </a:r>
            <a:r>
              <a:rPr lang="it-IT" sz="1800" err="1">
                <a:latin typeface="Titillium"/>
              </a:rPr>
              <a:t>semiconductor-based</a:t>
            </a:r>
            <a:r>
              <a:rPr lang="it-IT" sz="1800" dirty="0">
                <a:latin typeface="Titillium"/>
              </a:rPr>
              <a:t> </a:t>
            </a:r>
            <a:r>
              <a:rPr lang="it-IT" sz="1800" err="1">
                <a:latin typeface="Titillium"/>
              </a:rPr>
              <a:t>photonic</a:t>
            </a:r>
            <a:r>
              <a:rPr lang="it-IT" sz="1800" dirty="0">
                <a:latin typeface="Titillium"/>
              </a:rPr>
              <a:t> devices, </a:t>
            </a:r>
            <a:r>
              <a:rPr lang="it-IT" sz="1800" err="1">
                <a:latin typeface="Titillium"/>
              </a:rPr>
              <a:t>sensors</a:t>
            </a:r>
            <a:r>
              <a:rPr lang="it-IT" sz="1800" dirty="0">
                <a:latin typeface="Titillium"/>
              </a:rPr>
              <a:t>, nano- and micro-</a:t>
            </a:r>
            <a:r>
              <a:rPr lang="it-IT" sz="1800" err="1">
                <a:latin typeface="Titillium"/>
              </a:rPr>
              <a:t>lithography</a:t>
            </a:r>
            <a:r>
              <a:rPr lang="it-IT" sz="1800" dirty="0">
                <a:latin typeface="Titillium"/>
              </a:rPr>
              <a:t>, </a:t>
            </a:r>
            <a:r>
              <a:rPr lang="it-IT" sz="1800" err="1">
                <a:latin typeface="Titillium"/>
              </a:rPr>
              <a:t>nonlinear</a:t>
            </a:r>
            <a:r>
              <a:rPr lang="it-IT" sz="1800" dirty="0">
                <a:latin typeface="Titillium"/>
              </a:rPr>
              <a:t> devices, and meta-</a:t>
            </a:r>
            <a:r>
              <a:rPr lang="it-IT" sz="1800" err="1">
                <a:latin typeface="Titillium"/>
              </a:rPr>
              <a:t>materials</a:t>
            </a:r>
            <a:r>
              <a:rPr lang="it-IT" sz="1800" dirty="0">
                <a:latin typeface="Titillium"/>
              </a:rPr>
              <a:t> (negative index of </a:t>
            </a:r>
            <a:r>
              <a:rPr lang="it-IT" sz="1800" err="1">
                <a:latin typeface="Titillium"/>
              </a:rPr>
              <a:t>refraction</a:t>
            </a:r>
            <a:r>
              <a:rPr lang="it-IT" sz="1800" dirty="0">
                <a:latin typeface="Titillium"/>
              </a:rPr>
              <a:t>). 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7358C3-56C9-34C1-F647-F733605B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E6C625-703E-6A47-31BD-134F3F47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 descr="Immagine che contiene schermata, Elementi grafici, grafica, Rettangolo&#10;&#10;Descrizione generata automaticamente">
            <a:extLst>
              <a:ext uri="{FF2B5EF4-FFF2-40B4-BE49-F238E27FC236}">
                <a16:creationId xmlns:a16="http://schemas.microsoft.com/office/drawing/2014/main" id="{3F26F575-33C5-2951-A9B9-0CFE1E15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164" y="2746926"/>
            <a:ext cx="2368492" cy="246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6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6A98F-2F25-F4C9-BA27-D6FF52C2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Design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15BF39-E4AD-3AD5-F1C6-8A0FB390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7180760" cy="3885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>
                <a:latin typeface="Titillium"/>
              </a:rPr>
              <a:t>Python </a:t>
            </a:r>
            <a:r>
              <a:rPr lang="it-IT" sz="2400" err="1">
                <a:latin typeface="Titillium"/>
              </a:rPr>
              <a:t>is</a:t>
            </a:r>
            <a:r>
              <a:rPr lang="it-IT" sz="2400" dirty="0">
                <a:latin typeface="Titillium"/>
              </a:rPr>
              <a:t> a programming </a:t>
            </a:r>
            <a:r>
              <a:rPr lang="it-IT" sz="2400" err="1">
                <a:latin typeface="Titillium"/>
              </a:rPr>
              <a:t>language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that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lets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you</a:t>
            </a:r>
            <a:r>
              <a:rPr lang="it-IT" sz="2400" dirty="0">
                <a:latin typeface="Titillium"/>
              </a:rPr>
              <a:t> work </a:t>
            </a:r>
            <a:r>
              <a:rPr lang="it-IT" sz="2400" err="1">
                <a:latin typeface="Titillium"/>
              </a:rPr>
              <a:t>quickly</a:t>
            </a:r>
            <a:r>
              <a:rPr lang="it-IT" sz="2400" dirty="0">
                <a:latin typeface="Titillium"/>
              </a:rPr>
              <a:t> and integrate systems more </a:t>
            </a:r>
            <a:r>
              <a:rPr lang="it-IT" sz="2400" err="1">
                <a:latin typeface="Titillium"/>
              </a:rPr>
              <a:t>effectively</a:t>
            </a:r>
            <a:r>
              <a:rPr lang="it-IT" sz="2400" dirty="0">
                <a:latin typeface="Titillium"/>
              </a:rPr>
              <a:t>. </a:t>
            </a:r>
            <a:endParaRPr lang="it-IT" sz="2400"/>
          </a:p>
          <a:p>
            <a:endParaRPr lang="it-IT" sz="2400">
              <a:latin typeface="Titillium"/>
            </a:endParaRPr>
          </a:p>
          <a:p>
            <a:r>
              <a:rPr lang="it-IT" sz="2400" err="1">
                <a:latin typeface="Titillium"/>
              </a:rPr>
              <a:t>Luceda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Photonics</a:t>
            </a:r>
            <a:r>
              <a:rPr lang="it-IT" sz="2400" dirty="0">
                <a:latin typeface="Titillium"/>
              </a:rPr>
              <a:t> Design Platform, the first-time-</a:t>
            </a:r>
            <a:r>
              <a:rPr lang="it-IT" sz="2400" err="1">
                <a:latin typeface="Titillium"/>
              </a:rPr>
              <a:t>right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photonic</a:t>
            </a:r>
            <a:r>
              <a:rPr lang="it-IT" sz="2400" dirty="0">
                <a:latin typeface="Titillium"/>
              </a:rPr>
              <a:t> IC design software, </a:t>
            </a:r>
            <a:r>
              <a:rPr lang="it-IT" sz="2400" err="1">
                <a:latin typeface="Titillium"/>
              </a:rPr>
              <a:t>automates</a:t>
            </a:r>
            <a:r>
              <a:rPr lang="it-IT" sz="2400" dirty="0">
                <a:latin typeface="Titillium"/>
              </a:rPr>
              <a:t> and </a:t>
            </a:r>
            <a:r>
              <a:rPr lang="it-IT" sz="2400" err="1">
                <a:latin typeface="Titillium"/>
              </a:rPr>
              <a:t>integrates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all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aspects</a:t>
            </a:r>
            <a:r>
              <a:rPr lang="it-IT" sz="2400" dirty="0">
                <a:latin typeface="Titillium"/>
              </a:rPr>
              <a:t> of the </a:t>
            </a:r>
            <a:r>
              <a:rPr lang="it-IT" sz="2400" err="1">
                <a:latin typeface="Titillium"/>
              </a:rPr>
              <a:t>photonic</a:t>
            </a:r>
            <a:r>
              <a:rPr lang="it-IT" sz="2400" dirty="0">
                <a:latin typeface="Titillium"/>
              </a:rPr>
              <a:t> design flow in one </a:t>
            </a:r>
            <a:r>
              <a:rPr lang="it-IT" sz="2400" err="1">
                <a:latin typeface="Titillium"/>
              </a:rPr>
              <a:t>platform</a:t>
            </a:r>
            <a:r>
              <a:rPr lang="it-IT" sz="2400" dirty="0">
                <a:latin typeface="Titillium"/>
              </a:rPr>
              <a:t>, </a:t>
            </a:r>
            <a:r>
              <a:rPr lang="it-IT" sz="2400" err="1">
                <a:latin typeface="Titillium"/>
              </a:rPr>
              <a:t>using</a:t>
            </a:r>
            <a:r>
              <a:rPr lang="it-IT" sz="2400" dirty="0">
                <a:latin typeface="Titillium"/>
              </a:rPr>
              <a:t> one standard </a:t>
            </a:r>
            <a:r>
              <a:rPr lang="it-IT" sz="2400" err="1">
                <a:latin typeface="Titillium"/>
              </a:rPr>
              <a:t>language</a:t>
            </a:r>
            <a:r>
              <a:rPr lang="it-IT" sz="2400" dirty="0">
                <a:latin typeface="Titillium"/>
              </a:rPr>
              <a:t>. </a:t>
            </a:r>
            <a:endParaRPr lang="it-IT" sz="24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D87617-2AB8-83D3-470B-FA43EF91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6A3653-274F-C048-DF98-97CD457C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14</a:t>
            </a:fld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AD5649D-F92D-229D-7654-CD8A2FA24FC6}"/>
              </a:ext>
            </a:extLst>
          </p:cNvPr>
          <p:cNvGrpSpPr/>
          <p:nvPr/>
        </p:nvGrpSpPr>
        <p:grpSpPr>
          <a:xfrm>
            <a:off x="8497288" y="2511725"/>
            <a:ext cx="2961743" cy="2177450"/>
            <a:chOff x="8497288" y="2511725"/>
            <a:chExt cx="2961743" cy="2177450"/>
          </a:xfrm>
        </p:grpSpPr>
        <p:pic>
          <p:nvPicPr>
            <p:cNvPr id="6" name="Immagine 5" descr="Immagine che contiene testo, Carattere, Elementi grafici, logo&#10;&#10;Descrizione generata automaticamente">
              <a:extLst>
                <a:ext uri="{FF2B5EF4-FFF2-40B4-BE49-F238E27FC236}">
                  <a16:creationId xmlns:a16="http://schemas.microsoft.com/office/drawing/2014/main" id="{15142CEE-0769-FB78-2F01-E94B040A2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8714" y="3787714"/>
              <a:ext cx="2465178" cy="901461"/>
            </a:xfrm>
            <a:prstGeom prst="rect">
              <a:avLst/>
            </a:prstGeom>
          </p:spPr>
        </p:pic>
        <p:pic>
          <p:nvPicPr>
            <p:cNvPr id="7" name="Immagine 6" descr="Immagine che contiene testo, Elementi grafici, logo, Carattere&#10;&#10;Descrizione generata automaticamente">
              <a:extLst>
                <a:ext uri="{FF2B5EF4-FFF2-40B4-BE49-F238E27FC236}">
                  <a16:creationId xmlns:a16="http://schemas.microsoft.com/office/drawing/2014/main" id="{49D78092-E039-A5D4-163E-0E5288BA3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104" t="30126" r="18396" b="35161"/>
            <a:stretch/>
          </p:blipFill>
          <p:spPr>
            <a:xfrm>
              <a:off x="8497288" y="2511725"/>
              <a:ext cx="2961743" cy="925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71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B723ED-CF5E-93ED-6D98-E2AE52A9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Results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FF9D57-419E-031E-CBC4-BB54AFFCF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it-IT" sz="2400" dirty="0" err="1">
                <a:latin typeface="Titillium"/>
              </a:rPr>
              <a:t>Directional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coupler</a:t>
            </a:r>
            <a:endParaRPr lang="it-IT" sz="2400" dirty="0"/>
          </a:p>
          <a:p>
            <a:pPr marL="342900" indent="-342900"/>
            <a:endParaRPr lang="it-IT" sz="2400" dirty="0">
              <a:latin typeface="Titillium"/>
            </a:endParaRPr>
          </a:p>
          <a:p>
            <a:pPr marL="342900" indent="-342900"/>
            <a:r>
              <a:rPr lang="it-IT" sz="2400" dirty="0">
                <a:latin typeface="Titillium"/>
              </a:rPr>
              <a:t>Bragg </a:t>
            </a:r>
            <a:r>
              <a:rPr lang="it-IT" sz="2400" dirty="0" err="1">
                <a:latin typeface="Titillium"/>
              </a:rPr>
              <a:t>grating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coupler</a:t>
            </a:r>
            <a:endParaRPr lang="it-IT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67B090-0140-C03D-C869-EFE98151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70EDA0-B4C0-214C-D8F5-471BF82B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15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66E3139-E5FD-5BDD-C3A4-1B8D7A3AB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Simulation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15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DA3E0-DB74-8AB6-427E-E08DCE25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A57A3C-5C24-4F86-CECC-38359961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Directional coupler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94EF66-2E93-DF7C-4F5A-BE8D4E36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Spoke</a:t>
            </a:r>
            <a:r>
              <a:rPr lang="it-IT" dirty="0"/>
              <a:t>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89E66E-B00A-07D3-97E9-B3153796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16</a:t>
            </a:fld>
            <a:endParaRPr lang="it-IT"/>
          </a:p>
        </p:txBody>
      </p:sp>
      <p:pic>
        <p:nvPicPr>
          <p:cNvPr id="55" name="Immagine 5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9214A4-ECCE-3719-C331-B1663AB2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09" y="1908598"/>
            <a:ext cx="4066448" cy="517374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61C2A1CF-EA73-62EB-8BDE-57F8F58B6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89" y="2574362"/>
            <a:ext cx="3253159" cy="1046598"/>
          </a:xfrm>
          <a:prstGeom prst="rect">
            <a:avLst/>
          </a:prstGeom>
        </p:spPr>
      </p:pic>
      <p:grpSp>
        <p:nvGrpSpPr>
          <p:cNvPr id="57" name="Gruppo 56">
            <a:extLst>
              <a:ext uri="{FF2B5EF4-FFF2-40B4-BE49-F238E27FC236}">
                <a16:creationId xmlns:a16="http://schemas.microsoft.com/office/drawing/2014/main" id="{BD164BAA-8E7F-59E5-A686-DD1DD5A224F1}"/>
              </a:ext>
            </a:extLst>
          </p:cNvPr>
          <p:cNvGrpSpPr/>
          <p:nvPr/>
        </p:nvGrpSpPr>
        <p:grpSpPr>
          <a:xfrm>
            <a:off x="839148" y="2221438"/>
            <a:ext cx="6445385" cy="2348226"/>
            <a:chOff x="724129" y="1970689"/>
            <a:chExt cx="7246692" cy="2641536"/>
          </a:xfrm>
        </p:grpSpPr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F287221F-2B64-9A43-F937-5E8243146813}"/>
                </a:ext>
              </a:extLst>
            </p:cNvPr>
            <p:cNvGrpSpPr/>
            <p:nvPr/>
          </p:nvGrpSpPr>
          <p:grpSpPr>
            <a:xfrm>
              <a:off x="724129" y="1970689"/>
              <a:ext cx="7246692" cy="2641536"/>
              <a:chOff x="724129" y="1970689"/>
              <a:chExt cx="7778652" cy="3159120"/>
            </a:xfrm>
          </p:grpSpPr>
          <p:pic>
            <p:nvPicPr>
              <p:cNvPr id="65" name="Immagine 64">
                <a:extLst>
                  <a:ext uri="{FF2B5EF4-FFF2-40B4-BE49-F238E27FC236}">
                    <a16:creationId xmlns:a16="http://schemas.microsoft.com/office/drawing/2014/main" id="{4E402919-88DE-24C8-085F-975F68DE72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7779" t="-2235" r="6600" b="559"/>
              <a:stretch/>
            </p:blipFill>
            <p:spPr>
              <a:xfrm>
                <a:off x="724129" y="1979850"/>
                <a:ext cx="3656044" cy="1483032"/>
              </a:xfrm>
              <a:prstGeom prst="rect">
                <a:avLst/>
              </a:prstGeom>
            </p:spPr>
          </p:pic>
          <p:pic>
            <p:nvPicPr>
              <p:cNvPr id="66" name="Immagine 65">
                <a:extLst>
                  <a:ext uri="{FF2B5EF4-FFF2-40B4-BE49-F238E27FC236}">
                    <a16:creationId xmlns:a16="http://schemas.microsoft.com/office/drawing/2014/main" id="{587F7E4F-F70A-8AFA-C466-A152B5538B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8126" t="-58" r="4550" b="-971"/>
              <a:stretch/>
            </p:blipFill>
            <p:spPr>
              <a:xfrm>
                <a:off x="801527" y="3671925"/>
                <a:ext cx="3654631" cy="1457884"/>
              </a:xfrm>
              <a:prstGeom prst="rect">
                <a:avLst/>
              </a:prstGeom>
            </p:spPr>
          </p:pic>
          <p:pic>
            <p:nvPicPr>
              <p:cNvPr id="67" name="Immagine 66">
                <a:extLst>
                  <a:ext uri="{FF2B5EF4-FFF2-40B4-BE49-F238E27FC236}">
                    <a16:creationId xmlns:a16="http://schemas.microsoft.com/office/drawing/2014/main" id="{E7C113CA-18ED-AAC3-72FB-B485BE5981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7255" r="6754" b="-971"/>
              <a:stretch/>
            </p:blipFill>
            <p:spPr>
              <a:xfrm>
                <a:off x="4841565" y="1970689"/>
                <a:ext cx="3653466" cy="1484239"/>
              </a:xfrm>
              <a:prstGeom prst="rect">
                <a:avLst/>
              </a:prstGeom>
            </p:spPr>
          </p:pic>
          <p:pic>
            <p:nvPicPr>
              <p:cNvPr id="68" name="Immagine 67">
                <a:extLst>
                  <a:ext uri="{FF2B5EF4-FFF2-40B4-BE49-F238E27FC236}">
                    <a16:creationId xmlns:a16="http://schemas.microsoft.com/office/drawing/2014/main" id="{B016B95B-27DD-51B6-D0B2-927123C74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7261" t="-58" r="5171" b="-852"/>
              <a:stretch/>
            </p:blipFill>
            <p:spPr>
              <a:xfrm>
                <a:off x="4847054" y="3600208"/>
                <a:ext cx="3655727" cy="1438850"/>
              </a:xfrm>
              <a:prstGeom prst="rect">
                <a:avLst/>
              </a:prstGeom>
            </p:spPr>
          </p:pic>
        </p:grpSp>
        <p:sp>
          <p:nvSpPr>
            <p:cNvPr id="61" name="CasellaDiTesto 8">
              <a:extLst>
                <a:ext uri="{FF2B5EF4-FFF2-40B4-BE49-F238E27FC236}">
                  <a16:creationId xmlns:a16="http://schemas.microsoft.com/office/drawing/2014/main" id="{EDD4FBFD-6B60-2D1C-401C-2D0DF780BB31}"/>
                </a:ext>
              </a:extLst>
            </p:cNvPr>
            <p:cNvSpPr txBox="1"/>
            <p:nvPr/>
          </p:nvSpPr>
          <p:spPr>
            <a:xfrm>
              <a:off x="1934124" y="2345655"/>
              <a:ext cx="1161691" cy="38370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E_TE0</a:t>
              </a:r>
            </a:p>
          </p:txBody>
        </p:sp>
        <p:sp>
          <p:nvSpPr>
            <p:cNvPr id="62" name="CasellaDiTesto 9">
              <a:extLst>
                <a:ext uri="{FF2B5EF4-FFF2-40B4-BE49-F238E27FC236}">
                  <a16:creationId xmlns:a16="http://schemas.microsoft.com/office/drawing/2014/main" id="{E9148B1B-5B8D-8BC9-101E-2CDDA6705AE0}"/>
                </a:ext>
              </a:extLst>
            </p:cNvPr>
            <p:cNvSpPr txBox="1"/>
            <p:nvPr/>
          </p:nvSpPr>
          <p:spPr>
            <a:xfrm>
              <a:off x="1934293" y="3792355"/>
              <a:ext cx="1161691" cy="38370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H_TE0</a:t>
              </a:r>
            </a:p>
          </p:txBody>
        </p:sp>
        <p:sp>
          <p:nvSpPr>
            <p:cNvPr id="63" name="CasellaDiTesto 10">
              <a:extLst>
                <a:ext uri="{FF2B5EF4-FFF2-40B4-BE49-F238E27FC236}">
                  <a16:creationId xmlns:a16="http://schemas.microsoft.com/office/drawing/2014/main" id="{32B54F63-448B-B619-159D-21EA22B1DBDC}"/>
                </a:ext>
              </a:extLst>
            </p:cNvPr>
            <p:cNvSpPr txBox="1"/>
            <p:nvPr/>
          </p:nvSpPr>
          <p:spPr>
            <a:xfrm>
              <a:off x="5902445" y="2345655"/>
              <a:ext cx="1161691" cy="38370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E_TM0</a:t>
              </a:r>
            </a:p>
          </p:txBody>
        </p:sp>
        <p:sp>
          <p:nvSpPr>
            <p:cNvPr id="64" name="CasellaDiTesto 11">
              <a:extLst>
                <a:ext uri="{FF2B5EF4-FFF2-40B4-BE49-F238E27FC236}">
                  <a16:creationId xmlns:a16="http://schemas.microsoft.com/office/drawing/2014/main" id="{4CF0732E-3AA4-D95C-72F3-2ADCE8E3374C}"/>
                </a:ext>
              </a:extLst>
            </p:cNvPr>
            <p:cNvSpPr txBox="1"/>
            <p:nvPr/>
          </p:nvSpPr>
          <p:spPr>
            <a:xfrm>
              <a:off x="5909041" y="3792355"/>
              <a:ext cx="1161691" cy="38370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H_TM0</a:t>
              </a:r>
            </a:p>
          </p:txBody>
        </p:sp>
      </p:grpSp>
      <p:pic>
        <p:nvPicPr>
          <p:cNvPr id="58" name="Immagine 57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5236DCC9-A3CE-453E-6D0A-4B9390174A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7605" y="3645651"/>
            <a:ext cx="2861858" cy="927317"/>
          </a:xfrm>
          <a:prstGeom prst="rect">
            <a:avLst/>
          </a:prstGeom>
        </p:spPr>
      </p:pic>
      <p:pic>
        <p:nvPicPr>
          <p:cNvPr id="59" name="Immagine 58" descr="Immagine che contiene luce, linea, lampada, arte&#10;&#10;Descrizione generata automaticamente">
            <a:extLst>
              <a:ext uri="{FF2B5EF4-FFF2-40B4-BE49-F238E27FC236}">
                <a16:creationId xmlns:a16="http://schemas.microsoft.com/office/drawing/2014/main" id="{AC66773B-01E9-F78D-F747-E2B77C2FB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721" y="4656012"/>
            <a:ext cx="2439869" cy="1373318"/>
          </a:xfrm>
          <a:prstGeom prst="rect">
            <a:avLst/>
          </a:prstGeom>
        </p:spPr>
      </p:pic>
      <p:graphicFrame>
        <p:nvGraphicFramePr>
          <p:cNvPr id="71" name="Tabella 70">
            <a:extLst>
              <a:ext uri="{FF2B5EF4-FFF2-40B4-BE49-F238E27FC236}">
                <a16:creationId xmlns:a16="http://schemas.microsoft.com/office/drawing/2014/main" id="{BDCC84E7-165C-E445-B086-49B0D3512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69817"/>
              </p:ext>
            </p:extLst>
          </p:nvPr>
        </p:nvGraphicFramePr>
        <p:xfrm>
          <a:off x="5343337" y="4877950"/>
          <a:ext cx="547589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741">
                  <a:extLst>
                    <a:ext uri="{9D8B030D-6E8A-4147-A177-3AD203B41FA5}">
                      <a16:colId xmlns:a16="http://schemas.microsoft.com/office/drawing/2014/main" val="1419487433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390286619"/>
                    </a:ext>
                  </a:extLst>
                </a:gridCol>
                <a:gridCol w="1608326">
                  <a:extLst>
                    <a:ext uri="{9D8B030D-6E8A-4147-A177-3AD203B41FA5}">
                      <a16:colId xmlns:a16="http://schemas.microsoft.com/office/drawing/2014/main" val="865243846"/>
                    </a:ext>
                  </a:extLst>
                </a:gridCol>
                <a:gridCol w="2027831">
                  <a:extLst>
                    <a:ext uri="{9D8B030D-6E8A-4147-A177-3AD203B41FA5}">
                      <a16:colId xmlns:a16="http://schemas.microsoft.com/office/drawing/2014/main" val="1278319277"/>
                    </a:ext>
                  </a:extLst>
                </a:gridCol>
              </a:tblGrid>
              <a:tr h="385601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Effective index</a:t>
                      </a:r>
                      <a:endParaRPr lang="it-IT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Mode</a:t>
                      </a:r>
                      <a:endParaRPr lang="it-IT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 polarization fraction (Ey)</a:t>
                      </a:r>
                      <a:endParaRPr lang="it-IT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Waveguide TE/TM fraction (%)</a:t>
                      </a:r>
                      <a:endParaRPr lang="it-IT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667179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2.351788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TE0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72.67/81.52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40337"/>
                  </a:ext>
                </a:extLst>
              </a:tr>
              <a:tr h="228952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1.750815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TM0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74.39/88.14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94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80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655E5-C060-A362-1A7A-3BB43E8F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5459B-F2EA-3BB8-3E19-DB53CA46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latin typeface="Titillium Bd"/>
              </a:rPr>
              <a:t>Directional</a:t>
            </a:r>
            <a:r>
              <a:rPr lang="it-IT">
                <a:latin typeface="Titillium Bd"/>
              </a:rPr>
              <a:t> </a:t>
            </a:r>
            <a:r>
              <a:rPr lang="it-IT" err="1">
                <a:latin typeface="Titillium Bd"/>
              </a:rPr>
              <a:t>coupler</a:t>
            </a:r>
            <a:endParaRPr lang="it-IT" b="0" err="1">
              <a:latin typeface="Titillium Bd"/>
            </a:endParaRP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63D5D5-19E0-3E3C-5497-5A300ECB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Spoke</a:t>
            </a:r>
            <a:r>
              <a:rPr lang="it-IT" dirty="0"/>
              <a:t>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C1B6FA-4B1C-DEDD-AE6D-6C47E8F5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88BCD7A-8BCF-AB64-71A7-E4654B077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45287"/>
              </p:ext>
            </p:extLst>
          </p:nvPr>
        </p:nvGraphicFramePr>
        <p:xfrm>
          <a:off x="836891" y="2112614"/>
          <a:ext cx="4722021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752">
                  <a:extLst>
                    <a:ext uri="{9D8B030D-6E8A-4147-A177-3AD203B41FA5}">
                      <a16:colId xmlns:a16="http://schemas.microsoft.com/office/drawing/2014/main" val="1551238295"/>
                    </a:ext>
                  </a:extLst>
                </a:gridCol>
                <a:gridCol w="825075">
                  <a:extLst>
                    <a:ext uri="{9D8B030D-6E8A-4147-A177-3AD203B41FA5}">
                      <a16:colId xmlns:a16="http://schemas.microsoft.com/office/drawing/2014/main" val="3759549645"/>
                    </a:ext>
                  </a:extLst>
                </a:gridCol>
                <a:gridCol w="983752">
                  <a:extLst>
                    <a:ext uri="{9D8B030D-6E8A-4147-A177-3AD203B41FA5}">
                      <a16:colId xmlns:a16="http://schemas.microsoft.com/office/drawing/2014/main" val="2359981703"/>
                    </a:ext>
                  </a:extLst>
                </a:gridCol>
                <a:gridCol w="964721">
                  <a:extLst>
                    <a:ext uri="{9D8B030D-6E8A-4147-A177-3AD203B41FA5}">
                      <a16:colId xmlns:a16="http://schemas.microsoft.com/office/drawing/2014/main" val="722069975"/>
                    </a:ext>
                  </a:extLst>
                </a:gridCol>
                <a:gridCol w="964721">
                  <a:extLst>
                    <a:ext uri="{9D8B030D-6E8A-4147-A177-3AD203B41FA5}">
                      <a16:colId xmlns:a16="http://schemas.microsoft.com/office/drawing/2014/main" val="3623976003"/>
                    </a:ext>
                  </a:extLst>
                </a:gridCol>
              </a:tblGrid>
              <a:tr h="208578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it-IT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(um)</a:t>
                      </a:r>
                      <a:endParaRPr lang="it-IT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it-IT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SR (Ti/Tc)</a:t>
                      </a:r>
                      <a:endParaRPr lang="it-IT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it-IT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</a:t>
                      </a:r>
                      <a:endParaRPr lang="it-IT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TM</a:t>
                      </a:r>
                      <a:endParaRPr lang="it-IT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2451"/>
                  </a:ext>
                </a:extLst>
              </a:tr>
              <a:tr h="3824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Lc_lin (um)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Lc_sin</a:t>
                      </a:r>
                      <a:r>
                        <a:rPr lang="it-IT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(um)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Lc_sin</a:t>
                      </a:r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(um)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37794"/>
                  </a:ext>
                </a:extLst>
              </a:tr>
              <a:tr h="365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½-½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9.60724607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9.60654607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6.46486465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2855"/>
                  </a:ext>
                </a:extLst>
              </a:tr>
              <a:tr h="365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1/3-2/3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13.54303543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13.54443544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7.23227232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42095"/>
                  </a:ext>
                </a:extLst>
              </a:tr>
              <a:tr h="365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½-½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18.92133921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18.921178922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1.910419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03396"/>
                  </a:ext>
                </a:extLst>
              </a:tr>
              <a:tr h="365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1/3-2/3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24.89289893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24.9297993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0.93568936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76913"/>
                  </a:ext>
                </a:extLst>
              </a:tr>
              <a:tr h="365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½-½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53.1299313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53.11673117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9.32949329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693463"/>
                  </a:ext>
                </a:extLst>
              </a:tr>
              <a:tr h="365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1/3-2/3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66.54066541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66.56886569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it-IT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7.78887789</a:t>
                      </a:r>
                      <a:endParaRPr lang="it-IT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6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83563"/>
                  </a:ext>
                </a:extLst>
              </a:tr>
            </a:tbl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AC3B2808-3142-BD33-F71C-3526E83AF147}"/>
              </a:ext>
            </a:extLst>
          </p:cNvPr>
          <p:cNvGrpSpPr>
            <a:grpSpLocks noUngrp="1" noChangeAspect="1"/>
          </p:cNvGrpSpPr>
          <p:nvPr/>
        </p:nvGrpSpPr>
        <p:grpSpPr>
          <a:xfrm>
            <a:off x="6694098" y="1837494"/>
            <a:ext cx="4684142" cy="4124522"/>
            <a:chOff x="7240438" y="543532"/>
            <a:chExt cx="4684142" cy="548749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0BF380A7-665F-E62F-83C3-8B80C09DC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7631" y="543532"/>
              <a:ext cx="2743200" cy="182880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66C44B4-91D7-4851-9DB1-09DE5286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0438" y="2369456"/>
              <a:ext cx="2757577" cy="1828800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FBB08D7-21F1-4638-57A4-670714AFE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2325" y="4202227"/>
              <a:ext cx="2757577" cy="1828800"/>
            </a:xfrm>
            <a:prstGeom prst="rect">
              <a:avLst/>
            </a:prstGeom>
          </p:spPr>
        </p:pic>
        <p:sp>
          <p:nvSpPr>
            <p:cNvPr id="11" name="CasellaDiTesto 5">
              <a:extLst>
                <a:ext uri="{FF2B5EF4-FFF2-40B4-BE49-F238E27FC236}">
                  <a16:creationId xmlns:a16="http://schemas.microsoft.com/office/drawing/2014/main" id="{524C8AF1-F141-DD76-478F-5794348913EB}"/>
                </a:ext>
              </a:extLst>
            </p:cNvPr>
            <p:cNvSpPr txBox="1"/>
            <p:nvPr/>
          </p:nvSpPr>
          <p:spPr>
            <a:xfrm>
              <a:off x="9176246" y="1276230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TE Linear </a:t>
              </a:r>
              <a:r>
                <a:rPr lang="it-IT" err="1"/>
                <a:t>fit</a:t>
              </a:r>
              <a:endParaRPr lang="it-IT" err="1">
                <a:cs typeface="Calibri"/>
              </a:endParaRPr>
            </a:p>
          </p:txBody>
        </p:sp>
        <p:sp>
          <p:nvSpPr>
            <p:cNvPr id="12" name="CasellaDiTesto 6">
              <a:extLst>
                <a:ext uri="{FF2B5EF4-FFF2-40B4-BE49-F238E27FC236}">
                  <a16:creationId xmlns:a16="http://schemas.microsoft.com/office/drawing/2014/main" id="{83CF72C9-92B4-1941-D86C-EACAB4F8C903}"/>
                </a:ext>
              </a:extLst>
            </p:cNvPr>
            <p:cNvSpPr txBox="1"/>
            <p:nvPr/>
          </p:nvSpPr>
          <p:spPr>
            <a:xfrm>
              <a:off x="9181380" y="3245927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TE sin^2 </a:t>
              </a:r>
              <a:r>
                <a:rPr lang="it-IT" err="1"/>
                <a:t>fit</a:t>
              </a:r>
              <a:endParaRPr lang="it-IT" err="1">
                <a:cs typeface="Calibri"/>
              </a:endParaRPr>
            </a:p>
          </p:txBody>
        </p:sp>
        <p:sp>
          <p:nvSpPr>
            <p:cNvPr id="13" name="CasellaDiTesto 7">
              <a:extLst>
                <a:ext uri="{FF2B5EF4-FFF2-40B4-BE49-F238E27FC236}">
                  <a16:creationId xmlns:a16="http://schemas.microsoft.com/office/drawing/2014/main" id="{71A4DA90-D65B-0FF9-99F7-F4375264ACB0}"/>
                </a:ext>
              </a:extLst>
            </p:cNvPr>
            <p:cNvSpPr txBox="1"/>
            <p:nvPr/>
          </p:nvSpPr>
          <p:spPr>
            <a:xfrm>
              <a:off x="9181380" y="4873648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TM sin^2 </a:t>
              </a:r>
              <a:r>
                <a:rPr lang="it-IT" err="1"/>
                <a:t>fit</a:t>
              </a:r>
              <a:endParaRPr lang="it-IT" err="1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62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F8DA2-78D7-79D2-2414-105FADAB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 anchor="t">
            <a:normAutofit/>
          </a:bodyPr>
          <a:lstStyle/>
          <a:p>
            <a:r>
              <a:rPr lang="it-IT"/>
              <a:t>Bragg </a:t>
            </a:r>
            <a:r>
              <a:rPr lang="it-IT" err="1"/>
              <a:t>grating</a:t>
            </a:r>
            <a:r>
              <a:rPr lang="it-IT"/>
              <a:t> coupler</a:t>
            </a:r>
          </a:p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2B3E509-0B66-89F6-AE66-51F297AEB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latin typeface="Titillium"/>
              </a:rPr>
              <a:t>Apodized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fully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etched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grating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coupler</a:t>
            </a:r>
            <a:r>
              <a:rPr lang="it-IT" sz="2400" dirty="0">
                <a:latin typeface="Titillium"/>
              </a:rPr>
              <a:t>: </a:t>
            </a:r>
          </a:p>
          <a:p>
            <a:r>
              <a:rPr lang="it-IT" sz="2400" dirty="0" err="1">
                <a:latin typeface="Titillium"/>
              </a:rPr>
              <a:t>Etch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depth</a:t>
            </a:r>
            <a:r>
              <a:rPr lang="it-IT" sz="2400" dirty="0">
                <a:latin typeface="Titillium"/>
              </a:rPr>
              <a:t>: 220 nm </a:t>
            </a:r>
          </a:p>
          <a:p>
            <a:r>
              <a:rPr lang="it-IT" sz="2400" dirty="0">
                <a:latin typeface="Titillium"/>
              </a:rPr>
              <a:t>Tilt angle theta of the source: 6.8 </a:t>
            </a:r>
          </a:p>
        </p:txBody>
      </p:sp>
      <p:pic>
        <p:nvPicPr>
          <p:cNvPr id="6" name="Immagine 5" descr="Immagine che contiene testo, Carattere, linea, schermata&#10;&#10;Descrizione generata automaticamente">
            <a:extLst>
              <a:ext uri="{FF2B5EF4-FFF2-40B4-BE49-F238E27FC236}">
                <a16:creationId xmlns:a16="http://schemas.microsoft.com/office/drawing/2014/main" id="{20F302CB-33B0-96BD-52BF-DBBFEA850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653" y="2192343"/>
            <a:ext cx="4707148" cy="2458946"/>
          </a:xfrm>
          <a:prstGeom prst="rect">
            <a:avLst/>
          </a:prstGeom>
          <a:noFill/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A9FCC8-24D0-0218-386A-39A3A854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Spoke 6 Integration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238D1D-8257-C514-D90D-C0072B75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18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101FFD6-3299-3D6E-93F7-2C302A83A899}"/>
              </a:ext>
            </a:extLst>
          </p:cNvPr>
          <p:cNvSpPr/>
          <p:nvPr/>
        </p:nvSpPr>
        <p:spPr>
          <a:xfrm>
            <a:off x="10407804" y="5296829"/>
            <a:ext cx="646981" cy="25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0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983A7-2BDD-310A-51F5-A26CCB80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Bragg </a:t>
            </a:r>
            <a:r>
              <a:rPr lang="it-IT" err="1">
                <a:latin typeface="Titillium Bd"/>
              </a:rPr>
              <a:t>grating</a:t>
            </a:r>
            <a:r>
              <a:rPr lang="it-IT">
                <a:latin typeface="Titillium Bd"/>
              </a:rPr>
              <a:t> </a:t>
            </a:r>
            <a:r>
              <a:rPr lang="it-IT" err="1">
                <a:latin typeface="Titillium Bd"/>
              </a:rPr>
              <a:t>coupler</a:t>
            </a:r>
            <a:endParaRPr lang="en-US" b="0" err="1">
              <a:latin typeface="Titillium Bd"/>
            </a:endParaRPr>
          </a:p>
          <a:p>
            <a:endParaRPr lang="it-IT" b="0"/>
          </a:p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7B56D2-F5AB-5C33-8B1D-115426A0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72D20-F368-9E97-8F5C-82A46254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19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0BE4C478-A1DF-2784-E01C-409FD4D8ED26}"/>
              </a:ext>
            </a:extLst>
          </p:cNvPr>
          <p:cNvGrpSpPr/>
          <p:nvPr/>
        </p:nvGrpSpPr>
        <p:grpSpPr>
          <a:xfrm>
            <a:off x="1222074" y="2035044"/>
            <a:ext cx="9652960" cy="4055100"/>
            <a:chOff x="1222074" y="2035044"/>
            <a:chExt cx="9652960" cy="4055100"/>
          </a:xfrm>
        </p:grpSpPr>
        <p:pic>
          <p:nvPicPr>
            <p:cNvPr id="7" name="Immagine 6" descr="Immagine che contiene testo, bigliettodavisita, screenshot&#10;&#10;Descrizione generata automaticamente">
              <a:extLst>
                <a:ext uri="{FF2B5EF4-FFF2-40B4-BE49-F238E27FC236}">
                  <a16:creationId xmlns:a16="http://schemas.microsoft.com/office/drawing/2014/main" id="{61C8D3F1-7671-5258-2C75-C76D583C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3524" y="2035044"/>
              <a:ext cx="3795443" cy="2350698"/>
            </a:xfrm>
            <a:prstGeom prst="rect">
              <a:avLst/>
            </a:prstGeom>
          </p:spPr>
        </p:pic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C43854D-0306-A04B-D7FD-99D875E7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7721" y="4476681"/>
              <a:ext cx="3131389" cy="1608105"/>
            </a:xfrm>
            <a:prstGeom prst="rect">
              <a:avLst/>
            </a:prstGeom>
          </p:spPr>
        </p:pic>
        <p:sp>
          <p:nvSpPr>
            <p:cNvPr id="9" name="CasellaDiTesto 3">
              <a:extLst>
                <a:ext uri="{FF2B5EF4-FFF2-40B4-BE49-F238E27FC236}">
                  <a16:creationId xmlns:a16="http://schemas.microsoft.com/office/drawing/2014/main" id="{04AED44B-F839-F6F3-A81D-CB47F5A8D197}"/>
                </a:ext>
              </a:extLst>
            </p:cNvPr>
            <p:cNvSpPr txBox="1"/>
            <p:nvPr/>
          </p:nvSpPr>
          <p:spPr>
            <a:xfrm>
              <a:off x="1222074" y="3803380"/>
              <a:ext cx="655427" cy="58477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3200">
                  <a:cs typeface="Calibri"/>
                </a:rPr>
                <a:t>2D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8BE6272-ADA5-BA06-FD4F-E56B0D759710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5675" y="2150408"/>
              <a:ext cx="2752725" cy="1381125"/>
            </a:xfrm>
            <a:prstGeom prst="rect">
              <a:avLst/>
            </a:prstGeom>
          </p:spPr>
        </p:pic>
        <p:pic>
          <p:nvPicPr>
            <p:cNvPr id="11" name="Immagine 10" descr="Immagine che contiene Arte bambini, illustrazione, design&#10;&#10;Descrizione generata automaticamente">
              <a:extLst>
                <a:ext uri="{FF2B5EF4-FFF2-40B4-BE49-F238E27FC236}">
                  <a16:creationId xmlns:a16="http://schemas.microsoft.com/office/drawing/2014/main" id="{BF9897CB-C7A6-BB06-BE2D-4E0D11F3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1608" y="3953740"/>
              <a:ext cx="4123426" cy="2136404"/>
            </a:xfrm>
            <a:prstGeom prst="rect">
              <a:avLst/>
            </a:prstGeom>
          </p:spPr>
        </p:pic>
        <p:sp>
          <p:nvSpPr>
            <p:cNvPr id="12" name="CasellaDiTesto 1">
              <a:extLst>
                <a:ext uri="{FF2B5EF4-FFF2-40B4-BE49-F238E27FC236}">
                  <a16:creationId xmlns:a16="http://schemas.microsoft.com/office/drawing/2014/main" id="{A410D991-C6E5-6D88-6CE1-BDD4EA224E07}"/>
                </a:ext>
              </a:extLst>
            </p:cNvPr>
            <p:cNvSpPr txBox="1"/>
            <p:nvPr/>
          </p:nvSpPr>
          <p:spPr>
            <a:xfrm>
              <a:off x="10207924" y="2840097"/>
              <a:ext cx="655427" cy="58477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3200" dirty="0">
                  <a:cs typeface="Calibri"/>
                </a:rPr>
                <a:t>3D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33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8EFDD82-434C-30DE-CCF8-7CF515FD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Outlines</a:t>
            </a:r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ED0344D-AE0D-DB68-9F36-4AC57A637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 err="1">
                <a:latin typeface="Titillium"/>
              </a:rPr>
              <a:t>Introduction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>
                <a:latin typeface="Titillium"/>
              </a:rPr>
              <a:t>Workflow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err="1">
                <a:latin typeface="Titillium"/>
              </a:rPr>
              <a:t>Results</a:t>
            </a:r>
            <a:r>
              <a:rPr lang="it-IT" sz="2400" dirty="0">
                <a:latin typeface="Titillium"/>
              </a:rPr>
              <a:t> 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>
                <a:latin typeface="Titillium"/>
              </a:rPr>
              <a:t>Future work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4BA16FC-4CF8-02DD-92CC-48B906B2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E1D3754-EB05-33DB-8E3A-9633B58D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B7837-865D-8027-D5F0-8095C7F07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5E958F-4301-32CB-EDAA-6CA456C2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Bragg </a:t>
            </a:r>
            <a:r>
              <a:rPr lang="it-IT" err="1">
                <a:latin typeface="Titillium Bd"/>
              </a:rPr>
              <a:t>grating</a:t>
            </a:r>
            <a:r>
              <a:rPr lang="it-IT">
                <a:latin typeface="Titillium Bd"/>
              </a:rPr>
              <a:t> </a:t>
            </a:r>
            <a:r>
              <a:rPr lang="it-IT" err="1">
                <a:latin typeface="Titillium Bd"/>
              </a:rPr>
              <a:t>coupler</a:t>
            </a:r>
            <a:endParaRPr lang="en-US" b="0" err="1">
              <a:latin typeface="Titillium Bd"/>
            </a:endParaRPr>
          </a:p>
          <a:p>
            <a:endParaRPr lang="it-IT" b="0"/>
          </a:p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D9AA9F-BD90-02D5-0AC2-070D9996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05BF1D-6CA8-AFB1-483B-D0BA4254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20</a:t>
            </a:fld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CCA3187-485E-6CD1-12AD-FCF27B4761E5}"/>
              </a:ext>
            </a:extLst>
          </p:cNvPr>
          <p:cNvSpPr txBox="1"/>
          <p:nvPr/>
        </p:nvSpPr>
        <p:spPr>
          <a:xfrm rot="-5400000">
            <a:off x="6296406" y="5098877"/>
            <a:ext cx="94603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sz="1000" dirty="0">
                <a:cs typeface="Calibri"/>
              </a:rPr>
              <a:t>Transmission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70AD0DF2-5197-B48C-FB29-B434C8554993}"/>
              </a:ext>
            </a:extLst>
          </p:cNvPr>
          <p:cNvGrpSpPr>
            <a:grpSpLocks noUngrp="1"/>
          </p:cNvGrpSpPr>
          <p:nvPr/>
        </p:nvGrpSpPr>
        <p:grpSpPr>
          <a:xfrm>
            <a:off x="2309003" y="2109738"/>
            <a:ext cx="8149087" cy="4120120"/>
            <a:chOff x="1733909" y="1390870"/>
            <a:chExt cx="9371162" cy="4735470"/>
          </a:xfrm>
        </p:grpSpPr>
        <p:pic>
          <p:nvPicPr>
            <p:cNvPr id="27" name="Immagine 26" descr="Immagine che contiene testo, schermata, linea, Carattere&#10;&#10;Descrizione generata automaticamente">
              <a:extLst>
                <a:ext uri="{FF2B5EF4-FFF2-40B4-BE49-F238E27FC236}">
                  <a16:creationId xmlns:a16="http://schemas.microsoft.com/office/drawing/2014/main" id="{8E19E01E-804D-6FC6-DC10-E8DF71CF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909" y="1391897"/>
              <a:ext cx="4123426" cy="2305792"/>
            </a:xfrm>
            <a:prstGeom prst="rect">
              <a:avLst/>
            </a:prstGeom>
          </p:spPr>
        </p:pic>
        <p:pic>
          <p:nvPicPr>
            <p:cNvPr id="28" name="Immagine 27" descr="Immagine che contiene testo, schermata, Carattere, linea&#10;&#10;Descrizione generata automaticamente">
              <a:extLst>
                <a:ext uri="{FF2B5EF4-FFF2-40B4-BE49-F238E27FC236}">
                  <a16:creationId xmlns:a16="http://schemas.microsoft.com/office/drawing/2014/main" id="{C6CE3078-E34A-5241-9325-415B27D60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1645" y="1390870"/>
              <a:ext cx="4123426" cy="2451619"/>
            </a:xfrm>
            <a:prstGeom prst="rect">
              <a:avLst/>
            </a:prstGeom>
          </p:spPr>
        </p:pic>
        <p:pic>
          <p:nvPicPr>
            <p:cNvPr id="29" name="Immagine 28" descr="Immagine che contiene testo, ricevuta, Carattere, linea&#10;&#10;Descrizione generata automaticamente">
              <a:extLst>
                <a:ext uri="{FF2B5EF4-FFF2-40B4-BE49-F238E27FC236}">
                  <a16:creationId xmlns:a16="http://schemas.microsoft.com/office/drawing/2014/main" id="{7C0A7F7F-78E5-CB25-40E3-3E1D1BE8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910" y="3837169"/>
              <a:ext cx="4123426" cy="2289171"/>
            </a:xfrm>
            <a:prstGeom prst="rect">
              <a:avLst/>
            </a:prstGeom>
          </p:spPr>
        </p:pic>
        <p:pic>
          <p:nvPicPr>
            <p:cNvPr id="30" name="Immagine 29" descr="Immagine che contiene testo, schermata, linea, Carattere&#10;&#10;Descrizione generata automaticamente">
              <a:extLst>
                <a:ext uri="{FF2B5EF4-FFF2-40B4-BE49-F238E27FC236}">
                  <a16:creationId xmlns:a16="http://schemas.microsoft.com/office/drawing/2014/main" id="{C57EF82B-D54D-9B52-F1A5-D6A808C1E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1645" y="3685979"/>
              <a:ext cx="4123426" cy="2275247"/>
            </a:xfrm>
            <a:prstGeom prst="rect">
              <a:avLst/>
            </a:prstGeom>
          </p:spPr>
        </p:pic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66BCF7D3-08E2-5379-B556-90E877222C32}"/>
              </a:ext>
            </a:extLst>
          </p:cNvPr>
          <p:cNvSpPr/>
          <p:nvPr/>
        </p:nvSpPr>
        <p:spPr>
          <a:xfrm>
            <a:off x="5705707" y="4125951"/>
            <a:ext cx="316301" cy="219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08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9A41E-DEFE-D4CB-8E87-3C9074A2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Results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92AA95-5AA5-7E1A-9EA8-FF80E86D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650D5B-6937-BFC1-B7F3-13753932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21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7A6613F-7E5D-A808-5E03-46663CE21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Chip layout</a:t>
            </a:r>
            <a:endParaRPr lang="it-IT" dirty="0"/>
          </a:p>
        </p:txBody>
      </p:sp>
      <p:pic>
        <p:nvPicPr>
          <p:cNvPr id="13" name="Immagine 12" descr="Immagine che contiene testo, linea, diagramma, Parallelo&#10;&#10;Descrizione generata automaticamente">
            <a:extLst>
              <a:ext uri="{FF2B5EF4-FFF2-40B4-BE49-F238E27FC236}">
                <a16:creationId xmlns:a16="http://schemas.microsoft.com/office/drawing/2014/main" id="{BD21660C-3F49-5128-075F-4EAAF4CE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42" y="2170083"/>
            <a:ext cx="4117676" cy="4049203"/>
          </a:xfrm>
          <a:prstGeom prst="rect">
            <a:avLst/>
          </a:prstGeom>
        </p:spPr>
      </p:pic>
      <p:pic>
        <p:nvPicPr>
          <p:cNvPr id="14" name="Immagine 13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C95073FC-F5F6-2256-EC2B-46C36B7AD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466" y="5073411"/>
            <a:ext cx="2471756" cy="777816"/>
          </a:xfrm>
          <a:prstGeom prst="rect">
            <a:avLst/>
          </a:prstGeom>
        </p:spPr>
      </p:pic>
      <p:pic>
        <p:nvPicPr>
          <p:cNvPr id="15" name="Immagine 14" descr="Immagine che contiene testo, schermata, Parallelo, diagramm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105494D0-BE27-94CF-7F08-98FBC337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69" y="2378015"/>
            <a:ext cx="4123040" cy="36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9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BDBA4-2EDA-676E-E28A-7CEFFA6D3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07595-6507-70E5-6980-300FA37C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Results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7B77363-5893-2C63-E668-40C1831A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D9AB35-E245-421A-3227-9A1A0AF1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22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478B8F2-1A65-9572-84AE-79527415A9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Preliminary measurement</a:t>
            </a:r>
          </a:p>
          <a:p>
            <a:endParaRPr lang="it-IT"/>
          </a:p>
        </p:txBody>
      </p:sp>
      <p:pic>
        <p:nvPicPr>
          <p:cNvPr id="8" name="Segnaposto contenuto 7" descr="Immagine che contiene macchina, ingegneria, Ingegneria elettronica, elettronic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5C952C1A-35DE-9037-6D69-46F6FA2B7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837" y="1934333"/>
            <a:ext cx="5486400" cy="4114800"/>
          </a:xfrm>
        </p:spPr>
      </p:pic>
      <p:pic>
        <p:nvPicPr>
          <p:cNvPr id="10" name="Immagine 9" descr="Immagine che contiene elettronica, Dispositivo elettronico, metro, design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26A03FCF-105F-66C3-2DE8-44EEC7629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23" y="2515948"/>
            <a:ext cx="2745717" cy="1481048"/>
          </a:xfrm>
          <a:prstGeom prst="rect">
            <a:avLst/>
          </a:prstGeom>
        </p:spPr>
      </p:pic>
      <p:pic>
        <p:nvPicPr>
          <p:cNvPr id="11" name="Immagine 10" descr="Immagine che contiene metro, elettronica, design, ricevitor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DBD1232A-19D8-4E5D-E96F-0E5278F584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287" r="-292" b="23131"/>
          <a:stretch/>
        </p:blipFill>
        <p:spPr>
          <a:xfrm>
            <a:off x="1483204" y="3986033"/>
            <a:ext cx="4106770" cy="21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6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6AA9-8889-79DC-A205-A2335CD92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238556D-5752-6849-2B32-286BBD40419C}"/>
              </a:ext>
            </a:extLst>
          </p:cNvPr>
          <p:cNvGrpSpPr/>
          <p:nvPr/>
        </p:nvGrpSpPr>
        <p:grpSpPr>
          <a:xfrm>
            <a:off x="1552933" y="4104598"/>
            <a:ext cx="4940350" cy="2027526"/>
            <a:chOff x="1006594" y="4665315"/>
            <a:chExt cx="4940350" cy="2027526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AC7EF2EB-2A0C-4D2E-EC7A-9F4FAC98CD5E}"/>
                </a:ext>
              </a:extLst>
            </p:cNvPr>
            <p:cNvGrpSpPr/>
            <p:nvPr/>
          </p:nvGrpSpPr>
          <p:grpSpPr>
            <a:xfrm>
              <a:off x="2488474" y="5548918"/>
              <a:ext cx="1691214" cy="540722"/>
              <a:chOff x="2488473" y="5548920"/>
              <a:chExt cx="3671981" cy="2153145"/>
            </a:xfrm>
          </p:grpSpPr>
          <p:cxnSp>
            <p:nvCxnSpPr>
              <p:cNvPr id="67" name="Connettore curvo 66">
                <a:extLst>
                  <a:ext uri="{FF2B5EF4-FFF2-40B4-BE49-F238E27FC236}">
                    <a16:creationId xmlns:a16="http://schemas.microsoft.com/office/drawing/2014/main" id="{AA2F875C-576D-4E18-26CB-9E7EE9A65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4226" y="5548921"/>
                <a:ext cx="1575758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curvo 67">
                <a:extLst>
                  <a:ext uri="{FF2B5EF4-FFF2-40B4-BE49-F238E27FC236}">
                    <a16:creationId xmlns:a16="http://schemas.microsoft.com/office/drawing/2014/main" id="{F673D9E3-304D-D83D-05DA-A7C293B2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4965" y="5548920"/>
                <a:ext cx="1587260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curvo 68">
                <a:extLst>
                  <a:ext uri="{FF2B5EF4-FFF2-40B4-BE49-F238E27FC236}">
                    <a16:creationId xmlns:a16="http://schemas.microsoft.com/office/drawing/2014/main" id="{9FA17904-DBF3-2CAF-6C19-27EC0FD0F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0716" y="6382808"/>
                <a:ext cx="1575758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curvo 69">
                <a:extLst>
                  <a:ext uri="{FF2B5EF4-FFF2-40B4-BE49-F238E27FC236}">
                    <a16:creationId xmlns:a16="http://schemas.microsoft.com/office/drawing/2014/main" id="{322229BD-9000-3690-26FF-75837FA0C9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88473" y="6382806"/>
                <a:ext cx="1587260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2 70">
                <a:extLst>
                  <a:ext uri="{FF2B5EF4-FFF2-40B4-BE49-F238E27FC236}">
                    <a16:creationId xmlns:a16="http://schemas.microsoft.com/office/drawing/2014/main" id="{87039AAA-B802-6FA7-7FAD-627897E1C2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10271" y="6295646"/>
                <a:ext cx="2208361" cy="86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CasellaDiTesto 16">
                <a:extLst>
                  <a:ext uri="{FF2B5EF4-FFF2-40B4-BE49-F238E27FC236}">
                    <a16:creationId xmlns:a16="http://schemas.microsoft.com/office/drawing/2014/main" id="{1D7CEB0B-146B-BAF5-0833-F20F2112DD79}"/>
                  </a:ext>
                </a:extLst>
              </p:cNvPr>
              <p:cNvSpPr txBox="1"/>
              <p:nvPr/>
            </p:nvSpPr>
            <p:spPr>
              <a:xfrm>
                <a:off x="5128159" y="6108837"/>
                <a:ext cx="1032295" cy="1593228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2000" dirty="0">
                  <a:solidFill>
                    <a:srgbClr val="202124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25" name="Connettore curvo 24">
              <a:extLst>
                <a:ext uri="{FF2B5EF4-FFF2-40B4-BE49-F238E27FC236}">
                  <a16:creationId xmlns:a16="http://schemas.microsoft.com/office/drawing/2014/main" id="{68495FEF-BFAC-67B7-428B-BCE35202D42E}"/>
                </a:ext>
              </a:extLst>
            </p:cNvPr>
            <p:cNvCxnSpPr>
              <a:cxnSpLocks/>
            </p:cNvCxnSpPr>
            <p:nvPr/>
          </p:nvCxnSpPr>
          <p:spPr>
            <a:xfrm>
              <a:off x="2491122" y="4799786"/>
              <a:ext cx="725751" cy="171865"/>
            </a:xfrm>
            <a:prstGeom prst="curvedConnector3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curvo 25">
              <a:extLst>
                <a:ext uri="{FF2B5EF4-FFF2-40B4-BE49-F238E27FC236}">
                  <a16:creationId xmlns:a16="http://schemas.microsoft.com/office/drawing/2014/main" id="{70EDEE9E-2B80-C6AD-09D1-526DB9D44F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3898" y="4799786"/>
              <a:ext cx="731049" cy="171865"/>
            </a:xfrm>
            <a:prstGeom prst="curvedConnector3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curvo 26">
              <a:extLst>
                <a:ext uri="{FF2B5EF4-FFF2-40B4-BE49-F238E27FC236}">
                  <a16:creationId xmlns:a16="http://schemas.microsoft.com/office/drawing/2014/main" id="{C13DF068-A569-2B73-C8FB-651846A5ACDA}"/>
                </a:ext>
              </a:extLst>
            </p:cNvPr>
            <p:cNvCxnSpPr>
              <a:cxnSpLocks/>
            </p:cNvCxnSpPr>
            <p:nvPr/>
          </p:nvCxnSpPr>
          <p:spPr>
            <a:xfrm>
              <a:off x="3166547" y="5009202"/>
              <a:ext cx="725751" cy="171865"/>
            </a:xfrm>
            <a:prstGeom prst="curvedConnector3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curvo 27">
              <a:extLst>
                <a:ext uri="{FF2B5EF4-FFF2-40B4-BE49-F238E27FC236}">
                  <a16:creationId xmlns:a16="http://schemas.microsoft.com/office/drawing/2014/main" id="{0188DBC9-39B8-BDF7-B34D-835CE2459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8472" y="5009201"/>
              <a:ext cx="731049" cy="171865"/>
            </a:xfrm>
            <a:prstGeom prst="curvedConnector3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64C9BE20-B976-FCF2-AB21-561116AD796F}"/>
                </a:ext>
              </a:extLst>
            </p:cNvPr>
            <p:cNvCxnSpPr>
              <a:cxnSpLocks/>
            </p:cNvCxnSpPr>
            <p:nvPr/>
          </p:nvCxnSpPr>
          <p:spPr>
            <a:xfrm>
              <a:off x="2682741" y="4987313"/>
              <a:ext cx="1017111" cy="2166"/>
            </a:xfrm>
            <a:prstGeom prst="straightConnector1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9574E0BC-BCAD-2166-3024-FE6D679E332A}"/>
                </a:ext>
              </a:extLst>
            </p:cNvPr>
            <p:cNvGrpSpPr/>
            <p:nvPr/>
          </p:nvGrpSpPr>
          <p:grpSpPr>
            <a:xfrm>
              <a:off x="3881919" y="5925633"/>
              <a:ext cx="2065025" cy="381280"/>
              <a:chOff x="3881918" y="5925636"/>
              <a:chExt cx="4483603" cy="1518251"/>
            </a:xfrm>
          </p:grpSpPr>
          <p:cxnSp>
            <p:nvCxnSpPr>
              <p:cNvPr id="61" name="Connettore curvo 60">
                <a:extLst>
                  <a:ext uri="{FF2B5EF4-FFF2-40B4-BE49-F238E27FC236}">
                    <a16:creationId xmlns:a16="http://schemas.microsoft.com/office/drawing/2014/main" id="{853DC376-67ED-92EF-9368-8B13AEE0C7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7671" y="5925637"/>
                <a:ext cx="1575758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curvo 61">
                <a:extLst>
                  <a:ext uri="{FF2B5EF4-FFF2-40B4-BE49-F238E27FC236}">
                    <a16:creationId xmlns:a16="http://schemas.microsoft.com/office/drawing/2014/main" id="{6DE10221-7143-B15A-85F6-5ABDD51736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48410" y="5925636"/>
                <a:ext cx="1587260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curvo 62">
                <a:extLst>
                  <a:ext uri="{FF2B5EF4-FFF2-40B4-BE49-F238E27FC236}">
                    <a16:creationId xmlns:a16="http://schemas.microsoft.com/office/drawing/2014/main" id="{968CFC07-DE91-4D4D-9833-13D1C180A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4161" y="6759524"/>
                <a:ext cx="1575758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curvo 63">
                <a:extLst>
                  <a:ext uri="{FF2B5EF4-FFF2-40B4-BE49-F238E27FC236}">
                    <a16:creationId xmlns:a16="http://schemas.microsoft.com/office/drawing/2014/main" id="{86AC0025-D53A-F8EE-FC59-632BE6F52A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1918" y="6759522"/>
                <a:ext cx="1587260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2 64">
                <a:extLst>
                  <a:ext uri="{FF2B5EF4-FFF2-40B4-BE49-F238E27FC236}">
                    <a16:creationId xmlns:a16="http://schemas.microsoft.com/office/drawing/2014/main" id="{DF1A872B-59DB-10C6-0AAE-001961F3D0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3716" y="6672362"/>
                <a:ext cx="2208361" cy="86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CasellaDiTesto 51">
                <a:extLst>
                  <a:ext uri="{FF2B5EF4-FFF2-40B4-BE49-F238E27FC236}">
                    <a16:creationId xmlns:a16="http://schemas.microsoft.com/office/drawing/2014/main" id="{88EF3E7D-387E-6D75-EDDC-2E24B7AED70C}"/>
                  </a:ext>
                </a:extLst>
              </p:cNvPr>
              <p:cNvSpPr txBox="1"/>
              <p:nvPr/>
            </p:nvSpPr>
            <p:spPr>
              <a:xfrm>
                <a:off x="6365524" y="6199305"/>
                <a:ext cx="1999997" cy="1041724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 dirty="0">
                    <a:solidFill>
                      <a:srgbClr val="202124"/>
                    </a:solidFill>
                    <a:latin typeface="Arial"/>
                    <a:cs typeface="Arial"/>
                  </a:rPr>
                  <a:t>η= 1/2</a:t>
                </a:r>
                <a:endParaRPr lang="it-IT" sz="1100">
                  <a:cs typeface="Calibri"/>
                </a:endParaRPr>
              </a:p>
            </p:txBody>
          </p: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6FAADEFA-B8E7-AAEA-B83F-606ECEAE476C}"/>
                </a:ext>
              </a:extLst>
            </p:cNvPr>
            <p:cNvGrpSpPr/>
            <p:nvPr/>
          </p:nvGrpSpPr>
          <p:grpSpPr>
            <a:xfrm>
              <a:off x="2482896" y="6305069"/>
              <a:ext cx="2309440" cy="381280"/>
              <a:chOff x="2482895" y="6305073"/>
              <a:chExt cx="5014279" cy="1518251"/>
            </a:xfrm>
          </p:grpSpPr>
          <p:cxnSp>
            <p:nvCxnSpPr>
              <p:cNvPr id="55" name="Connettore curvo 54">
                <a:extLst>
                  <a:ext uri="{FF2B5EF4-FFF2-40B4-BE49-F238E27FC236}">
                    <a16:creationId xmlns:a16="http://schemas.microsoft.com/office/drawing/2014/main" id="{3194481B-DDBE-76F9-9E4D-CBC5959545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8648" y="6305074"/>
                <a:ext cx="1575758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curvo 55">
                <a:extLst>
                  <a:ext uri="{FF2B5EF4-FFF2-40B4-BE49-F238E27FC236}">
                    <a16:creationId xmlns:a16="http://schemas.microsoft.com/office/drawing/2014/main" id="{BD2D5920-2092-4992-41EB-3C90C9A2F0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49387" y="6305073"/>
                <a:ext cx="1587260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curvo 56">
                <a:extLst>
                  <a:ext uri="{FF2B5EF4-FFF2-40B4-BE49-F238E27FC236}">
                    <a16:creationId xmlns:a16="http://schemas.microsoft.com/office/drawing/2014/main" id="{1BE9647D-868F-EAA5-C4A8-7F53540C3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5138" y="7138961"/>
                <a:ext cx="1575758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curvo 57">
                <a:extLst>
                  <a:ext uri="{FF2B5EF4-FFF2-40B4-BE49-F238E27FC236}">
                    <a16:creationId xmlns:a16="http://schemas.microsoft.com/office/drawing/2014/main" id="{6E4B9E31-8866-A9AA-22C2-B225EE8488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82895" y="7138959"/>
                <a:ext cx="1587260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2 58">
                <a:extLst>
                  <a:ext uri="{FF2B5EF4-FFF2-40B4-BE49-F238E27FC236}">
                    <a16:creationId xmlns:a16="http://schemas.microsoft.com/office/drawing/2014/main" id="{9137676D-7074-ACD1-01C5-132A6537D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4693" y="7051799"/>
                <a:ext cx="2208361" cy="86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asellaDiTesto 58">
                <a:extLst>
                  <a:ext uri="{FF2B5EF4-FFF2-40B4-BE49-F238E27FC236}">
                    <a16:creationId xmlns:a16="http://schemas.microsoft.com/office/drawing/2014/main" id="{C03B4DE7-7003-CA19-59D3-6FC0F995167C}"/>
                  </a:ext>
                </a:extLst>
              </p:cNvPr>
              <p:cNvSpPr txBox="1"/>
              <p:nvPr/>
            </p:nvSpPr>
            <p:spPr>
              <a:xfrm>
                <a:off x="5091366" y="6578742"/>
                <a:ext cx="2405808" cy="1041724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 dirty="0">
                    <a:solidFill>
                      <a:srgbClr val="202124"/>
                    </a:solidFill>
                    <a:latin typeface="Arial"/>
                    <a:cs typeface="Arial"/>
                  </a:rPr>
                  <a:t>η= 1/3</a:t>
                </a:r>
                <a:endParaRPr lang="it-IT" sz="1100">
                  <a:cs typeface="Calibri"/>
                </a:endParaRPr>
              </a:p>
            </p:txBody>
          </p:sp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9D79C3C4-B96A-E7D5-0B2B-33FA9377A69B}"/>
                </a:ext>
              </a:extLst>
            </p:cNvPr>
            <p:cNvGrpSpPr/>
            <p:nvPr/>
          </p:nvGrpSpPr>
          <p:grpSpPr>
            <a:xfrm>
              <a:off x="1095655" y="5924413"/>
              <a:ext cx="1691214" cy="540723"/>
              <a:chOff x="1095655" y="5924415"/>
              <a:chExt cx="3671981" cy="2153149"/>
            </a:xfrm>
          </p:grpSpPr>
          <p:cxnSp>
            <p:nvCxnSpPr>
              <p:cNvPr id="49" name="Connettore curvo 48">
                <a:extLst>
                  <a:ext uri="{FF2B5EF4-FFF2-40B4-BE49-F238E27FC236}">
                    <a16:creationId xmlns:a16="http://schemas.microsoft.com/office/drawing/2014/main" id="{B245D68F-6D66-4682-2BED-EC1DB4AFD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1408" y="5924416"/>
                <a:ext cx="1575758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curvo 49">
                <a:extLst>
                  <a:ext uri="{FF2B5EF4-FFF2-40B4-BE49-F238E27FC236}">
                    <a16:creationId xmlns:a16="http://schemas.microsoft.com/office/drawing/2014/main" id="{F463E16E-17D2-4303-CFC4-B59673B6FD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2147" y="5924415"/>
                <a:ext cx="1587260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curvo 50">
                <a:extLst>
                  <a:ext uri="{FF2B5EF4-FFF2-40B4-BE49-F238E27FC236}">
                    <a16:creationId xmlns:a16="http://schemas.microsoft.com/office/drawing/2014/main" id="{98E0DE52-710A-71AD-C44C-CBBC260D1D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7898" y="6758303"/>
                <a:ext cx="1575758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curvo 51">
                <a:extLst>
                  <a:ext uri="{FF2B5EF4-FFF2-40B4-BE49-F238E27FC236}">
                    <a16:creationId xmlns:a16="http://schemas.microsoft.com/office/drawing/2014/main" id="{881D7CAF-77E0-56BE-9F61-B8A7AD9E5C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5655" y="6758301"/>
                <a:ext cx="1587260" cy="684363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2 52">
                <a:extLst>
                  <a:ext uri="{FF2B5EF4-FFF2-40B4-BE49-F238E27FC236}">
                    <a16:creationId xmlns:a16="http://schemas.microsoft.com/office/drawing/2014/main" id="{117EBD75-A255-51F8-9D6F-6AEADC2E07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7453" y="6671141"/>
                <a:ext cx="2208361" cy="86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CasellaDiTesto 65">
                <a:extLst>
                  <a:ext uri="{FF2B5EF4-FFF2-40B4-BE49-F238E27FC236}">
                    <a16:creationId xmlns:a16="http://schemas.microsoft.com/office/drawing/2014/main" id="{95A362F3-1972-D999-A88C-049E6FCAEA79}"/>
                  </a:ext>
                </a:extLst>
              </p:cNvPr>
              <p:cNvSpPr txBox="1"/>
              <p:nvPr/>
            </p:nvSpPr>
            <p:spPr>
              <a:xfrm>
                <a:off x="3735341" y="6484336"/>
                <a:ext cx="1032295" cy="1593228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2000" dirty="0">
                  <a:solidFill>
                    <a:srgbClr val="202124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75DC4EFC-DDCC-B916-8F2D-DE01287F903E}"/>
                </a:ext>
              </a:extLst>
            </p:cNvPr>
            <p:cNvCxnSpPr/>
            <p:nvPr/>
          </p:nvCxnSpPr>
          <p:spPr>
            <a:xfrm flipV="1">
              <a:off x="3887085" y="4789278"/>
              <a:ext cx="1487260" cy="926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16E563C6-458E-3EFA-1DFA-47DE8299E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7084" y="5179824"/>
              <a:ext cx="1487260" cy="926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DD7C5025-FFDC-EC92-50EE-A57914F2E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7085" y="5530655"/>
              <a:ext cx="1487260" cy="926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FB582C55-B647-E70A-06CB-4C8E99C6D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838" y="4810275"/>
              <a:ext cx="1487260" cy="926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108C3AA2-7694-77C7-9548-F2FCBDF241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594" y="5172066"/>
              <a:ext cx="1487260" cy="926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3D2ADE76-7D02-9389-4BAD-1CDBA5B924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6459" y="5551651"/>
              <a:ext cx="1487260" cy="926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8425D30A-1A1C-4FC6-374C-7D344DD01D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838" y="6683574"/>
              <a:ext cx="1487260" cy="926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18BA9650-9A0C-5DFD-85A2-9FD57EC56D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7085" y="6676955"/>
              <a:ext cx="1487260" cy="9267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78">
              <a:extLst>
                <a:ext uri="{FF2B5EF4-FFF2-40B4-BE49-F238E27FC236}">
                  <a16:creationId xmlns:a16="http://schemas.microsoft.com/office/drawing/2014/main" id="{C6C039A2-1FF3-449A-6FEC-3CAC0E28DF7D}"/>
                </a:ext>
              </a:extLst>
            </p:cNvPr>
            <p:cNvSpPr txBox="1"/>
            <p:nvPr/>
          </p:nvSpPr>
          <p:spPr>
            <a:xfrm>
              <a:off x="2960944" y="4665315"/>
              <a:ext cx="655910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cs typeface="Calibri"/>
                </a:rPr>
                <a:t>DC 1</a:t>
              </a:r>
            </a:p>
          </p:txBody>
        </p:sp>
        <p:sp>
          <p:nvSpPr>
            <p:cNvPr id="42" name="CasellaDiTesto 79">
              <a:extLst>
                <a:ext uri="{FF2B5EF4-FFF2-40B4-BE49-F238E27FC236}">
                  <a16:creationId xmlns:a16="http://schemas.microsoft.com/office/drawing/2014/main" id="{3A4F8065-DD0A-CAC0-3C86-FEF7EA76E96F}"/>
                </a:ext>
              </a:extLst>
            </p:cNvPr>
            <p:cNvSpPr txBox="1"/>
            <p:nvPr/>
          </p:nvSpPr>
          <p:spPr>
            <a:xfrm>
              <a:off x="2989699" y="5421069"/>
              <a:ext cx="598401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cs typeface="Calibri"/>
                </a:rPr>
                <a:t>DC 2</a:t>
              </a:r>
            </a:p>
          </p:txBody>
        </p:sp>
        <p:sp>
          <p:nvSpPr>
            <p:cNvPr id="43" name="CasellaDiTesto 80">
              <a:extLst>
                <a:ext uri="{FF2B5EF4-FFF2-40B4-BE49-F238E27FC236}">
                  <a16:creationId xmlns:a16="http://schemas.microsoft.com/office/drawing/2014/main" id="{C2A17AA5-05E0-164F-5DFA-453BCA59E5EB}"/>
                </a:ext>
              </a:extLst>
            </p:cNvPr>
            <p:cNvSpPr txBox="1"/>
            <p:nvPr/>
          </p:nvSpPr>
          <p:spPr>
            <a:xfrm>
              <a:off x="1550497" y="5827132"/>
              <a:ext cx="727797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cs typeface="Calibri"/>
                </a:rPr>
                <a:t>DC 3</a:t>
              </a:r>
            </a:p>
          </p:txBody>
        </p:sp>
        <p:sp>
          <p:nvSpPr>
            <p:cNvPr id="44" name="CasellaDiTesto 81">
              <a:extLst>
                <a:ext uri="{FF2B5EF4-FFF2-40B4-BE49-F238E27FC236}">
                  <a16:creationId xmlns:a16="http://schemas.microsoft.com/office/drawing/2014/main" id="{C1C3F9EF-707C-446F-CF9F-52D76B50A69E}"/>
                </a:ext>
              </a:extLst>
            </p:cNvPr>
            <p:cNvSpPr txBox="1"/>
            <p:nvPr/>
          </p:nvSpPr>
          <p:spPr>
            <a:xfrm>
              <a:off x="4351526" y="5819373"/>
              <a:ext cx="670288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cs typeface="Calibri"/>
                </a:rPr>
                <a:t>DC 4</a:t>
              </a:r>
            </a:p>
          </p:txBody>
        </p:sp>
        <p:sp>
          <p:nvSpPr>
            <p:cNvPr id="45" name="CasellaDiTesto 82">
              <a:extLst>
                <a:ext uri="{FF2B5EF4-FFF2-40B4-BE49-F238E27FC236}">
                  <a16:creationId xmlns:a16="http://schemas.microsoft.com/office/drawing/2014/main" id="{D9473134-7DB0-1DE2-5775-0582AE8B97FE}"/>
                </a:ext>
              </a:extLst>
            </p:cNvPr>
            <p:cNvSpPr txBox="1"/>
            <p:nvPr/>
          </p:nvSpPr>
          <p:spPr>
            <a:xfrm>
              <a:off x="3032830" y="6188922"/>
              <a:ext cx="756552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cs typeface="Calibri"/>
                </a:rPr>
                <a:t>DC 5</a:t>
              </a:r>
            </a:p>
          </p:txBody>
        </p:sp>
        <p:sp>
          <p:nvSpPr>
            <p:cNvPr id="46" name="CasellaDiTesto 58">
              <a:extLst>
                <a:ext uri="{FF2B5EF4-FFF2-40B4-BE49-F238E27FC236}">
                  <a16:creationId xmlns:a16="http://schemas.microsoft.com/office/drawing/2014/main" id="{F222CD91-E4AE-0A03-C3F5-D2EC91D793D4}"/>
                </a:ext>
              </a:extLst>
            </p:cNvPr>
            <p:cNvSpPr txBox="1"/>
            <p:nvPr/>
          </p:nvSpPr>
          <p:spPr>
            <a:xfrm>
              <a:off x="3692911" y="4858426"/>
              <a:ext cx="1108049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202124"/>
                  </a:solidFill>
                  <a:latin typeface="Arial"/>
                  <a:cs typeface="Arial"/>
                </a:rPr>
                <a:t>η= 1/3</a:t>
              </a:r>
              <a:endParaRPr lang="it-IT" sz="1100">
                <a:cs typeface="Calibri"/>
              </a:endParaRPr>
            </a:p>
          </p:txBody>
        </p:sp>
        <p:sp>
          <p:nvSpPr>
            <p:cNvPr id="47" name="CasellaDiTesto 58">
              <a:extLst>
                <a:ext uri="{FF2B5EF4-FFF2-40B4-BE49-F238E27FC236}">
                  <a16:creationId xmlns:a16="http://schemas.microsoft.com/office/drawing/2014/main" id="{CF8EFCCA-4737-73B8-5EB6-A952A2D23ECC}"/>
                </a:ext>
              </a:extLst>
            </p:cNvPr>
            <p:cNvSpPr txBox="1"/>
            <p:nvPr/>
          </p:nvSpPr>
          <p:spPr>
            <a:xfrm>
              <a:off x="3664156" y="5620425"/>
              <a:ext cx="1108049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202124"/>
                  </a:solidFill>
                  <a:latin typeface="Arial"/>
                  <a:cs typeface="Arial"/>
                </a:rPr>
                <a:t>η= 1/3</a:t>
              </a:r>
              <a:endParaRPr lang="it-IT" sz="1100">
                <a:cs typeface="Calibri"/>
              </a:endParaRPr>
            </a:p>
          </p:txBody>
        </p:sp>
        <p:sp>
          <p:nvSpPr>
            <p:cNvPr id="48" name="CasellaDiTesto 58">
              <a:extLst>
                <a:ext uri="{FF2B5EF4-FFF2-40B4-BE49-F238E27FC236}">
                  <a16:creationId xmlns:a16="http://schemas.microsoft.com/office/drawing/2014/main" id="{DB33C250-2149-96F1-B658-F15B63811F2A}"/>
                </a:ext>
              </a:extLst>
            </p:cNvPr>
            <p:cNvSpPr txBox="1"/>
            <p:nvPr/>
          </p:nvSpPr>
          <p:spPr>
            <a:xfrm>
              <a:off x="2355817" y="5994237"/>
              <a:ext cx="1108049" cy="26161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>
                  <a:solidFill>
                    <a:srgbClr val="202124"/>
                  </a:solidFill>
                  <a:latin typeface="Arial"/>
                  <a:cs typeface="Arial"/>
                </a:rPr>
                <a:t>η= 1/2</a:t>
              </a:r>
              <a:endParaRPr lang="it-IT" sz="1100" dirty="0">
                <a:cs typeface="Calibri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5DC3F9D-4B16-9018-E0CD-CA435BAD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>
                <a:latin typeface="Titillium Bd"/>
              </a:rPr>
              <a:t>Preliminary measurement </a:t>
            </a:r>
            <a:endParaRPr lang="it-IT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48520F-27B3-58BC-439E-B4718829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Spoke</a:t>
            </a:r>
            <a:r>
              <a:rPr lang="it-IT" dirty="0"/>
              <a:t>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E77CCC-527E-B02F-528F-1503AE6B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23</a:t>
            </a:fld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E4AEC50-3EAB-9DB5-EF31-5E2831070C8E}"/>
              </a:ext>
            </a:extLst>
          </p:cNvPr>
          <p:cNvSpPr/>
          <p:nvPr/>
        </p:nvSpPr>
        <p:spPr>
          <a:xfrm>
            <a:off x="3169090" y="3942592"/>
            <a:ext cx="1169359" cy="81887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B5F0991-FB72-1385-28C1-9A377A6C5D14}"/>
              </a:ext>
            </a:extLst>
          </p:cNvPr>
          <p:cNvCxnSpPr/>
          <p:nvPr/>
        </p:nvCxnSpPr>
        <p:spPr>
          <a:xfrm flipV="1">
            <a:off x="3554057" y="3357141"/>
            <a:ext cx="122688" cy="608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9" name="Gruppo 8">
            <a:extLst>
              <a:ext uri="{FF2B5EF4-FFF2-40B4-BE49-F238E27FC236}">
                <a16:creationId xmlns:a16="http://schemas.microsoft.com/office/drawing/2014/main" id="{07C9A2DC-0942-41E9-A73E-BBC8808735DE}"/>
              </a:ext>
            </a:extLst>
          </p:cNvPr>
          <p:cNvGrpSpPr/>
          <p:nvPr/>
        </p:nvGrpSpPr>
        <p:grpSpPr>
          <a:xfrm>
            <a:off x="841553" y="2113152"/>
            <a:ext cx="6035617" cy="1688476"/>
            <a:chOff x="79553" y="2630737"/>
            <a:chExt cx="6035617" cy="1688476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ED91D3FB-611F-162E-B26B-25ABA89B0ABE}"/>
                </a:ext>
              </a:extLst>
            </p:cNvPr>
            <p:cNvGrpSpPr>
              <a:grpSpLocks noUngrp="1" noChangeAspect="1"/>
            </p:cNvGrpSpPr>
            <p:nvPr/>
          </p:nvGrpSpPr>
          <p:grpSpPr>
            <a:xfrm>
              <a:off x="718897" y="2820115"/>
              <a:ext cx="4573517" cy="1301428"/>
              <a:chOff x="718897" y="2820122"/>
              <a:chExt cx="1406475" cy="381280"/>
            </a:xfrm>
          </p:grpSpPr>
          <p:cxnSp>
            <p:nvCxnSpPr>
              <p:cNvPr id="23" name="Connettore curvo 22">
                <a:extLst>
                  <a:ext uri="{FF2B5EF4-FFF2-40B4-BE49-F238E27FC236}">
                    <a16:creationId xmlns:a16="http://schemas.microsoft.com/office/drawing/2014/main" id="{E0CADCEC-A21C-DF47-00CC-2174B9A9D6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8897" y="3029537"/>
                <a:ext cx="731049" cy="171865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curvo 19">
                <a:extLst>
                  <a:ext uri="{FF2B5EF4-FFF2-40B4-BE49-F238E27FC236}">
                    <a16:creationId xmlns:a16="http://schemas.microsoft.com/office/drawing/2014/main" id="{9B0347BE-45FC-5C19-7423-580C4A97B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547" y="2820122"/>
                <a:ext cx="725751" cy="171865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curvo 21">
                <a:extLst>
                  <a:ext uri="{FF2B5EF4-FFF2-40B4-BE49-F238E27FC236}">
                    <a16:creationId xmlns:a16="http://schemas.microsoft.com/office/drawing/2014/main" id="{76AF5D90-7554-DF0E-B526-2E9617F06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972" y="3029537"/>
                <a:ext cx="725751" cy="171865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curvo 20">
                <a:extLst>
                  <a:ext uri="{FF2B5EF4-FFF2-40B4-BE49-F238E27FC236}">
                    <a16:creationId xmlns:a16="http://schemas.microsoft.com/office/drawing/2014/main" id="{7AC51B5D-D261-345A-3C18-3E1CF9DD82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4323" y="2820122"/>
                <a:ext cx="731049" cy="171865"/>
              </a:xfrm>
              <a:prstGeom prst="curvedConnector3">
                <a:avLst/>
              </a:pr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asellaDiTesto 65">
              <a:extLst>
                <a:ext uri="{FF2B5EF4-FFF2-40B4-BE49-F238E27FC236}">
                  <a16:creationId xmlns:a16="http://schemas.microsoft.com/office/drawing/2014/main" id="{C0C0F12A-C63F-3904-BA5B-16CA313FA88A}"/>
                </a:ext>
              </a:extLst>
            </p:cNvPr>
            <p:cNvSpPr txBox="1"/>
            <p:nvPr/>
          </p:nvSpPr>
          <p:spPr>
            <a:xfrm>
              <a:off x="79554" y="2630737"/>
              <a:ext cx="644106" cy="3801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/>
                <a:t>1a</a:t>
              </a:r>
            </a:p>
          </p:txBody>
        </p:sp>
        <p:sp>
          <p:nvSpPr>
            <p:cNvPr id="16" name="CasellaDiTesto 66">
              <a:extLst>
                <a:ext uri="{FF2B5EF4-FFF2-40B4-BE49-F238E27FC236}">
                  <a16:creationId xmlns:a16="http://schemas.microsoft.com/office/drawing/2014/main" id="{B744514D-3EC9-0492-CD97-13AD04AC5A4A}"/>
                </a:ext>
              </a:extLst>
            </p:cNvPr>
            <p:cNvSpPr txBox="1"/>
            <p:nvPr/>
          </p:nvSpPr>
          <p:spPr>
            <a:xfrm>
              <a:off x="79553" y="3910321"/>
              <a:ext cx="644106" cy="3801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/>
                <a:t>2b</a:t>
              </a:r>
            </a:p>
          </p:txBody>
        </p:sp>
        <p:sp>
          <p:nvSpPr>
            <p:cNvPr id="17" name="CasellaDiTesto 67">
              <a:extLst>
                <a:ext uri="{FF2B5EF4-FFF2-40B4-BE49-F238E27FC236}">
                  <a16:creationId xmlns:a16="http://schemas.microsoft.com/office/drawing/2014/main" id="{E6EA0C3E-BC6E-D3A6-B2B7-6E67D4EDD25B}"/>
                </a:ext>
              </a:extLst>
            </p:cNvPr>
            <p:cNvSpPr txBox="1"/>
            <p:nvPr/>
          </p:nvSpPr>
          <p:spPr>
            <a:xfrm>
              <a:off x="5471064" y="2630737"/>
              <a:ext cx="644106" cy="3801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/>
                <a:t>3c</a:t>
              </a:r>
            </a:p>
          </p:txBody>
        </p:sp>
        <p:sp>
          <p:nvSpPr>
            <p:cNvPr id="18" name="CasellaDiTesto 68">
              <a:extLst>
                <a:ext uri="{FF2B5EF4-FFF2-40B4-BE49-F238E27FC236}">
                  <a16:creationId xmlns:a16="http://schemas.microsoft.com/office/drawing/2014/main" id="{44A398B1-133F-466F-2F89-DB909C3DF2DA}"/>
                </a:ext>
              </a:extLst>
            </p:cNvPr>
            <p:cNvSpPr txBox="1"/>
            <p:nvPr/>
          </p:nvSpPr>
          <p:spPr>
            <a:xfrm>
              <a:off x="5471063" y="3939076"/>
              <a:ext cx="644106" cy="38013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dirty="0"/>
                <a:t>4d</a:t>
              </a:r>
            </a:p>
          </p:txBody>
        </p:sp>
        <p:sp>
          <p:nvSpPr>
            <p:cNvPr id="19" name="CasellaDiTesto 76">
              <a:extLst>
                <a:ext uri="{FF2B5EF4-FFF2-40B4-BE49-F238E27FC236}">
                  <a16:creationId xmlns:a16="http://schemas.microsoft.com/office/drawing/2014/main" id="{57E85DDE-939B-022F-6D45-AD64DC408437}"/>
                </a:ext>
              </a:extLst>
            </p:cNvPr>
            <p:cNvSpPr txBox="1"/>
            <p:nvPr/>
          </p:nvSpPr>
          <p:spPr>
            <a:xfrm>
              <a:off x="2571310" y="2814447"/>
              <a:ext cx="1492370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400" dirty="0"/>
                <a:t>T, R</a:t>
              </a:r>
            </a:p>
          </p:txBody>
        </p:sp>
      </p:grpSp>
      <p:sp>
        <p:nvSpPr>
          <p:cNvPr id="10" name="CasellaDiTesto 13">
            <a:extLst>
              <a:ext uri="{FF2B5EF4-FFF2-40B4-BE49-F238E27FC236}">
                <a16:creationId xmlns:a16="http://schemas.microsoft.com/office/drawing/2014/main" id="{C4B9B9A2-C1B8-00AD-AF1C-937E07A4BEE0}"/>
              </a:ext>
            </a:extLst>
          </p:cNvPr>
          <p:cNvSpPr txBox="1"/>
          <p:nvPr/>
        </p:nvSpPr>
        <p:spPr>
          <a:xfrm>
            <a:off x="7405389" y="2018089"/>
            <a:ext cx="2323200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1.1)P</a:t>
            </a:r>
            <a:r>
              <a:rPr lang="it-IT" sz="2400" baseline="-25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ac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=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PaRc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1.2)P</a:t>
            </a:r>
            <a:r>
              <a:rPr lang="it-IT" sz="2400" baseline="-25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ad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=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PaTd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2.1)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</a:t>
            </a:r>
            <a:r>
              <a:rPr lang="it-IT" sz="24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bc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=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PbTc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2.2)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</a:t>
            </a:r>
            <a:r>
              <a:rPr lang="it-IT" sz="24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bd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=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PbRd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1" name="CasellaDiTesto 25">
            <a:extLst>
              <a:ext uri="{FF2B5EF4-FFF2-40B4-BE49-F238E27FC236}">
                <a16:creationId xmlns:a16="http://schemas.microsoft.com/office/drawing/2014/main" id="{FDED2DE0-C911-2DD5-0BAF-BFDF3966C187}"/>
              </a:ext>
            </a:extLst>
          </p:cNvPr>
          <p:cNvSpPr txBox="1"/>
          <p:nvPr/>
        </p:nvSpPr>
        <p:spPr>
          <a:xfrm>
            <a:off x="9375086" y="2018088"/>
            <a:ext cx="2208181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3.1)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</a:t>
            </a:r>
            <a:r>
              <a:rPr lang="it-IT" sz="24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ca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=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PcRa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3.2)P</a:t>
            </a:r>
            <a:r>
              <a:rPr lang="it-IT" sz="2400" baseline="-25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cb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=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PcTb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4.1)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</a:t>
            </a:r>
            <a:r>
              <a:rPr lang="it-IT" sz="24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da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=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PdTa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4.2)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</a:t>
            </a:r>
            <a:r>
              <a:rPr lang="it-IT" sz="2400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db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=</a:t>
            </a:r>
            <a:r>
              <a:rPr lang="it-IT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PdRb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438E267-BBAA-5654-D168-E68A8A90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63" t="17082" r="9637" b="10588"/>
          <a:stretch/>
        </p:blipFill>
        <p:spPr>
          <a:xfrm>
            <a:off x="7659768" y="4105890"/>
            <a:ext cx="2326198" cy="17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5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0BA72-1627-CA45-AF7C-65BC59943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F8E31-07F9-FE84-15A8-99DE4AB1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>
                <a:latin typeface="Titillium Bd"/>
              </a:rPr>
              <a:t>Preliminary measurement </a:t>
            </a:r>
            <a:endParaRPr lang="it-IT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4B06C6-921C-E02A-35A2-0C93D275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Spoke</a:t>
            </a:r>
            <a:r>
              <a:rPr lang="it-IT" dirty="0"/>
              <a:t>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41AF1A-74D3-725F-9266-6F277D43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24</a:t>
            </a:fld>
            <a:endParaRPr lang="it-IT"/>
          </a:p>
        </p:txBody>
      </p:sp>
      <p:pic>
        <p:nvPicPr>
          <p:cNvPr id="14" name="Immagine 13" descr="Immagine che contiene luce, bianco e nero, sistema di oscuramento per finestre, monocromatic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E73C30EF-847A-2E9F-4325-212FC6D6E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00" y="1874808"/>
            <a:ext cx="5190978" cy="4114800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519C2A5-96B7-5ABE-1247-B6569BAD8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87518"/>
              </p:ext>
            </p:extLst>
          </p:nvPr>
        </p:nvGraphicFramePr>
        <p:xfrm>
          <a:off x="6098875" y="2565729"/>
          <a:ext cx="5294821" cy="274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20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B0181-5E4F-837A-88D3-2A3B179E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 anchor="t">
            <a:normAutofit/>
          </a:bodyPr>
          <a:lstStyle/>
          <a:p>
            <a:r>
              <a:rPr lang="it-IT"/>
              <a:t>Future work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E54C43-B2F7-60FE-442F-F2C75C68E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B55E1E-2584-C66A-447F-230BFCE5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25</a:t>
            </a:fld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809CB0B8-855E-0A90-5D82-A4031416E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261117"/>
              </p:ext>
            </p:extLst>
          </p:nvPr>
        </p:nvGraphicFramePr>
        <p:xfrm>
          <a:off x="838200" y="2291137"/>
          <a:ext cx="10515600" cy="388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130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53441-C37D-28B5-C657-33AAC6606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D14500-8D17-9032-AF8A-06BED72B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</p:spPr>
        <p:txBody>
          <a:bodyPr anchor="t">
            <a:normAutofit/>
          </a:bodyPr>
          <a:lstStyle/>
          <a:p>
            <a:r>
              <a:rPr lang="it-IT">
                <a:latin typeface="Titillium Bd"/>
              </a:rPr>
              <a:t>Measurement with single photon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E53622-D896-2AD0-3566-91DBB695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AD7214-6558-332D-A964-1628D5E7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301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B13B172-409A-48BF-92CD-9E808051E234}" type="slidenum">
              <a:rPr lang="it-IT" smtClean="0"/>
              <a:pPr>
                <a:spcAft>
                  <a:spcPts val="600"/>
                </a:spcAft>
              </a:pPr>
              <a:t>26</a:t>
            </a:fld>
            <a:endParaRPr lang="it-IT"/>
          </a:p>
        </p:txBody>
      </p:sp>
      <p:pic>
        <p:nvPicPr>
          <p:cNvPr id="23" name="Immagine 22" descr="Immagine che contiene elettronica, design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C3742DDF-0504-8EFA-C784-044599A1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26" y="2633401"/>
            <a:ext cx="3198782" cy="159750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2ED226E-0099-6CD4-64FC-9AED187B7D4F}"/>
              </a:ext>
            </a:extLst>
          </p:cNvPr>
          <p:cNvSpPr txBox="1"/>
          <p:nvPr/>
        </p:nvSpPr>
        <p:spPr>
          <a:xfrm>
            <a:off x="1291405" y="4493084"/>
            <a:ext cx="30451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ea typeface="Calibri"/>
                <a:cs typeface="Calibri"/>
              </a:rPr>
              <a:t>Single </a:t>
            </a:r>
            <a:r>
              <a:rPr lang="it-IT" sz="2400" dirty="0" err="1">
                <a:ea typeface="Calibri"/>
                <a:cs typeface="Calibri"/>
              </a:rPr>
              <a:t>photon</a:t>
            </a:r>
            <a:r>
              <a:rPr lang="it-IT" sz="2400" dirty="0">
                <a:ea typeface="Calibri"/>
                <a:cs typeface="Calibri"/>
              </a:rPr>
              <a:t> source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F47C2D6-282F-7320-9324-7737A734030B}"/>
              </a:ext>
            </a:extLst>
          </p:cNvPr>
          <p:cNvSpPr txBox="1"/>
          <p:nvPr/>
        </p:nvSpPr>
        <p:spPr>
          <a:xfrm>
            <a:off x="7603066" y="5758290"/>
            <a:ext cx="35770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ea typeface="Calibri"/>
                <a:cs typeface="Calibri"/>
              </a:rPr>
              <a:t>Single </a:t>
            </a:r>
            <a:r>
              <a:rPr lang="it-IT" sz="2400" dirty="0" err="1">
                <a:ea typeface="Calibri"/>
                <a:cs typeface="Calibri"/>
              </a:rPr>
              <a:t>photon</a:t>
            </a:r>
            <a:r>
              <a:rPr lang="it-IT" sz="2400" dirty="0">
                <a:ea typeface="Calibri"/>
                <a:cs typeface="Calibri"/>
              </a:rPr>
              <a:t> detector</a:t>
            </a:r>
          </a:p>
        </p:txBody>
      </p:sp>
      <p:pic>
        <p:nvPicPr>
          <p:cNvPr id="7" name="Segnaposto contenuto 6" descr="Immagine che contiene Elettrodomestico, elettronica, elettrodomestico da cucina, elettrodomestic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50CE6475-FAB1-F8E2-0762-A9E886714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7234" y="1630310"/>
            <a:ext cx="4476023" cy="4114800"/>
          </a:xfrm>
        </p:spPr>
      </p:pic>
    </p:spTree>
    <p:extLst>
      <p:ext uri="{BB962C8B-B14F-4D97-AF65-F5344CB8AC3E}">
        <p14:creationId xmlns:p14="http://schemas.microsoft.com/office/powerpoint/2010/main" val="1022522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A45CE1-D0E3-81D8-2EBF-18389E8B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4316944"/>
          </a:xfrm>
        </p:spPr>
        <p:txBody>
          <a:bodyPr/>
          <a:lstStyle/>
          <a:p>
            <a:pPr algn="ctr"/>
            <a:br>
              <a:rPr lang="it-IT" sz="4400">
                <a:latin typeface="Titillium Bd"/>
              </a:rPr>
            </a:br>
            <a:br>
              <a:rPr lang="it-IT" sz="4400">
                <a:latin typeface="Titillium Bd"/>
              </a:rPr>
            </a:br>
            <a:br>
              <a:rPr lang="it-IT" sz="4400">
                <a:latin typeface="Titillium Bd"/>
              </a:rPr>
            </a:br>
            <a:r>
              <a:rPr lang="it-IT" sz="4400">
                <a:latin typeface="Titillium Bd"/>
              </a:rPr>
              <a:t>Thank </a:t>
            </a:r>
            <a:r>
              <a:rPr lang="it-IT" sz="4400" err="1">
                <a:latin typeface="Titillium Bd"/>
              </a:rPr>
              <a:t>you</a:t>
            </a:r>
            <a:r>
              <a:rPr lang="it-IT" sz="4400">
                <a:latin typeface="Titillium Bd"/>
              </a:rPr>
              <a:t> for </a:t>
            </a:r>
            <a:r>
              <a:rPr lang="it-IT" sz="4400" err="1">
                <a:latin typeface="Titillium Bd"/>
              </a:rPr>
              <a:t>your</a:t>
            </a:r>
            <a:r>
              <a:rPr lang="it-IT" sz="4400">
                <a:latin typeface="Titillium Bd"/>
              </a:rPr>
              <a:t> </a:t>
            </a:r>
            <a:r>
              <a:rPr lang="it-IT" sz="4400" err="1">
                <a:latin typeface="Titillium Bd"/>
              </a:rPr>
              <a:t>attention</a:t>
            </a:r>
            <a:r>
              <a:rPr lang="it-IT" sz="4400">
                <a:latin typeface="Titillium Bd"/>
              </a:rPr>
              <a:t>!</a:t>
            </a:r>
            <a:endParaRPr lang="it-IT" sz="44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460DBD-101C-4AE5-E980-001365FF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48CCD3-74CC-8B5C-BAA7-CA230478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0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D9BBF-B3F1-8FDE-27D3-3ED4E1E44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927042F-ADED-D31C-B582-6374F5B6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Introduction</a:t>
            </a:r>
            <a:endParaRPr lang="it-IT" dirty="0"/>
          </a:p>
        </p:txBody>
      </p:sp>
      <p:pic>
        <p:nvPicPr>
          <p:cNvPr id="2" name="Immagine 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F898ADA-9FE6-8D3F-A141-5A506CD7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77" y="5147611"/>
            <a:ext cx="800461" cy="823859"/>
          </a:xfrm>
          <a:prstGeom prst="rect">
            <a:avLst/>
          </a:prstGeom>
        </p:spPr>
      </p:pic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28BA52F6-A1D5-3A71-D18A-E8B655D1D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76" y="3429207"/>
            <a:ext cx="1835054" cy="10155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3775B8D-A9DC-5787-06DD-EDCCA73FF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952" y="3521409"/>
            <a:ext cx="755172" cy="921590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79AFF9-2750-DD62-BAE6-D23805D565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96" t="20803" r="11458" b="24358"/>
          <a:stretch/>
        </p:blipFill>
        <p:spPr>
          <a:xfrm>
            <a:off x="8006392" y="5053474"/>
            <a:ext cx="2164908" cy="851429"/>
          </a:xfrm>
          <a:prstGeom prst="rect">
            <a:avLst/>
          </a:prstGeom>
        </p:spPr>
      </p:pic>
      <p:pic>
        <p:nvPicPr>
          <p:cNvPr id="10" name="Immagine 9" descr="Immagine che contiene testo, logo, Carattere, schizzo&#10;&#10;Descrizione generata automaticamente">
            <a:extLst>
              <a:ext uri="{FF2B5EF4-FFF2-40B4-BE49-F238E27FC236}">
                <a16:creationId xmlns:a16="http://schemas.microsoft.com/office/drawing/2014/main" id="{202BB633-DFF0-6786-ADEB-BB4764604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172" y="4885606"/>
            <a:ext cx="1189619" cy="125604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34B4EE0-878B-4DFB-1A79-02B0239C3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972" y="5215387"/>
            <a:ext cx="1838325" cy="7905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A27A8A2-E794-25D2-4784-89A14A064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6753" y="5070714"/>
            <a:ext cx="912244" cy="879895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829727-EDB7-7857-7845-FAF20D51F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495" y="5156080"/>
            <a:ext cx="1838325" cy="857250"/>
          </a:xfrm>
          <a:prstGeom prst="rect">
            <a:avLst/>
          </a:prstGeom>
        </p:spPr>
      </p:pic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36071846-457E-B434-F1C3-2CA96F47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3</a:t>
            </a:fld>
            <a:endParaRPr lang="it-IT"/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9115EC11-253E-8F03-E125-8C9A67A3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pic>
        <p:nvPicPr>
          <p:cNvPr id="3" name="Immagine 2" descr="Immagine che contiene logo, Carattere, Elementi grafici, cerchi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F22B1E07-445B-1345-58A4-AA79F94CA6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0838" y="5028033"/>
            <a:ext cx="1438888" cy="922488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4B662D2-3970-E0D4-3BDE-8EFA3E9F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608"/>
            <a:ext cx="8402127" cy="30663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it-IT" sz="2300" dirty="0">
                <a:latin typeface="Titillium"/>
              </a:rPr>
              <a:t>Goal: the </a:t>
            </a:r>
            <a:r>
              <a:rPr lang="it-IT" sz="2300" err="1">
                <a:latin typeface="Titillium"/>
              </a:rPr>
              <a:t>research</a:t>
            </a:r>
            <a:r>
              <a:rPr lang="it-IT" sz="2300" dirty="0">
                <a:latin typeface="Titillium"/>
              </a:rPr>
              <a:t> </a:t>
            </a:r>
            <a:r>
              <a:rPr lang="it-IT" sz="2300" err="1">
                <a:latin typeface="Titillium"/>
              </a:rPr>
              <a:t>aims</a:t>
            </a:r>
            <a:r>
              <a:rPr lang="it-IT" sz="2300" dirty="0">
                <a:latin typeface="Titillium"/>
              </a:rPr>
              <a:t> to </a:t>
            </a:r>
            <a:r>
              <a:rPr lang="it-IT" sz="2300" err="1">
                <a:latin typeface="Titillium"/>
              </a:rPr>
              <a:t>optimize</a:t>
            </a:r>
            <a:r>
              <a:rPr lang="it-IT" sz="2300" dirty="0">
                <a:latin typeface="Titillium"/>
              </a:rPr>
              <a:t> a Silicon </a:t>
            </a:r>
            <a:r>
              <a:rPr lang="it-IT" sz="2300" err="1">
                <a:latin typeface="Titillium"/>
              </a:rPr>
              <a:t>Photonic</a:t>
            </a:r>
            <a:r>
              <a:rPr lang="it-IT" sz="2300" dirty="0">
                <a:latin typeface="Titillium"/>
              </a:rPr>
              <a:t> </a:t>
            </a:r>
            <a:r>
              <a:rPr lang="it-IT" sz="2300" err="1">
                <a:latin typeface="Titillium"/>
              </a:rPr>
              <a:t>Integrated</a:t>
            </a:r>
            <a:r>
              <a:rPr lang="it-IT" sz="2300" dirty="0">
                <a:latin typeface="Titillium"/>
              </a:rPr>
              <a:t> Circuit for Linear </a:t>
            </a:r>
            <a:r>
              <a:rPr lang="it-IT" sz="2300" err="1">
                <a:latin typeface="Titillium"/>
              </a:rPr>
              <a:t>Optics</a:t>
            </a:r>
            <a:r>
              <a:rPr lang="it-IT" sz="2300" dirty="0">
                <a:latin typeface="Titillium"/>
              </a:rPr>
              <a:t> Quantum Computing. The </a:t>
            </a:r>
            <a:r>
              <a:rPr lang="it-IT" sz="2300" err="1">
                <a:latin typeface="Titillium"/>
              </a:rPr>
              <a:t>chosen</a:t>
            </a:r>
            <a:r>
              <a:rPr lang="it-IT" sz="2300" dirty="0">
                <a:latin typeface="Titillium"/>
              </a:rPr>
              <a:t> </a:t>
            </a:r>
            <a:r>
              <a:rPr lang="it-IT" sz="2300" err="1">
                <a:latin typeface="Titillium"/>
              </a:rPr>
              <a:t>scheme</a:t>
            </a:r>
            <a:r>
              <a:rPr lang="it-IT" sz="2300" dirty="0">
                <a:latin typeface="Titillium"/>
              </a:rPr>
              <a:t> </a:t>
            </a:r>
            <a:r>
              <a:rPr lang="it-IT" sz="2300" err="1">
                <a:latin typeface="Titillium"/>
              </a:rPr>
              <a:t>is</a:t>
            </a:r>
            <a:r>
              <a:rPr lang="it-IT" sz="2300" dirty="0">
                <a:latin typeface="Titillium"/>
              </a:rPr>
              <a:t> the CNOT gate </a:t>
            </a:r>
            <a:r>
              <a:rPr lang="it-IT" sz="2300" err="1">
                <a:latin typeface="Titillium"/>
              </a:rPr>
              <a:t>built</a:t>
            </a:r>
            <a:r>
              <a:rPr lang="it-IT" sz="2300" dirty="0">
                <a:latin typeface="Titillium"/>
              </a:rPr>
              <a:t> with SOI </a:t>
            </a:r>
            <a:r>
              <a:rPr lang="it-IT" sz="2300" err="1">
                <a:latin typeface="Titillium"/>
              </a:rPr>
              <a:t>technology</a:t>
            </a:r>
            <a:r>
              <a:rPr lang="it-IT" sz="2300" dirty="0">
                <a:latin typeface="Titillium"/>
              </a:rPr>
              <a:t>. </a:t>
            </a:r>
            <a:endParaRPr lang="it-IT" sz="2300" dirty="0"/>
          </a:p>
          <a:p>
            <a:pPr algn="just"/>
            <a:r>
              <a:rPr lang="it-IT" sz="2300">
                <a:latin typeface="Titillium"/>
              </a:rPr>
              <a:t>Collaboration:</a:t>
            </a:r>
            <a:r>
              <a:rPr lang="it-IT" sz="2300" b="1">
                <a:latin typeface="Titillium"/>
              </a:rPr>
              <a:t> T. H. Dao</a:t>
            </a:r>
            <a:r>
              <a:rPr lang="it-IT" sz="2300">
                <a:latin typeface="Titillium"/>
              </a:rPr>
              <a:t>, F. Amanti, G. Andrini, F. Armani, F. Barbato, V. Bellani, V. Bonaiuto, S. Cammarata, M. Campostrini, S. Cornia, </a:t>
            </a:r>
            <a:r>
              <a:rPr lang="it-IT" sz="2300" b="1">
                <a:latin typeface="Titillium"/>
              </a:rPr>
              <a:t>F. De Matteis</a:t>
            </a:r>
            <a:r>
              <a:rPr lang="it-IT" sz="2300">
                <a:latin typeface="Titillium"/>
              </a:rPr>
              <a:t>, V. Demontis, </a:t>
            </a:r>
            <a:r>
              <a:rPr lang="it-IT" sz="2300" dirty="0">
                <a:latin typeface="Titillium"/>
              </a:rPr>
              <a:t>G. Di Giuseppe, </a:t>
            </a:r>
            <a:r>
              <a:rPr lang="it-IT" sz="2300">
                <a:latin typeface="Titillium"/>
              </a:rPr>
              <a:t>V.D. </a:t>
            </a:r>
            <a:r>
              <a:rPr lang="it-IT" sz="2300" err="1">
                <a:latin typeface="Titillium"/>
              </a:rPr>
              <a:t>Tchernij</a:t>
            </a:r>
            <a:r>
              <a:rPr lang="it-IT" sz="2300">
                <a:latin typeface="Titillium"/>
              </a:rPr>
              <a:t>, S. Donati, </a:t>
            </a:r>
            <a:r>
              <a:rPr lang="it-IT" sz="2300" dirty="0">
                <a:latin typeface="Titillium"/>
              </a:rPr>
              <a:t>A. Fontana, </a:t>
            </a:r>
            <a:r>
              <a:rPr lang="it-IT" sz="2300">
                <a:latin typeface="Titillium"/>
              </a:rPr>
              <a:t>J. Forneris, R. Francini, L. Frontini, G.C</a:t>
            </a:r>
            <a:r>
              <a:rPr lang="it-IT" sz="2300" dirty="0">
                <a:latin typeface="Titillium"/>
              </a:rPr>
              <a:t>. </a:t>
            </a:r>
            <a:r>
              <a:rPr lang="it-IT" sz="2300" err="1">
                <a:latin typeface="Titillium"/>
              </a:rPr>
              <a:t>Gazzadi</a:t>
            </a:r>
            <a:r>
              <a:rPr lang="it-IT" sz="2300" dirty="0">
                <a:latin typeface="Titillium"/>
              </a:rPr>
              <a:t>, R. Gunnella, </a:t>
            </a:r>
            <a:r>
              <a:rPr lang="it-IT" sz="2300">
                <a:latin typeface="Titillium"/>
              </a:rPr>
              <a:t>S. </a:t>
            </a:r>
            <a:r>
              <a:rPr lang="it-IT" sz="2300" err="1">
                <a:latin typeface="Titillium"/>
              </a:rPr>
              <a:t>Iadanza</a:t>
            </a:r>
            <a:r>
              <a:rPr lang="it-IT" sz="2300">
                <a:latin typeface="Titillium"/>
              </a:rPr>
              <a:t>, A.E. Kaplan, C. Lacava, V. Liberali, L. Martini, F. Marzioni, C. Menozzi, E.N. </a:t>
            </a:r>
            <a:r>
              <a:rPr lang="it-IT" sz="2300" err="1">
                <a:latin typeface="Titillium"/>
              </a:rPr>
              <a:t>Hern´andez</a:t>
            </a:r>
            <a:r>
              <a:rPr lang="it-IT" sz="2300">
                <a:latin typeface="Titillium"/>
              </a:rPr>
              <a:t>, </a:t>
            </a:r>
            <a:r>
              <a:rPr lang="it-IT" sz="2300" dirty="0">
                <a:latin typeface="Titillium"/>
              </a:rPr>
              <a:t>E. </a:t>
            </a:r>
            <a:r>
              <a:rPr lang="it-IT" sz="2300" err="1">
                <a:latin typeface="Titillium"/>
              </a:rPr>
              <a:t>Pedreschi</a:t>
            </a:r>
            <a:r>
              <a:rPr lang="it-IT" sz="2300" dirty="0">
                <a:latin typeface="Titillium"/>
              </a:rPr>
              <a:t>, P. Piergentili, </a:t>
            </a:r>
            <a:r>
              <a:rPr lang="it-IT" sz="2300">
                <a:latin typeface="Titillium"/>
              </a:rPr>
              <a:t>P. </a:t>
            </a:r>
            <a:r>
              <a:rPr lang="it-IT" sz="2300" err="1">
                <a:latin typeface="Titillium"/>
              </a:rPr>
              <a:t>Prosposito</a:t>
            </a:r>
            <a:r>
              <a:rPr lang="it-IT" sz="2300">
                <a:latin typeface="Titillium"/>
              </a:rPr>
              <a:t>, V. Rigato, C. Roncolato, F. Rossella, </a:t>
            </a:r>
            <a:r>
              <a:rPr lang="it-IT" sz="2300" b="1">
                <a:latin typeface="Titillium"/>
              </a:rPr>
              <a:t>A. Salamon</a:t>
            </a:r>
            <a:r>
              <a:rPr lang="it-IT" sz="2300">
                <a:latin typeface="Titillium"/>
              </a:rPr>
              <a:t>, M. Salvato, F. </a:t>
            </a:r>
            <a:r>
              <a:rPr lang="it-IT" sz="2300" err="1">
                <a:latin typeface="Titillium"/>
              </a:rPr>
              <a:t>Sargeni</a:t>
            </a:r>
            <a:r>
              <a:rPr lang="it-IT" sz="2300">
                <a:latin typeface="Titillium"/>
              </a:rPr>
              <a:t>, J. </a:t>
            </a:r>
            <a:r>
              <a:rPr lang="it-IT" sz="2300" err="1">
                <a:latin typeface="Titillium"/>
              </a:rPr>
              <a:t>Shojaii</a:t>
            </a:r>
            <a:r>
              <a:rPr lang="it-IT" sz="2300">
                <a:latin typeface="Titillium"/>
              </a:rPr>
              <a:t>, F.</a:t>
            </a:r>
            <a:r>
              <a:rPr lang="it-IT" sz="2300" dirty="0">
                <a:latin typeface="Titillium"/>
              </a:rPr>
              <a:t> Spinella, A. </a:t>
            </a:r>
            <a:r>
              <a:rPr lang="it-IT" sz="2300">
                <a:latin typeface="Titillium"/>
              </a:rPr>
              <a:t>Stabile, A. Toncelli, G. Trucco, V. Vitali.</a:t>
            </a:r>
            <a:endParaRPr lang="it-IT" dirty="0"/>
          </a:p>
          <a:p>
            <a:pPr algn="just">
              <a:lnSpc>
                <a:spcPct val="100000"/>
              </a:lnSpc>
            </a:pP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221408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7486F-6225-7E14-2025-3253BC08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BA8D551-556C-79E2-9AE5-34C85DAB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latin typeface="Titillium Bd"/>
              </a:rPr>
              <a:t>Photonic</a:t>
            </a:r>
            <a:r>
              <a:rPr lang="it-IT">
                <a:latin typeface="Titillium Bd"/>
              </a:rPr>
              <a:t> </a:t>
            </a:r>
            <a:r>
              <a:rPr lang="it-IT" err="1">
                <a:latin typeface="Titillium Bd"/>
              </a:rPr>
              <a:t>Integrated</a:t>
            </a:r>
            <a:r>
              <a:rPr lang="it-IT">
                <a:latin typeface="Titillium Bd"/>
              </a:rPr>
              <a:t> Circuit </a:t>
            </a:r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373E1E5-407A-DE78-1420-2DCAE1DD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err="1">
                <a:latin typeface="Titillium"/>
              </a:rPr>
              <a:t>PICs</a:t>
            </a:r>
            <a:r>
              <a:rPr lang="it-IT" sz="2400" dirty="0">
                <a:latin typeface="Titillium"/>
              </a:rPr>
              <a:t>, or optical chips, integrate multiple </a:t>
            </a:r>
            <a:r>
              <a:rPr lang="it-IT" sz="2400" err="1">
                <a:latin typeface="Titillium"/>
              </a:rPr>
              <a:t>photonic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functions</a:t>
            </a:r>
            <a:r>
              <a:rPr lang="it-IT" sz="2400" dirty="0">
                <a:latin typeface="Titillium"/>
              </a:rPr>
              <a:t> for information </a:t>
            </a:r>
            <a:r>
              <a:rPr lang="it-IT" sz="2400" err="1">
                <a:latin typeface="Titillium"/>
              </a:rPr>
              <a:t>signals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imposed</a:t>
            </a:r>
            <a:r>
              <a:rPr lang="it-IT" sz="2400" dirty="0">
                <a:latin typeface="Titillium"/>
              </a:rPr>
              <a:t> on optical </a:t>
            </a:r>
            <a:r>
              <a:rPr lang="it-IT" sz="2400" err="1">
                <a:latin typeface="Titillium"/>
              </a:rPr>
              <a:t>wavelengths</a:t>
            </a:r>
            <a:r>
              <a:rPr lang="it-IT" sz="2400" dirty="0">
                <a:latin typeface="Titillium"/>
              </a:rPr>
              <a:t>. </a:t>
            </a:r>
            <a:endParaRPr lang="it-IT" sz="2400" dirty="0"/>
          </a:p>
          <a:p>
            <a:pPr>
              <a:lnSpc>
                <a:spcPct val="100000"/>
              </a:lnSpc>
            </a:pPr>
            <a:r>
              <a:rPr lang="it-IT" sz="2400" err="1">
                <a:latin typeface="Titillium"/>
              </a:rPr>
              <a:t>Advantages</a:t>
            </a:r>
            <a:r>
              <a:rPr lang="it-IT" sz="2400" dirty="0">
                <a:latin typeface="Titillium"/>
              </a:rPr>
              <a:t>: </a:t>
            </a:r>
            <a:endParaRPr lang="it-IT" sz="24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>
                <a:latin typeface="Titillium"/>
              </a:rPr>
              <a:t>-Small </a:t>
            </a:r>
            <a:r>
              <a:rPr lang="it-IT" sz="2400" err="1">
                <a:latin typeface="Titillium"/>
              </a:rPr>
              <a:t>stochastic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noise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level</a:t>
            </a:r>
            <a:r>
              <a:rPr lang="it-IT" sz="2400" dirty="0">
                <a:latin typeface="Titillium"/>
              </a:rPr>
              <a:t>. </a:t>
            </a:r>
            <a:endParaRPr lang="it-IT" sz="24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>
                <a:latin typeface="Titillium"/>
              </a:rPr>
              <a:t>-</a:t>
            </a:r>
            <a:r>
              <a:rPr lang="it-IT" sz="2400" err="1">
                <a:latin typeface="Titillium"/>
              </a:rPr>
              <a:t>PICs</a:t>
            </a:r>
            <a:r>
              <a:rPr lang="it-IT" sz="2400" dirty="0">
                <a:latin typeface="Titillium"/>
              </a:rPr>
              <a:t> are </a:t>
            </a:r>
            <a:r>
              <a:rPr lang="it-IT" sz="2400" err="1">
                <a:latin typeface="Titillium"/>
              </a:rPr>
              <a:t>strongly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pursued</a:t>
            </a:r>
            <a:r>
              <a:rPr lang="it-IT" sz="2400" dirty="0">
                <a:latin typeface="Titillium"/>
              </a:rPr>
              <a:t> for </a:t>
            </a:r>
            <a:r>
              <a:rPr lang="it-IT" sz="2400" err="1">
                <a:latin typeface="Titillium"/>
              </a:rPr>
              <a:t>classical</a:t>
            </a:r>
            <a:r>
              <a:rPr lang="it-IT" sz="2400" dirty="0">
                <a:latin typeface="Titillium"/>
              </a:rPr>
              <a:t> computing </a:t>
            </a:r>
            <a:r>
              <a:rPr lang="it-IT" sz="2400" err="1">
                <a:latin typeface="Titillium"/>
              </a:rPr>
              <a:t>purposes</a:t>
            </a:r>
            <a:r>
              <a:rPr lang="it-IT" sz="2400" dirty="0">
                <a:latin typeface="Titillium"/>
              </a:rPr>
              <a:t>, and the core </a:t>
            </a:r>
            <a:r>
              <a:rPr lang="it-IT" sz="2400" err="1">
                <a:latin typeface="Titillium"/>
              </a:rPr>
              <a:t>components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necessary</a:t>
            </a:r>
            <a:r>
              <a:rPr lang="it-IT" sz="2400" dirty="0">
                <a:latin typeface="Titillium"/>
              </a:rPr>
              <a:t> are under </a:t>
            </a:r>
            <a:r>
              <a:rPr lang="it-IT" sz="2400" err="1">
                <a:latin typeface="Titillium"/>
              </a:rPr>
              <a:t>research</a:t>
            </a:r>
            <a:r>
              <a:rPr lang="it-IT" sz="2400" dirty="0">
                <a:latin typeface="Titillium"/>
              </a:rPr>
              <a:t>. </a:t>
            </a:r>
            <a:r>
              <a:rPr lang="it-IT" sz="2400" err="1">
                <a:latin typeface="Titillium"/>
              </a:rPr>
              <a:t>PICs</a:t>
            </a:r>
            <a:r>
              <a:rPr lang="it-IT" sz="2400" dirty="0">
                <a:latin typeface="Titillium"/>
              </a:rPr>
              <a:t> are </a:t>
            </a:r>
            <a:r>
              <a:rPr lang="it-IT" sz="2400" err="1">
                <a:latin typeface="Titillium"/>
              </a:rPr>
              <a:t>not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only</a:t>
            </a:r>
            <a:r>
              <a:rPr lang="it-IT" sz="2400" dirty="0">
                <a:latin typeface="Titillium"/>
              </a:rPr>
              <a:t> CMOS </a:t>
            </a:r>
            <a:r>
              <a:rPr lang="it-IT" sz="2400" err="1">
                <a:latin typeface="Titillium"/>
              </a:rPr>
              <a:t>compatible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but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also</a:t>
            </a:r>
            <a:r>
              <a:rPr lang="it-IT" sz="2400" dirty="0">
                <a:latin typeface="Titillium"/>
              </a:rPr>
              <a:t> can be </a:t>
            </a:r>
            <a:r>
              <a:rPr lang="it-IT" sz="2400" err="1">
                <a:latin typeface="Titillium"/>
              </a:rPr>
              <a:t>built</a:t>
            </a:r>
            <a:r>
              <a:rPr lang="it-IT" sz="2400" dirty="0">
                <a:latin typeface="Titillium"/>
              </a:rPr>
              <a:t> with </a:t>
            </a:r>
            <a:r>
              <a:rPr lang="it-IT" sz="2400" err="1">
                <a:latin typeface="Titillium"/>
              </a:rPr>
              <a:t>nothing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changed</a:t>
            </a:r>
            <a:r>
              <a:rPr lang="it-IT" sz="2400" dirty="0">
                <a:latin typeface="Titillium"/>
              </a:rPr>
              <a:t> in CMOS </a:t>
            </a:r>
            <a:r>
              <a:rPr lang="it-IT" sz="2400" err="1">
                <a:latin typeface="Titillium"/>
              </a:rPr>
              <a:t>fabrication</a:t>
            </a:r>
            <a:r>
              <a:rPr lang="it-IT" sz="2400" dirty="0">
                <a:latin typeface="Titillium"/>
              </a:rPr>
              <a:t> techniques and standards. </a:t>
            </a:r>
            <a:endParaRPr lang="it-IT" sz="2400" dirty="0"/>
          </a:p>
          <a:p>
            <a:pPr>
              <a:lnSpc>
                <a:spcPct val="100000"/>
              </a:lnSpc>
            </a:pPr>
            <a:endParaRPr lang="it-IT" sz="240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7975D65-230D-D060-9955-C8C4E6EC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E7A03BE-0968-EC87-556F-6AA5CD7F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29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904D7-C199-31EB-1439-39F852900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9E483DA-A540-9D9C-7634-F0864F17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tillium Bd"/>
              </a:rPr>
              <a:t>Silicon </a:t>
            </a:r>
            <a:r>
              <a:rPr lang="it-IT" err="1">
                <a:latin typeface="Titillium Bd"/>
              </a:rPr>
              <a:t>photonics</a:t>
            </a:r>
            <a:r>
              <a:rPr lang="it-IT" dirty="0">
                <a:latin typeface="Titillium Bd"/>
              </a:rPr>
              <a:t> with Silicon-On-</a:t>
            </a:r>
            <a:r>
              <a:rPr lang="it-IT" err="1">
                <a:latin typeface="Titillium Bd"/>
              </a:rPr>
              <a:t>Insulator</a:t>
            </a:r>
            <a:r>
              <a:rPr lang="it-IT" dirty="0">
                <a:latin typeface="Titillium Bd"/>
              </a:rPr>
              <a:t> </a:t>
            </a:r>
            <a:r>
              <a:rPr lang="it-IT" err="1">
                <a:latin typeface="Titillium Bd"/>
              </a:rPr>
              <a:t>technology</a:t>
            </a:r>
            <a:r>
              <a:rPr lang="it-IT" dirty="0">
                <a:latin typeface="Titillium Bd"/>
              </a:rPr>
              <a:t> </a:t>
            </a:r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9DF1B27-1035-8096-F090-BF3C001CC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dirty="0">
                <a:latin typeface="Titillium"/>
              </a:rPr>
              <a:t>Silicon </a:t>
            </a:r>
            <a:r>
              <a:rPr lang="it-IT" sz="2400" dirty="0" err="1">
                <a:latin typeface="Titillium"/>
              </a:rPr>
              <a:t>photonics</a:t>
            </a:r>
            <a:r>
              <a:rPr lang="it-IT" sz="2400" dirty="0">
                <a:latin typeface="Titillium"/>
              </a:rPr>
              <a:t>: low </a:t>
            </a:r>
            <a:r>
              <a:rPr lang="it-IT" sz="2400" dirty="0" err="1">
                <a:latin typeface="Titillium"/>
              </a:rPr>
              <a:t>spectral</a:t>
            </a:r>
            <a:r>
              <a:rPr lang="it-IT" sz="2400" dirty="0">
                <a:latin typeface="Titillium"/>
              </a:rPr>
              <a:t> </a:t>
            </a:r>
            <a:r>
              <a:rPr lang="it-IT" sz="2400" dirty="0" err="1">
                <a:latin typeface="Titillium"/>
              </a:rPr>
              <a:t>dispersion</a:t>
            </a:r>
            <a:r>
              <a:rPr lang="it-IT" sz="2400" dirty="0">
                <a:latin typeface="Titillium"/>
              </a:rPr>
              <a:t>, high </a:t>
            </a:r>
            <a:r>
              <a:rPr lang="it-IT" sz="2400" dirty="0" err="1">
                <a:latin typeface="Titillium"/>
              </a:rPr>
              <a:t>refractive</a:t>
            </a:r>
            <a:r>
              <a:rPr lang="it-IT" sz="2400" dirty="0">
                <a:latin typeface="Titillium"/>
              </a:rPr>
              <a:t> index </a:t>
            </a:r>
            <a:endParaRPr lang="it-IT" sz="24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>
                <a:latin typeface="Titillium"/>
              </a:rPr>
              <a:t> → easy </a:t>
            </a:r>
            <a:r>
              <a:rPr lang="it-IT" sz="2400" err="1">
                <a:latin typeface="Titillium"/>
              </a:rPr>
              <a:t>integration</a:t>
            </a:r>
            <a:r>
              <a:rPr lang="it-IT" sz="2400" dirty="0">
                <a:latin typeface="Titillium"/>
              </a:rPr>
              <a:t> of </a:t>
            </a:r>
            <a:r>
              <a:rPr lang="it-IT" sz="2400" err="1">
                <a:latin typeface="Titillium"/>
              </a:rPr>
              <a:t>complex</a:t>
            </a:r>
            <a:r>
              <a:rPr lang="it-IT" sz="2400" dirty="0">
                <a:latin typeface="Titillium"/>
              </a:rPr>
              <a:t> optical system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>
                <a:latin typeface="Titillium"/>
              </a:rPr>
              <a:t> → chip-</a:t>
            </a:r>
            <a:r>
              <a:rPr lang="it-IT" sz="2400" err="1">
                <a:latin typeface="Titillium"/>
              </a:rPr>
              <a:t>integrated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communication</a:t>
            </a:r>
            <a:r>
              <a:rPr lang="it-IT" sz="2400" dirty="0">
                <a:latin typeface="Titillium"/>
              </a:rPr>
              <a:t> systems for world-wide </a:t>
            </a:r>
            <a:r>
              <a:rPr lang="it-IT" sz="2400" err="1">
                <a:latin typeface="Titillium"/>
              </a:rPr>
              <a:t>communication</a:t>
            </a:r>
            <a:r>
              <a:rPr lang="it-IT" sz="2400" dirty="0">
                <a:latin typeface="Titillium"/>
              </a:rPr>
              <a:t> networks. 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Titillium"/>
              </a:rPr>
              <a:t>SOI </a:t>
            </a:r>
            <a:r>
              <a:rPr lang="it-IT" sz="2400" err="1">
                <a:latin typeface="Titillium"/>
              </a:rPr>
              <a:t>technology</a:t>
            </a:r>
            <a:r>
              <a:rPr lang="it-IT" sz="2400" dirty="0">
                <a:latin typeface="Titillium"/>
              </a:rPr>
              <a:t>: Silicon optical </a:t>
            </a:r>
            <a:r>
              <a:rPr lang="it-IT" sz="2400" err="1">
                <a:latin typeface="Titillium"/>
              </a:rPr>
              <a:t>components</a:t>
            </a:r>
            <a:r>
              <a:rPr lang="it-IT" sz="2400" dirty="0">
                <a:latin typeface="Titillium"/>
              </a:rPr>
              <a:t> are </a:t>
            </a:r>
            <a:r>
              <a:rPr lang="it-IT" sz="2400" err="1">
                <a:latin typeface="Titillium"/>
              </a:rPr>
              <a:t>built</a:t>
            </a:r>
            <a:r>
              <a:rPr lang="it-IT" sz="2400" dirty="0">
                <a:latin typeface="Titillium"/>
              </a:rPr>
              <a:t> over a </a:t>
            </a:r>
            <a:r>
              <a:rPr lang="it-IT" sz="2400" err="1">
                <a:latin typeface="Titillium"/>
              </a:rPr>
              <a:t>thick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oxide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layer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previously</a:t>
            </a:r>
            <a:r>
              <a:rPr lang="it-IT" sz="2400" dirty="0">
                <a:latin typeface="Titillium"/>
              </a:rPr>
              <a:t> </a:t>
            </a:r>
            <a:r>
              <a:rPr lang="it-IT" sz="2400" err="1">
                <a:latin typeface="Titillium"/>
              </a:rPr>
              <a:t>deposited</a:t>
            </a:r>
            <a:r>
              <a:rPr lang="it-IT" sz="2400" dirty="0">
                <a:latin typeface="Titillium"/>
              </a:rPr>
              <a:t> on top of a Si </a:t>
            </a:r>
            <a:r>
              <a:rPr lang="it-IT" sz="2400" err="1">
                <a:latin typeface="Titillium"/>
              </a:rPr>
              <a:t>handling</a:t>
            </a:r>
            <a:r>
              <a:rPr lang="it-IT" sz="2400" dirty="0">
                <a:latin typeface="Titillium"/>
              </a:rPr>
              <a:t> wafer. </a:t>
            </a:r>
            <a:endParaRPr lang="it-IT" sz="240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27D2CB6-2FF7-E76C-E1F7-87D5AC1B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CB3C957-0D38-73F9-02E9-2854EF2A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10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2829C-E264-8BB7-0673-7F1B94F1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1950572-4D0B-E8DF-83F1-E89CCF12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tillium Bd"/>
              </a:rPr>
              <a:t>Silicon </a:t>
            </a:r>
            <a:r>
              <a:rPr lang="it-IT">
                <a:latin typeface="Titillium Bd"/>
              </a:rPr>
              <a:t>On </a:t>
            </a:r>
            <a:r>
              <a:rPr lang="it-IT" err="1">
                <a:latin typeface="Titillium Bd"/>
              </a:rPr>
              <a:t>Insulator</a:t>
            </a:r>
            <a:r>
              <a:rPr lang="it-IT">
                <a:latin typeface="Titillium Bd"/>
              </a:rPr>
              <a:t> SOI </a:t>
            </a: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84A1224D-E76B-1719-75E1-5868DF8E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8526AAB-5356-39A7-CC4F-EE4D333D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6</a:t>
            </a:fld>
            <a:endParaRPr lang="it-IT"/>
          </a:p>
        </p:txBody>
      </p:sp>
      <p:pic>
        <p:nvPicPr>
          <p:cNvPr id="2" name="Immagine 1" descr="Immagine che contiene schermata, testo, diagramma, Diagramma&#10;&#10;Descrizione generata automaticamente">
            <a:extLst>
              <a:ext uri="{FF2B5EF4-FFF2-40B4-BE49-F238E27FC236}">
                <a16:creationId xmlns:a16="http://schemas.microsoft.com/office/drawing/2014/main" id="{83419400-9E0A-304C-7019-6439A57F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3" y="2389787"/>
            <a:ext cx="8220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3BF80-9BD3-0D5E-BD82-0B227815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Quantum Computing 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FDD60-307C-B69C-3CBD-BBFDE9BB2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>
                <a:latin typeface="Titillium"/>
              </a:rPr>
              <a:t>• 1982: R. P. Feynman proposed building a computer based on the manipulation of wavefunctions in order to simulate nature with quantum computer. </a:t>
            </a:r>
            <a:endParaRPr lang="it-IT" sz="2000"/>
          </a:p>
          <a:p>
            <a:pPr marL="0" indent="0">
              <a:lnSpc>
                <a:spcPct val="100000"/>
              </a:lnSpc>
              <a:buNone/>
            </a:pPr>
            <a:r>
              <a:rPr lang="it-IT" sz="2000">
                <a:latin typeface="Titillium"/>
              </a:rPr>
              <a:t>• 1994: P. W. Shor suggested an algorirthm to factorize integers into prime numbers operating on a quantum computer more efficent than the classical analogue. </a:t>
            </a:r>
            <a:endParaRPr lang="it-IT" sz="2000"/>
          </a:p>
          <a:p>
            <a:pPr marL="0" indent="0">
              <a:lnSpc>
                <a:spcPct val="100000"/>
              </a:lnSpc>
              <a:buNone/>
            </a:pPr>
            <a:r>
              <a:rPr lang="it-IT" sz="2000">
                <a:latin typeface="Titillium"/>
              </a:rPr>
              <a:t>• 2001: </a:t>
            </a:r>
            <a:r>
              <a:rPr lang="it-IT" sz="2000" err="1">
                <a:latin typeface="Titillium"/>
              </a:rPr>
              <a:t>Knill</a:t>
            </a:r>
            <a:r>
              <a:rPr lang="it-IT" sz="2000">
                <a:latin typeface="Titillium"/>
              </a:rPr>
              <a:t>, </a:t>
            </a:r>
            <a:r>
              <a:rPr lang="it-IT" sz="2000" err="1">
                <a:latin typeface="Titillium"/>
              </a:rPr>
              <a:t>Laflamme</a:t>
            </a:r>
            <a:r>
              <a:rPr lang="it-IT" sz="2000">
                <a:latin typeface="Titillium"/>
              </a:rPr>
              <a:t> and Milburn demonstrated how it is posible to use linear optics for quantum information processing using beam splitters, phase shifters, single photon sources and detectors. </a:t>
            </a:r>
            <a:endParaRPr lang="it-IT" sz="2000"/>
          </a:p>
          <a:p>
            <a:pPr marL="0" indent="0">
              <a:lnSpc>
                <a:spcPct val="100000"/>
              </a:lnSpc>
              <a:buNone/>
            </a:pPr>
            <a:r>
              <a:rPr lang="it-IT" sz="2000">
                <a:latin typeface="Titillium"/>
              </a:rPr>
              <a:t>• 2001-2002: T. C. Ralph, N. K. Langford, T. B. Bell and A. G. White proposed a NOT-controlled linear optical gate based on coincidence. </a:t>
            </a:r>
            <a:endParaRPr lang="it-IT" sz="20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4BCB92-83F1-9E19-9E02-F319662F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8261D3-81D7-D35E-911D-0E944E19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04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4E967-ED03-06AA-D5F3-121D06EB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>
                <a:latin typeface="Titillium Bd"/>
              </a:rPr>
              <a:t>Controlled</a:t>
            </a:r>
            <a:r>
              <a:rPr lang="it-IT">
                <a:latin typeface="Titillium Bd"/>
              </a:rPr>
              <a:t> NOT (CNOT) gate 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03ACF3-BB15-AED3-0465-D723DEBD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29CC01-9492-949B-612C-C24F1BF9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8</a:t>
            </a:fld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2173C8A-3E4E-0A9A-78A0-0FE565C37E70}"/>
              </a:ext>
            </a:extLst>
          </p:cNvPr>
          <p:cNvGrpSpPr>
            <a:grpSpLocks noUngrp="1" noChangeAspect="1"/>
          </p:cNvGrpSpPr>
          <p:nvPr/>
        </p:nvGrpSpPr>
        <p:grpSpPr>
          <a:xfrm>
            <a:off x="2471150" y="2054809"/>
            <a:ext cx="7235076" cy="4122484"/>
            <a:chOff x="2082962" y="947752"/>
            <a:chExt cx="8040208" cy="525541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7714CAD-7447-9BEE-2347-0570CF57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136847" y="3971933"/>
              <a:ext cx="3006222" cy="161528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911F113-D1A4-EFBD-27A5-6EBC7B13D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113989" y="947752"/>
              <a:ext cx="3498713" cy="44872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C2683C10-9648-F431-9F81-F104379E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154484" y="5732879"/>
              <a:ext cx="3783821" cy="44872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952E62C-934F-CD7E-93BD-7CE8EA81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284807" y="5667893"/>
              <a:ext cx="3731893" cy="53527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9B187C4-9A99-442F-20C9-A6C00EDE7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082962" y="1867739"/>
              <a:ext cx="1632600" cy="7338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87FC8B32-6AB7-AFC6-7495-A3AD031F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3984669" y="1822347"/>
              <a:ext cx="1675711" cy="80307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F3D9D-F368-B759-6A63-37AD34A82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>
              <a:off x="5832490" y="1772708"/>
              <a:ext cx="1917709" cy="8288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F113EE2-B7B0-7E35-9AA3-BBD3A35C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>
              <a:off x="7842626" y="1822347"/>
              <a:ext cx="2280544" cy="77694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33BE8D3B-CF19-4C9C-F696-3E8C9EE06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297530" y="3054883"/>
              <a:ext cx="3318108" cy="38994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6" name="CasellaDiTesto 11">
              <a:extLst>
                <a:ext uri="{FF2B5EF4-FFF2-40B4-BE49-F238E27FC236}">
                  <a16:creationId xmlns:a16="http://schemas.microsoft.com/office/drawing/2014/main" id="{34F4E0E1-07AD-5301-D155-ED880D87F7DE}"/>
                </a:ext>
              </a:extLst>
            </p:cNvPr>
            <p:cNvSpPr txBox="1"/>
            <p:nvPr/>
          </p:nvSpPr>
          <p:spPr>
            <a:xfrm>
              <a:off x="2199552" y="3055530"/>
              <a:ext cx="1019937" cy="3183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81650" tIns="40820" rIns="81650" bIns="40820" anchor="t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>
                  <a:solidFill>
                    <a:srgbClr val="2D0000"/>
                  </a:solidFill>
                  <a:latin typeface="Liberation Sans"/>
                  <a:ea typeface="Droid Sans Fallback" pitchFamily="2"/>
                  <a:cs typeface="FreeSans" pitchFamily="2"/>
                </a:rPr>
                <a:t>2 qubits:</a:t>
              </a:r>
            </a:p>
          </p:txBody>
        </p:sp>
        <p:sp>
          <p:nvSpPr>
            <p:cNvPr id="17" name="CasellaDiTesto 12">
              <a:extLst>
                <a:ext uri="{FF2B5EF4-FFF2-40B4-BE49-F238E27FC236}">
                  <a16:creationId xmlns:a16="http://schemas.microsoft.com/office/drawing/2014/main" id="{73619F5A-94DB-A6FC-A1CB-F481ED930799}"/>
                </a:ext>
              </a:extLst>
            </p:cNvPr>
            <p:cNvSpPr txBox="1"/>
            <p:nvPr/>
          </p:nvSpPr>
          <p:spPr>
            <a:xfrm>
              <a:off x="2166893" y="1030705"/>
              <a:ext cx="905803" cy="3183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81650" tIns="40820" rIns="81650" bIns="40820" anchor="t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>
                  <a:solidFill>
                    <a:srgbClr val="2D0000"/>
                  </a:solidFill>
                  <a:latin typeface="Liberation Sans"/>
                  <a:ea typeface="Droid Sans Fallback" pitchFamily="2"/>
                  <a:cs typeface="FreeSans" pitchFamily="2"/>
                </a:rPr>
                <a:t>1 qubit:</a:t>
              </a:r>
            </a:p>
          </p:txBody>
        </p:sp>
        <p:grpSp>
          <p:nvGrpSpPr>
            <p:cNvPr id="18" name="Gruppo 17" descr="24§display§|a|^2 + |b|^2  + |c|^2  + |d|^2 = 1§svg§600§FALSE§" title="TexMaths">
              <a:extLst>
                <a:ext uri="{FF2B5EF4-FFF2-40B4-BE49-F238E27FC236}">
                  <a16:creationId xmlns:a16="http://schemas.microsoft.com/office/drawing/2014/main" id="{0A638ACC-656C-59CB-BC27-7AA651CF8232}"/>
                </a:ext>
              </a:extLst>
            </p:cNvPr>
            <p:cNvGrpSpPr/>
            <p:nvPr/>
          </p:nvGrpSpPr>
          <p:grpSpPr>
            <a:xfrm>
              <a:off x="6828247" y="3048678"/>
              <a:ext cx="3112028" cy="310907"/>
              <a:chOff x="6828247" y="3048678"/>
              <a:chExt cx="3430435" cy="342717"/>
            </a:xfrm>
          </p:grpSpPr>
          <p:sp>
            <p:nvSpPr>
              <p:cNvPr id="26" name="Figura a mano libera: forma 25">
                <a:extLst>
                  <a:ext uri="{FF2B5EF4-FFF2-40B4-BE49-F238E27FC236}">
                    <a16:creationId xmlns:a16="http://schemas.microsoft.com/office/drawing/2014/main" id="{2286DFCB-FE73-1BDB-E3AA-55F22F86827B}"/>
                  </a:ext>
                </a:extLst>
              </p:cNvPr>
              <p:cNvSpPr/>
              <p:nvPr/>
            </p:nvSpPr>
            <p:spPr>
              <a:xfrm>
                <a:off x="6828247" y="3063793"/>
                <a:ext cx="3415320" cy="3121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88"/>
                  <a:gd name="f4" fmla="val 868"/>
                  <a:gd name="f5" fmla="val 4744"/>
                  <a:gd name="f6" fmla="*/ f0 1 9488"/>
                  <a:gd name="f7" fmla="*/ f1 1 868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9488"/>
                  <a:gd name="f14" fmla="*/ f11 1 868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488" h="86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2"/>
                    </a:lnTo>
                    <a:lnTo>
                      <a:pt x="f3" y="f2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3DA6336E-1355-68EF-8E48-62AD6A7AE6A9}"/>
                  </a:ext>
                </a:extLst>
              </p:cNvPr>
              <p:cNvSpPr/>
              <p:nvPr/>
            </p:nvSpPr>
            <p:spPr>
              <a:xfrm>
                <a:off x="6849132" y="3087559"/>
                <a:ext cx="12600" cy="303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"/>
                  <a:gd name="f4" fmla="val 845"/>
                  <a:gd name="f5" fmla="val 31"/>
                  <a:gd name="f6" fmla="val 15"/>
                  <a:gd name="f7" fmla="val 17"/>
                  <a:gd name="f8" fmla="val 815"/>
                  <a:gd name="f9" fmla="val 830"/>
                  <a:gd name="f10" fmla="*/ f0 1 36"/>
                  <a:gd name="f11" fmla="*/ f1 1 84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6"/>
                  <a:gd name="f18" fmla="*/ f15 1 84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6" h="845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2" y="f2"/>
                      <a:pt x="f2" y="f6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2" y="f4"/>
                      <a:pt x="f7" y="f4"/>
                    </a:cubicBezTo>
                    <a:cubicBezTo>
                      <a:pt x="f3" y="f4"/>
                      <a:pt x="f3" y="f9"/>
                      <a:pt x="f3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52A3FE0E-25CC-D008-AE9F-C83681DABB94}"/>
                  </a:ext>
                </a:extLst>
              </p:cNvPr>
              <p:cNvSpPr/>
              <p:nvPr/>
            </p:nvSpPr>
            <p:spPr>
              <a:xfrm>
                <a:off x="6909967" y="3180800"/>
                <a:ext cx="139317" cy="1378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8"/>
                  <a:gd name="f4" fmla="val 384"/>
                  <a:gd name="f5" fmla="val 282"/>
                  <a:gd name="f6" fmla="val 54"/>
                  <a:gd name="f7" fmla="val 267"/>
                  <a:gd name="f8" fmla="val 23"/>
                  <a:gd name="f9" fmla="val 242"/>
                  <a:gd name="f10" fmla="val 204"/>
                  <a:gd name="f11" fmla="val 106"/>
                  <a:gd name="f12" fmla="val 125"/>
                  <a:gd name="f13" fmla="val 248"/>
                  <a:gd name="f14" fmla="val 329"/>
                  <a:gd name="f15" fmla="val 46"/>
                  <a:gd name="f16" fmla="val 113"/>
                  <a:gd name="f17" fmla="val 131"/>
                  <a:gd name="f18" fmla="val 173"/>
                  <a:gd name="f19" fmla="val 380"/>
                  <a:gd name="f20" fmla="val 223"/>
                  <a:gd name="f21" fmla="val 321"/>
                  <a:gd name="f22" fmla="val 230"/>
                  <a:gd name="f23" fmla="val 355"/>
                  <a:gd name="f24" fmla="val 259"/>
                  <a:gd name="f25" fmla="val 299"/>
                  <a:gd name="f26" fmla="val 330"/>
                  <a:gd name="f27" fmla="val 349"/>
                  <a:gd name="f28" fmla="val 365"/>
                  <a:gd name="f29" fmla="val 363"/>
                  <a:gd name="f30" fmla="val 338"/>
                  <a:gd name="f31" fmla="val 376"/>
                  <a:gd name="f32" fmla="val 307"/>
                  <a:gd name="f33" fmla="val 256"/>
                  <a:gd name="f34" fmla="val 254"/>
                  <a:gd name="f35" fmla="val 246"/>
                  <a:gd name="f36" fmla="val 378"/>
                  <a:gd name="f37" fmla="val 371"/>
                  <a:gd name="f38" fmla="val 369"/>
                  <a:gd name="f39" fmla="val 367"/>
                  <a:gd name="f40" fmla="val 261"/>
                  <a:gd name="f41" fmla="val 351"/>
                  <a:gd name="f42" fmla="val 315"/>
                  <a:gd name="f43" fmla="val 336"/>
                  <a:gd name="f44" fmla="val 301"/>
                  <a:gd name="f45" fmla="val 278"/>
                  <a:gd name="f46" fmla="val 276"/>
                  <a:gd name="f47" fmla="val 344"/>
                  <a:gd name="f48" fmla="val 327"/>
                  <a:gd name="f49" fmla="val 302"/>
                  <a:gd name="f50" fmla="val 288"/>
                  <a:gd name="f51" fmla="val 263"/>
                  <a:gd name="f52" fmla="val 298"/>
                  <a:gd name="f53" fmla="val 229"/>
                  <a:gd name="f54" fmla="val 219"/>
                  <a:gd name="f55" fmla="val 305"/>
                  <a:gd name="f56" fmla="val 188"/>
                  <a:gd name="f57" fmla="val 69"/>
                  <a:gd name="f58" fmla="val 342"/>
                  <a:gd name="f59" fmla="val 44"/>
                  <a:gd name="f60" fmla="val 40"/>
                  <a:gd name="f61" fmla="val 25"/>
                  <a:gd name="f62" fmla="val 332"/>
                  <a:gd name="f63" fmla="val 17"/>
                  <a:gd name="f64" fmla="val 319"/>
                  <a:gd name="f65" fmla="val 284"/>
                  <a:gd name="f66" fmla="val 37"/>
                  <a:gd name="f67" fmla="val 227"/>
                  <a:gd name="f68" fmla="val 275"/>
                  <a:gd name="f69" fmla="val 290"/>
                  <a:gd name="f70" fmla="val 209"/>
                  <a:gd name="f71" fmla="val 352"/>
                  <a:gd name="f72" fmla="val 138"/>
                  <a:gd name="f73" fmla="val 115"/>
                  <a:gd name="f74" fmla="val 73"/>
                  <a:gd name="f75" fmla="val 60"/>
                  <a:gd name="f76" fmla="val 286"/>
                  <a:gd name="f77" fmla="val 244"/>
                  <a:gd name="f78" fmla="val 86"/>
                  <a:gd name="f79" fmla="val 108"/>
                  <a:gd name="f80" fmla="val 100"/>
                  <a:gd name="f81" fmla="val 132"/>
                  <a:gd name="f82" fmla="val 50"/>
                  <a:gd name="f83" fmla="val 171"/>
                  <a:gd name="f84" fmla="val 19"/>
                  <a:gd name="f85" fmla="val 205"/>
                  <a:gd name="f86" fmla="val 273"/>
                  <a:gd name="f87" fmla="val 88"/>
                  <a:gd name="f88" fmla="val 94"/>
                  <a:gd name="f89" fmla="val 98"/>
                  <a:gd name="f90" fmla="val 271"/>
                  <a:gd name="f91" fmla="val 104"/>
                  <a:gd name="f92" fmla="val 269"/>
                  <a:gd name="f93" fmla="*/ f0 1 388"/>
                  <a:gd name="f94" fmla="*/ f1 1 384"/>
                  <a:gd name="f95" fmla="val f2"/>
                  <a:gd name="f96" fmla="val f3"/>
                  <a:gd name="f97" fmla="val f4"/>
                  <a:gd name="f98" fmla="+- f97 0 f95"/>
                  <a:gd name="f99" fmla="+- f96 0 f95"/>
                  <a:gd name="f100" fmla="*/ f99 1 388"/>
                  <a:gd name="f101" fmla="*/ f98 1 384"/>
                  <a:gd name="f102" fmla="*/ f95 1 f100"/>
                  <a:gd name="f103" fmla="*/ f96 1 f100"/>
                  <a:gd name="f104" fmla="*/ f95 1 f101"/>
                  <a:gd name="f105" fmla="*/ f97 1 f101"/>
                  <a:gd name="f106" fmla="*/ f102 f93 1"/>
                  <a:gd name="f107" fmla="*/ f103 f93 1"/>
                  <a:gd name="f108" fmla="*/ f105 f94 1"/>
                  <a:gd name="f109" fmla="*/ f104 f9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6" t="f109" r="f107" b="f108"/>
                <a:pathLst>
                  <a:path w="388" h="384">
                    <a:moveTo>
                      <a:pt x="f5" y="f6"/>
                    </a:moveTo>
                    <a:cubicBezTo>
                      <a:pt x="f7" y="f8"/>
                      <a:pt x="f9" y="f2"/>
                      <a:pt x="f10" y="f2"/>
                    </a:cubicBezTo>
                    <a:cubicBezTo>
                      <a:pt x="f11" y="f2"/>
                      <a:pt x="f2" y="f12"/>
                      <a:pt x="f2" y="f13"/>
                    </a:cubicBezTo>
                    <a:cubicBezTo>
                      <a:pt x="f2" y="f14"/>
                      <a:pt x="f15" y="f4"/>
                      <a:pt x="f16" y="f4"/>
                    </a:cubicBezTo>
                    <a:cubicBezTo>
                      <a:pt x="f17" y="f4"/>
                      <a:pt x="f18" y="f19"/>
                      <a:pt x="f20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cubicBezTo>
                      <a:pt x="f31" y="f32"/>
                      <a:pt x="f3" y="f33"/>
                      <a:pt x="f3" y="f34"/>
                    </a:cubicBezTo>
                    <a:cubicBezTo>
                      <a:pt x="f3" y="f35"/>
                      <a:pt x="f19" y="f35"/>
                      <a:pt x="f36" y="f35"/>
                    </a:cubicBezTo>
                    <a:cubicBezTo>
                      <a:pt x="f37" y="f35"/>
                      <a:pt x="f38" y="f13"/>
                      <a:pt x="f39" y="f40"/>
                    </a:cubicBezTo>
                    <a:cubicBezTo>
                      <a:pt x="f41" y="f42"/>
                      <a:pt x="f43" y="f28"/>
                      <a:pt x="f44" y="f28"/>
                    </a:cubicBezTo>
                    <a:cubicBezTo>
                      <a:pt x="f45" y="f28"/>
                      <a:pt x="f46" y="f47"/>
                      <a:pt x="f46" y="f48"/>
                    </a:cubicBezTo>
                    <a:cubicBezTo>
                      <a:pt x="f46" y="f32"/>
                      <a:pt x="f45" y="f49"/>
                      <a:pt x="f50" y="f51"/>
                    </a:cubicBezTo>
                    <a:cubicBezTo>
                      <a:pt x="f52" y="f53"/>
                      <a:pt x="f52" y="f54"/>
                      <a:pt x="f55" y="f56"/>
                    </a:cubicBezTo>
                    <a:lnTo>
                      <a:pt x="f43" y="f57"/>
                    </a:lnTo>
                    <a:cubicBezTo>
                      <a:pt x="f58" y="f59"/>
                      <a:pt x="f58" y="f59"/>
                      <a:pt x="f58" y="f60"/>
                    </a:cubicBezTo>
                    <a:cubicBezTo>
                      <a:pt x="f58" y="f61"/>
                      <a:pt x="f62" y="f63"/>
                      <a:pt x="f64" y="f63"/>
                    </a:cubicBezTo>
                    <a:cubicBezTo>
                      <a:pt x="f52" y="f63"/>
                      <a:pt x="f65" y="f66"/>
                      <a:pt x="f5" y="f6"/>
                    </a:cubicBezTo>
                    <a:close/>
                    <a:moveTo>
                      <a:pt x="f67" y="f68"/>
                    </a:moveTo>
                    <a:cubicBezTo>
                      <a:pt x="f20" y="f69"/>
                      <a:pt x="f20" y="f69"/>
                      <a:pt x="f70" y="f55"/>
                    </a:cubicBezTo>
                    <a:cubicBezTo>
                      <a:pt x="f18" y="f71"/>
                      <a:pt x="f72" y="f28"/>
                      <a:pt x="f73" y="f28"/>
                    </a:cubicBezTo>
                    <a:cubicBezTo>
                      <a:pt x="f74" y="f28"/>
                      <a:pt x="f75" y="f64"/>
                      <a:pt x="f75" y="f76"/>
                    </a:cubicBezTo>
                    <a:cubicBezTo>
                      <a:pt x="f75" y="f77"/>
                      <a:pt x="f78" y="f72"/>
                      <a:pt x="f79" y="f80"/>
                    </a:cubicBezTo>
                    <a:cubicBezTo>
                      <a:pt x="f81" y="f82"/>
                      <a:pt x="f83" y="f84"/>
                      <a:pt x="f85" y="f84"/>
                    </a:cubicBezTo>
                    <a:cubicBezTo>
                      <a:pt x="f40" y="f84"/>
                      <a:pt x="f86" y="f87"/>
                      <a:pt x="f86" y="f88"/>
                    </a:cubicBezTo>
                    <a:cubicBezTo>
                      <a:pt x="f86" y="f89"/>
                      <a:pt x="f90" y="f91"/>
                      <a:pt x="f92" y="f79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29" name="Figura a mano libera: forma 28">
                <a:extLst>
                  <a:ext uri="{FF2B5EF4-FFF2-40B4-BE49-F238E27FC236}">
                    <a16:creationId xmlns:a16="http://schemas.microsoft.com/office/drawing/2014/main" id="{2506EA9C-736A-7C12-F28C-0B45B1DB3F79}"/>
                  </a:ext>
                </a:extLst>
              </p:cNvPr>
              <p:cNvSpPr/>
              <p:nvPr/>
            </p:nvSpPr>
            <p:spPr>
              <a:xfrm>
                <a:off x="7094291" y="3087559"/>
                <a:ext cx="12600" cy="303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"/>
                  <a:gd name="f4" fmla="val 845"/>
                  <a:gd name="f5" fmla="val 31"/>
                  <a:gd name="f6" fmla="val 15"/>
                  <a:gd name="f7" fmla="val 17"/>
                  <a:gd name="f8" fmla="val 815"/>
                  <a:gd name="f9" fmla="val 830"/>
                  <a:gd name="f10" fmla="*/ f0 1 36"/>
                  <a:gd name="f11" fmla="*/ f1 1 84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6"/>
                  <a:gd name="f18" fmla="*/ f15 1 84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6" h="845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2" y="f2"/>
                      <a:pt x="f2" y="f6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2" y="f4"/>
                      <a:pt x="f7" y="f4"/>
                    </a:cubicBezTo>
                    <a:cubicBezTo>
                      <a:pt x="f3" y="f4"/>
                      <a:pt x="f3" y="f9"/>
                      <a:pt x="f3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DC013030-510A-C571-8A04-560C0182C148}"/>
                  </a:ext>
                </a:extLst>
              </p:cNvPr>
              <p:cNvSpPr/>
              <p:nvPr/>
            </p:nvSpPr>
            <p:spPr>
              <a:xfrm>
                <a:off x="7155849" y="3048678"/>
                <a:ext cx="94320" cy="1414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94"/>
                  <a:gd name="f5" fmla="val 286"/>
                  <a:gd name="f6" fmla="val 242"/>
                  <a:gd name="f7" fmla="val 240"/>
                  <a:gd name="f8" fmla="val 300"/>
                  <a:gd name="f9" fmla="val 234"/>
                  <a:gd name="f10" fmla="val 334"/>
                  <a:gd name="f11" fmla="val 227"/>
                  <a:gd name="f12" fmla="val 340"/>
                  <a:gd name="f13" fmla="val 223"/>
                  <a:gd name="f14" fmla="val 344"/>
                  <a:gd name="f15" fmla="val 177"/>
                  <a:gd name="f16" fmla="val 169"/>
                  <a:gd name="f17" fmla="val 60"/>
                  <a:gd name="f18" fmla="val 121"/>
                  <a:gd name="f19" fmla="val 288"/>
                  <a:gd name="f20" fmla="val 142"/>
                  <a:gd name="f21" fmla="val 273"/>
                  <a:gd name="f22" fmla="val 179"/>
                  <a:gd name="f23" fmla="val 244"/>
                  <a:gd name="f24" fmla="val 209"/>
                  <a:gd name="f25" fmla="val 173"/>
                  <a:gd name="f26" fmla="val 115"/>
                  <a:gd name="f27" fmla="val 44"/>
                  <a:gd name="f28" fmla="val 200"/>
                  <a:gd name="f29" fmla="val 123"/>
                  <a:gd name="f30" fmla="val 50"/>
                  <a:gd name="f31" fmla="val 52"/>
                  <a:gd name="f32" fmla="val 106"/>
                  <a:gd name="f33" fmla="val 136"/>
                  <a:gd name="f34" fmla="val 25"/>
                  <a:gd name="f35" fmla="val 140"/>
                  <a:gd name="f36" fmla="val 31"/>
                  <a:gd name="f37" fmla="val 46"/>
                  <a:gd name="f38" fmla="val 63"/>
                  <a:gd name="f39" fmla="val 129"/>
                  <a:gd name="f40" fmla="val 108"/>
                  <a:gd name="f41" fmla="val 98"/>
                  <a:gd name="f42" fmla="val 77"/>
                  <a:gd name="f43" fmla="val 29"/>
                  <a:gd name="f44" fmla="val 35"/>
                  <a:gd name="f45" fmla="val 86"/>
                  <a:gd name="f46" fmla="val 21"/>
                  <a:gd name="f47" fmla="val 175"/>
                  <a:gd name="f48" fmla="val 205"/>
                  <a:gd name="f49" fmla="val 67"/>
                  <a:gd name="f50" fmla="val 167"/>
                  <a:gd name="f51" fmla="val 208"/>
                  <a:gd name="f52" fmla="val 150"/>
                  <a:gd name="f53" fmla="val 231"/>
                  <a:gd name="f54" fmla="val 6"/>
                  <a:gd name="f55" fmla="val 371"/>
                  <a:gd name="f56" fmla="val 377"/>
                  <a:gd name="f57" fmla="val 379"/>
                  <a:gd name="f58" fmla="val 246"/>
                  <a:gd name="f59" fmla="*/ f0 1 263"/>
                  <a:gd name="f60" fmla="*/ f1 1 39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263"/>
                  <a:gd name="f67" fmla="*/ f64 1 39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263" h="394">
                    <a:moveTo>
                      <a:pt x="f3" y="f5"/>
                    </a:moveTo>
                    <a:lnTo>
                      <a:pt x="f6" y="f5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4"/>
                    </a:cubicBezTo>
                    <a:lnTo>
                      <a:pt x="f17" y="f14"/>
                    </a:ln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13" y="f24"/>
                      <a:pt x="f3" y="f25"/>
                      <a:pt x="f3" y="f26"/>
                    </a:cubicBezTo>
                    <a:cubicBezTo>
                      <a:pt x="f3" y="f27"/>
                      <a:pt x="f28" y="f2"/>
                      <a:pt x="f29" y="f2"/>
                    </a:cubicBezTo>
                    <a:cubicBezTo>
                      <a:pt x="f30" y="f2"/>
                      <a:pt x="f2" y="f31"/>
                      <a:pt x="f2" y="f32"/>
                    </a:cubicBezTo>
                    <a:cubicBezTo>
                      <a:pt x="f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38" y="f40"/>
                    </a:cubicBezTo>
                    <a:cubicBezTo>
                      <a:pt x="f38" y="f41"/>
                      <a:pt x="f17" y="f42"/>
                      <a:pt x="f43" y="f42"/>
                    </a:cubicBezTo>
                    <a:cubicBezTo>
                      <a:pt x="f37" y="f44"/>
                      <a:pt x="f45" y="f46"/>
                      <a:pt x="f26" y="f46"/>
                    </a:cubicBezTo>
                    <a:cubicBezTo>
                      <a:pt x="f47" y="f46"/>
                      <a:pt x="f48" y="f49"/>
                      <a:pt x="f48" y="f26"/>
                    </a:cubicBezTo>
                    <a:cubicBezTo>
                      <a:pt x="f48" y="f50"/>
                      <a:pt x="f16" y="f51"/>
                      <a:pt x="f52" y="f53"/>
                    </a:cubicBezTo>
                    <a:lnTo>
                      <a:pt x="f54" y="f55"/>
                    </a:lnTo>
                    <a:cubicBezTo>
                      <a:pt x="f2" y="f56"/>
                      <a:pt x="f2" y="f57"/>
                      <a:pt x="f2" y="f4"/>
                    </a:cubicBezTo>
                    <a:lnTo>
                      <a:pt x="f58" y="f4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2B73DE66-7667-EA53-6A8D-A3BD650290FE}"/>
                  </a:ext>
                </a:extLst>
              </p:cNvPr>
              <p:cNvSpPr/>
              <p:nvPr/>
            </p:nvSpPr>
            <p:spPr>
              <a:xfrm>
                <a:off x="7363207" y="3137951"/>
                <a:ext cx="202320" cy="2030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3"/>
                  <a:gd name="f4" fmla="val 565"/>
                  <a:gd name="f5" fmla="val 299"/>
                  <a:gd name="f6" fmla="val 300"/>
                  <a:gd name="f7" fmla="val 536"/>
                  <a:gd name="f8" fmla="val 547"/>
                  <a:gd name="f9" fmla="val 282"/>
                  <a:gd name="f10" fmla="val 265"/>
                  <a:gd name="f11" fmla="val 29"/>
                  <a:gd name="f12" fmla="val 15"/>
                  <a:gd name="f13" fmla="val 548"/>
                  <a:gd name="f14" fmla="*/ f0 1 563"/>
                  <a:gd name="f15" fmla="*/ f1 1 565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563"/>
                  <a:gd name="f22" fmla="*/ f19 1 565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563" h="565">
                    <a:moveTo>
                      <a:pt x="f5" y="f6"/>
                    </a:moveTo>
                    <a:lnTo>
                      <a:pt x="f7" y="f6"/>
                    </a:lnTo>
                    <a:cubicBezTo>
                      <a:pt x="f8" y="f6"/>
                      <a:pt x="f3" y="f6"/>
                      <a:pt x="f3" y="f9"/>
                    </a:cubicBezTo>
                    <a:cubicBezTo>
                      <a:pt x="f3" y="f10"/>
                      <a:pt x="f8" y="f10"/>
                      <a:pt x="f7" y="f10"/>
                    </a:cubicBezTo>
                    <a:lnTo>
                      <a:pt x="f5" y="f10"/>
                    </a:lnTo>
                    <a:lnTo>
                      <a:pt x="f5" y="f11"/>
                    </a:lnTo>
                    <a:cubicBezTo>
                      <a:pt x="f5" y="f12"/>
                      <a:pt x="f5" y="f2"/>
                      <a:pt x="f9" y="f2"/>
                    </a:cubicBezTo>
                    <a:cubicBezTo>
                      <a:pt x="f10" y="f2"/>
                      <a:pt x="f10" y="f12"/>
                      <a:pt x="f10" y="f11"/>
                    </a:cubicBezTo>
                    <a:lnTo>
                      <a:pt x="f10" y="f10"/>
                    </a:lnTo>
                    <a:lnTo>
                      <a:pt x="f11" y="f10"/>
                    </a:lnTo>
                    <a:cubicBezTo>
                      <a:pt x="f12" y="f10"/>
                      <a:pt x="f2" y="f10"/>
                      <a:pt x="f2" y="f9"/>
                    </a:cubicBezTo>
                    <a:cubicBezTo>
                      <a:pt x="f2" y="f6"/>
                      <a:pt x="f12" y="f6"/>
                      <a:pt x="f11" y="f6"/>
                    </a:cubicBezTo>
                    <a:lnTo>
                      <a:pt x="f10" y="f6"/>
                    </a:lnTo>
                    <a:lnTo>
                      <a:pt x="f10" y="f7"/>
                    </a:lnTo>
                    <a:cubicBezTo>
                      <a:pt x="f10" y="f13"/>
                      <a:pt x="f10" y="f4"/>
                      <a:pt x="f9" y="f4"/>
                    </a:cubicBezTo>
                    <a:cubicBezTo>
                      <a:pt x="f5" y="f4"/>
                      <a:pt x="f5" y="f13"/>
                      <a:pt x="f5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2" name="Figura a mano libera: forma 31">
                <a:extLst>
                  <a:ext uri="{FF2B5EF4-FFF2-40B4-BE49-F238E27FC236}">
                    <a16:creationId xmlns:a16="http://schemas.microsoft.com/office/drawing/2014/main" id="{E3D0EA1B-2F2A-DDC6-A54A-85B5130C3527}"/>
                  </a:ext>
                </a:extLst>
              </p:cNvPr>
              <p:cNvSpPr/>
              <p:nvPr/>
            </p:nvSpPr>
            <p:spPr>
              <a:xfrm>
                <a:off x="7686128" y="3087559"/>
                <a:ext cx="12600" cy="303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"/>
                  <a:gd name="f4" fmla="val 845"/>
                  <a:gd name="f5" fmla="val 31"/>
                  <a:gd name="f6" fmla="val 15"/>
                  <a:gd name="f7" fmla="val 17"/>
                  <a:gd name="f8" fmla="val 815"/>
                  <a:gd name="f9" fmla="val 830"/>
                  <a:gd name="f10" fmla="*/ f0 1 36"/>
                  <a:gd name="f11" fmla="*/ f1 1 84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6"/>
                  <a:gd name="f18" fmla="*/ f15 1 84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6" h="845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2" y="f2"/>
                      <a:pt x="f2" y="f6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2" y="f4"/>
                      <a:pt x="f7" y="f4"/>
                    </a:cubicBezTo>
                    <a:cubicBezTo>
                      <a:pt x="f3" y="f4"/>
                      <a:pt x="f3" y="f9"/>
                      <a:pt x="f3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3" name="Figura a mano libera: forma 32">
                <a:extLst>
                  <a:ext uri="{FF2B5EF4-FFF2-40B4-BE49-F238E27FC236}">
                    <a16:creationId xmlns:a16="http://schemas.microsoft.com/office/drawing/2014/main" id="{9247D928-C898-6E44-E495-946BAAB960F7}"/>
                  </a:ext>
                </a:extLst>
              </p:cNvPr>
              <p:cNvSpPr/>
              <p:nvPr/>
            </p:nvSpPr>
            <p:spPr>
              <a:xfrm>
                <a:off x="7748051" y="3104832"/>
                <a:ext cx="112315" cy="214920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313"/>
                  <a:gd name="f5" fmla="val 598"/>
                  <a:gd name="f6" fmla="val 163"/>
                  <a:gd name="f7" fmla="val 10"/>
                  <a:gd name="f8" fmla="val 8"/>
                  <a:gd name="f9" fmla="val 152"/>
                  <a:gd name="f10" fmla="val 132"/>
                  <a:gd name="f11" fmla="val 71"/>
                  <a:gd name="f12" fmla="val 48"/>
                  <a:gd name="f13" fmla="val 42"/>
                  <a:gd name="f14" fmla="val 33"/>
                  <a:gd name="f15" fmla="val 25"/>
                  <a:gd name="f16" fmla="val 37"/>
                  <a:gd name="f17" fmla="val 40"/>
                  <a:gd name="f18" fmla="val 52"/>
                  <a:gd name="f19" fmla="val 94"/>
                  <a:gd name="f20" fmla="val 96"/>
                  <a:gd name="f21" fmla="val 50"/>
                  <a:gd name="f22" fmla="val 56"/>
                  <a:gd name="f23" fmla="val 88"/>
                  <a:gd name="f24" fmla="val 85"/>
                  <a:gd name="f25" fmla="val 83"/>
                  <a:gd name="f26" fmla="val 102"/>
                  <a:gd name="f27" fmla="val 13"/>
                  <a:gd name="f28" fmla="val 379"/>
                  <a:gd name="f29" fmla="val 4"/>
                  <a:gd name="f30" fmla="val 421"/>
                  <a:gd name="f31" fmla="val 434"/>
                  <a:gd name="f32" fmla="val 465"/>
                  <a:gd name="f33" fmla="val 544"/>
                  <a:gd name="f34" fmla="val 44"/>
                  <a:gd name="f35" fmla="val 108"/>
                  <a:gd name="f36" fmla="val 207"/>
                  <a:gd name="f37" fmla="val 471"/>
                  <a:gd name="f38" fmla="val 350"/>
                  <a:gd name="f39" fmla="val 271"/>
                  <a:gd name="f40" fmla="val 267"/>
                  <a:gd name="f41" fmla="val 213"/>
                  <a:gd name="f42" fmla="val 200"/>
                  <a:gd name="f43" fmla="val 161"/>
                  <a:gd name="f44" fmla="val 125"/>
                  <a:gd name="f45" fmla="val 238"/>
                  <a:gd name="f46" fmla="val 100"/>
                  <a:gd name="f47" fmla="val 265"/>
                  <a:gd name="f48" fmla="val 329"/>
                  <a:gd name="f49" fmla="val 311"/>
                  <a:gd name="f50" fmla="val 309"/>
                  <a:gd name="f51" fmla="val 300"/>
                  <a:gd name="f52" fmla="val 138"/>
                  <a:gd name="f53" fmla="val 244"/>
                  <a:gd name="f54" fmla="val 175"/>
                  <a:gd name="f55" fmla="val 232"/>
                  <a:gd name="f56" fmla="val 198"/>
                  <a:gd name="f57" fmla="val 228"/>
                  <a:gd name="f58" fmla="val 251"/>
                  <a:gd name="f59" fmla="val 257"/>
                  <a:gd name="f60" fmla="val 361"/>
                  <a:gd name="f61" fmla="val 223"/>
                  <a:gd name="f62" fmla="val 459"/>
                  <a:gd name="f63" fmla="val 492"/>
                  <a:gd name="f64" fmla="val 548"/>
                  <a:gd name="f65" fmla="val 140"/>
                  <a:gd name="f66" fmla="val 578"/>
                  <a:gd name="f67" fmla="val 79"/>
                  <a:gd name="f68" fmla="val 555"/>
                  <a:gd name="f69" fmla="val 494"/>
                  <a:gd name="f70" fmla="val 477"/>
                  <a:gd name="f71" fmla="val 461"/>
                  <a:gd name="f72" fmla="val 65"/>
                  <a:gd name="f73" fmla="val 407"/>
                  <a:gd name="f74" fmla="*/ f1 1 313"/>
                  <a:gd name="f75" fmla="*/ f2 1 598"/>
                  <a:gd name="f76" fmla="val f3"/>
                  <a:gd name="f77" fmla="val f4"/>
                  <a:gd name="f78" fmla="val f5"/>
                  <a:gd name="f79" fmla="+- f78 0 f76"/>
                  <a:gd name="f80" fmla="+- f77 0 f76"/>
                  <a:gd name="f81" fmla="*/ f80 1 313"/>
                  <a:gd name="f82" fmla="*/ f79 1 598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313" h="598">
                    <a:moveTo>
                      <a:pt x="f6" y="f7"/>
                    </a:moveTo>
                    <a:cubicBezTo>
                      <a:pt x="f6" y="f8"/>
                      <a:pt x="f6" y="f3"/>
                      <a:pt x="f9" y="f3"/>
                    </a:cubicBezTo>
                    <a:cubicBezTo>
                      <a:pt x="f10" y="f3"/>
                      <a:pt x="f11" y="f8"/>
                      <a:pt x="f12" y="f8"/>
                    </a:cubicBezTo>
                    <a:cubicBezTo>
                      <a:pt x="f13" y="f7"/>
                      <a:pt x="f14" y="f7"/>
                      <a:pt x="f14" y="f15"/>
                    </a:cubicBezTo>
                    <a:cubicBezTo>
                      <a:pt x="f14" y="f16"/>
                      <a:pt x="f17" y="f16"/>
                      <a:pt x="f18" y="f16"/>
                    </a:cubicBezTo>
                    <a:cubicBezTo>
                      <a:pt x="f19" y="f16"/>
                      <a:pt x="f20" y="f13"/>
                      <a:pt x="f20" y="f21"/>
                    </a:cubicBezTo>
                    <a:cubicBezTo>
                      <a:pt x="f20" y="f22"/>
                      <a:pt x="f23" y="f24"/>
                      <a:pt x="f25" y="f26"/>
                    </a:cubicBezTo>
                    <a:lnTo>
                      <a:pt x="f27" y="f28"/>
                    </a:lnTo>
                    <a:cubicBezTo>
                      <a:pt x="f29" y="f30"/>
                      <a:pt x="f3" y="f31"/>
                      <a:pt x="f3" y="f32"/>
                    </a:cubicBezTo>
                    <a:cubicBezTo>
                      <a:pt x="f3" y="f33"/>
                      <a:pt x="f34" y="f5"/>
                      <a:pt x="f35" y="f5"/>
                    </a:cubicBezTo>
                    <a:cubicBezTo>
                      <a:pt x="f36" y="f5"/>
                      <a:pt x="f4" y="f37"/>
                      <a:pt x="f4" y="f38"/>
                    </a:cubicBezTo>
                    <a:cubicBezTo>
                      <a:pt x="f4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47"/>
                    </a:cubicBezTo>
                    <a:close/>
                    <a:moveTo>
                      <a:pt x="f25" y="f48"/>
                    </a:moveTo>
                    <a:cubicBezTo>
                      <a:pt x="f23" y="f49"/>
                      <a:pt x="f23" y="f50"/>
                      <a:pt x="f2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58" y="f49"/>
                    </a:cubicBezTo>
                    <a:cubicBezTo>
                      <a:pt x="f58" y="f60"/>
                      <a:pt x="f61" y="f62"/>
                      <a:pt x="f36" y="f63"/>
                    </a:cubicBezTo>
                    <a:cubicBezTo>
                      <a:pt x="f0" y="f64"/>
                      <a:pt x="f65" y="f66"/>
                      <a:pt x="f35" y="f66"/>
                    </a:cubicBezTo>
                    <a:cubicBezTo>
                      <a:pt x="f67" y="f66"/>
                      <a:pt x="f18" y="f68"/>
                      <a:pt x="f18" y="f69"/>
                    </a:cubicBezTo>
                    <a:cubicBezTo>
                      <a:pt x="f18" y="f70"/>
                      <a:pt x="f18" y="f71"/>
                      <a:pt x="f72" y="f73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4" name="Figura a mano libera: forma 33">
                <a:extLst>
                  <a:ext uri="{FF2B5EF4-FFF2-40B4-BE49-F238E27FC236}">
                    <a16:creationId xmlns:a16="http://schemas.microsoft.com/office/drawing/2014/main" id="{6CD1989C-1331-3302-5F67-50F9A3DC4699}"/>
                  </a:ext>
                </a:extLst>
              </p:cNvPr>
              <p:cNvSpPr/>
              <p:nvPr/>
            </p:nvSpPr>
            <p:spPr>
              <a:xfrm>
                <a:off x="7900326" y="3087559"/>
                <a:ext cx="12600" cy="303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"/>
                  <a:gd name="f4" fmla="val 845"/>
                  <a:gd name="f5" fmla="val 31"/>
                  <a:gd name="f6" fmla="val 15"/>
                  <a:gd name="f7" fmla="val 17"/>
                  <a:gd name="f8" fmla="val 815"/>
                  <a:gd name="f9" fmla="val 830"/>
                  <a:gd name="f10" fmla="*/ f0 1 36"/>
                  <a:gd name="f11" fmla="*/ f1 1 84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6"/>
                  <a:gd name="f18" fmla="*/ f15 1 84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6" h="845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2" y="f2"/>
                      <a:pt x="f2" y="f6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2" y="f4"/>
                      <a:pt x="f7" y="f4"/>
                    </a:cubicBezTo>
                    <a:cubicBezTo>
                      <a:pt x="f3" y="f4"/>
                      <a:pt x="f3" y="f9"/>
                      <a:pt x="f3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32E6A462-125C-7D85-8635-A5AFD2BF7A5E}"/>
                  </a:ext>
                </a:extLst>
              </p:cNvPr>
              <p:cNvSpPr/>
              <p:nvPr/>
            </p:nvSpPr>
            <p:spPr>
              <a:xfrm>
                <a:off x="7961892" y="3048678"/>
                <a:ext cx="94320" cy="1414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94"/>
                  <a:gd name="f5" fmla="val 286"/>
                  <a:gd name="f6" fmla="val 242"/>
                  <a:gd name="f7" fmla="val 240"/>
                  <a:gd name="f8" fmla="val 300"/>
                  <a:gd name="f9" fmla="val 234"/>
                  <a:gd name="f10" fmla="val 334"/>
                  <a:gd name="f11" fmla="val 227"/>
                  <a:gd name="f12" fmla="val 340"/>
                  <a:gd name="f13" fmla="val 223"/>
                  <a:gd name="f14" fmla="val 344"/>
                  <a:gd name="f15" fmla="val 177"/>
                  <a:gd name="f16" fmla="val 169"/>
                  <a:gd name="f17" fmla="val 60"/>
                  <a:gd name="f18" fmla="val 121"/>
                  <a:gd name="f19" fmla="val 288"/>
                  <a:gd name="f20" fmla="val 142"/>
                  <a:gd name="f21" fmla="val 273"/>
                  <a:gd name="f22" fmla="val 179"/>
                  <a:gd name="f23" fmla="val 244"/>
                  <a:gd name="f24" fmla="val 209"/>
                  <a:gd name="f25" fmla="val 173"/>
                  <a:gd name="f26" fmla="val 115"/>
                  <a:gd name="f27" fmla="val 44"/>
                  <a:gd name="f28" fmla="val 200"/>
                  <a:gd name="f29" fmla="val 123"/>
                  <a:gd name="f30" fmla="val 50"/>
                  <a:gd name="f31" fmla="val 52"/>
                  <a:gd name="f32" fmla="val 106"/>
                  <a:gd name="f33" fmla="val 136"/>
                  <a:gd name="f34" fmla="val 25"/>
                  <a:gd name="f35" fmla="val 140"/>
                  <a:gd name="f36" fmla="val 31"/>
                  <a:gd name="f37" fmla="val 46"/>
                  <a:gd name="f38" fmla="val 63"/>
                  <a:gd name="f39" fmla="val 129"/>
                  <a:gd name="f40" fmla="val 108"/>
                  <a:gd name="f41" fmla="val 98"/>
                  <a:gd name="f42" fmla="val 77"/>
                  <a:gd name="f43" fmla="val 29"/>
                  <a:gd name="f44" fmla="val 35"/>
                  <a:gd name="f45" fmla="val 86"/>
                  <a:gd name="f46" fmla="val 21"/>
                  <a:gd name="f47" fmla="val 175"/>
                  <a:gd name="f48" fmla="val 205"/>
                  <a:gd name="f49" fmla="val 67"/>
                  <a:gd name="f50" fmla="val 167"/>
                  <a:gd name="f51" fmla="val 208"/>
                  <a:gd name="f52" fmla="val 150"/>
                  <a:gd name="f53" fmla="val 231"/>
                  <a:gd name="f54" fmla="val 6"/>
                  <a:gd name="f55" fmla="val 371"/>
                  <a:gd name="f56" fmla="val 377"/>
                  <a:gd name="f57" fmla="val 379"/>
                  <a:gd name="f58" fmla="val 246"/>
                  <a:gd name="f59" fmla="*/ f0 1 263"/>
                  <a:gd name="f60" fmla="*/ f1 1 39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263"/>
                  <a:gd name="f67" fmla="*/ f64 1 39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263" h="394">
                    <a:moveTo>
                      <a:pt x="f3" y="f5"/>
                    </a:moveTo>
                    <a:lnTo>
                      <a:pt x="f6" y="f5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4"/>
                    </a:cubicBezTo>
                    <a:lnTo>
                      <a:pt x="f17" y="f14"/>
                    </a:ln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13" y="f24"/>
                      <a:pt x="f3" y="f25"/>
                      <a:pt x="f3" y="f26"/>
                    </a:cubicBezTo>
                    <a:cubicBezTo>
                      <a:pt x="f3" y="f27"/>
                      <a:pt x="f28" y="f2"/>
                      <a:pt x="f29" y="f2"/>
                    </a:cubicBezTo>
                    <a:cubicBezTo>
                      <a:pt x="f30" y="f2"/>
                      <a:pt x="f2" y="f31"/>
                      <a:pt x="f2" y="f32"/>
                    </a:cubicBezTo>
                    <a:cubicBezTo>
                      <a:pt x="f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38" y="f40"/>
                    </a:cubicBezTo>
                    <a:cubicBezTo>
                      <a:pt x="f38" y="f41"/>
                      <a:pt x="f17" y="f42"/>
                      <a:pt x="f43" y="f42"/>
                    </a:cubicBezTo>
                    <a:cubicBezTo>
                      <a:pt x="f37" y="f44"/>
                      <a:pt x="f45" y="f46"/>
                      <a:pt x="f26" y="f46"/>
                    </a:cubicBezTo>
                    <a:cubicBezTo>
                      <a:pt x="f47" y="f46"/>
                      <a:pt x="f48" y="f49"/>
                      <a:pt x="f48" y="f26"/>
                    </a:cubicBezTo>
                    <a:cubicBezTo>
                      <a:pt x="f48" y="f50"/>
                      <a:pt x="f16" y="f51"/>
                      <a:pt x="f52" y="f53"/>
                    </a:cubicBezTo>
                    <a:lnTo>
                      <a:pt x="f54" y="f55"/>
                    </a:lnTo>
                    <a:cubicBezTo>
                      <a:pt x="f2" y="f56"/>
                      <a:pt x="f2" y="f57"/>
                      <a:pt x="f2" y="f4"/>
                    </a:cubicBezTo>
                    <a:lnTo>
                      <a:pt x="f58" y="f4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6" name="Figura a mano libera: forma 35">
                <a:extLst>
                  <a:ext uri="{FF2B5EF4-FFF2-40B4-BE49-F238E27FC236}">
                    <a16:creationId xmlns:a16="http://schemas.microsoft.com/office/drawing/2014/main" id="{219D7E3F-C3EA-B79F-FCB6-4C9E0A9DC2D5}"/>
                  </a:ext>
                </a:extLst>
              </p:cNvPr>
              <p:cNvSpPr/>
              <p:nvPr/>
            </p:nvSpPr>
            <p:spPr>
              <a:xfrm>
                <a:off x="8168885" y="3137951"/>
                <a:ext cx="202320" cy="2030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3"/>
                  <a:gd name="f4" fmla="val 565"/>
                  <a:gd name="f5" fmla="val 299"/>
                  <a:gd name="f6" fmla="val 300"/>
                  <a:gd name="f7" fmla="val 536"/>
                  <a:gd name="f8" fmla="val 547"/>
                  <a:gd name="f9" fmla="val 282"/>
                  <a:gd name="f10" fmla="val 265"/>
                  <a:gd name="f11" fmla="val 29"/>
                  <a:gd name="f12" fmla="val 15"/>
                  <a:gd name="f13" fmla="val 548"/>
                  <a:gd name="f14" fmla="*/ f0 1 563"/>
                  <a:gd name="f15" fmla="*/ f1 1 565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563"/>
                  <a:gd name="f22" fmla="*/ f19 1 565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563" h="565">
                    <a:moveTo>
                      <a:pt x="f5" y="f6"/>
                    </a:moveTo>
                    <a:lnTo>
                      <a:pt x="f7" y="f6"/>
                    </a:lnTo>
                    <a:cubicBezTo>
                      <a:pt x="f8" y="f6"/>
                      <a:pt x="f3" y="f6"/>
                      <a:pt x="f3" y="f9"/>
                    </a:cubicBezTo>
                    <a:cubicBezTo>
                      <a:pt x="f3" y="f10"/>
                      <a:pt x="f8" y="f10"/>
                      <a:pt x="f7" y="f10"/>
                    </a:cubicBezTo>
                    <a:lnTo>
                      <a:pt x="f5" y="f10"/>
                    </a:lnTo>
                    <a:lnTo>
                      <a:pt x="f5" y="f11"/>
                    </a:lnTo>
                    <a:cubicBezTo>
                      <a:pt x="f5" y="f12"/>
                      <a:pt x="f5" y="f2"/>
                      <a:pt x="f9" y="f2"/>
                    </a:cubicBezTo>
                    <a:cubicBezTo>
                      <a:pt x="f10" y="f2"/>
                      <a:pt x="f10" y="f12"/>
                      <a:pt x="f10" y="f11"/>
                    </a:cubicBezTo>
                    <a:lnTo>
                      <a:pt x="f10" y="f10"/>
                    </a:lnTo>
                    <a:lnTo>
                      <a:pt x="f11" y="f10"/>
                    </a:lnTo>
                    <a:cubicBezTo>
                      <a:pt x="f12" y="f10"/>
                      <a:pt x="f2" y="f10"/>
                      <a:pt x="f2" y="f9"/>
                    </a:cubicBezTo>
                    <a:cubicBezTo>
                      <a:pt x="f2" y="f6"/>
                      <a:pt x="f12" y="f6"/>
                      <a:pt x="f11" y="f6"/>
                    </a:cubicBezTo>
                    <a:lnTo>
                      <a:pt x="f10" y="f6"/>
                    </a:lnTo>
                    <a:lnTo>
                      <a:pt x="f10" y="f7"/>
                    </a:lnTo>
                    <a:cubicBezTo>
                      <a:pt x="f10" y="f13"/>
                      <a:pt x="f10" y="f4"/>
                      <a:pt x="f9" y="f4"/>
                    </a:cubicBezTo>
                    <a:cubicBezTo>
                      <a:pt x="f5" y="f4"/>
                      <a:pt x="f5" y="f13"/>
                      <a:pt x="f5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53536DD3-8F28-3E37-1DFD-393471CFD6D3}"/>
                  </a:ext>
                </a:extLst>
              </p:cNvPr>
              <p:cNvSpPr/>
              <p:nvPr/>
            </p:nvSpPr>
            <p:spPr>
              <a:xfrm>
                <a:off x="8491806" y="3087559"/>
                <a:ext cx="12600" cy="303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"/>
                  <a:gd name="f4" fmla="val 845"/>
                  <a:gd name="f5" fmla="val 31"/>
                  <a:gd name="f6" fmla="val 15"/>
                  <a:gd name="f7" fmla="val 17"/>
                  <a:gd name="f8" fmla="val 815"/>
                  <a:gd name="f9" fmla="val 830"/>
                  <a:gd name="f10" fmla="*/ f0 1 36"/>
                  <a:gd name="f11" fmla="*/ f1 1 84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6"/>
                  <a:gd name="f18" fmla="*/ f15 1 84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6" h="845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2" y="f2"/>
                      <a:pt x="f2" y="f6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2" y="f4"/>
                      <a:pt x="f7" y="f4"/>
                    </a:cubicBezTo>
                    <a:cubicBezTo>
                      <a:pt x="f3" y="f4"/>
                      <a:pt x="f3" y="f9"/>
                      <a:pt x="f3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8" name="Figura a mano libera: forma 37">
                <a:extLst>
                  <a:ext uri="{FF2B5EF4-FFF2-40B4-BE49-F238E27FC236}">
                    <a16:creationId xmlns:a16="http://schemas.microsoft.com/office/drawing/2014/main" id="{08854F99-01A3-D643-A3E6-226D3FB54DE6}"/>
                  </a:ext>
                </a:extLst>
              </p:cNvPr>
              <p:cNvSpPr/>
              <p:nvPr/>
            </p:nvSpPr>
            <p:spPr>
              <a:xfrm>
                <a:off x="8552650" y="3180800"/>
                <a:ext cx="118442" cy="1378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0"/>
                  <a:gd name="f4" fmla="val 384"/>
                  <a:gd name="f5" fmla="val 301"/>
                  <a:gd name="f6" fmla="val 52"/>
                  <a:gd name="f7" fmla="val 288"/>
                  <a:gd name="f8" fmla="val 276"/>
                  <a:gd name="f9" fmla="val 263"/>
                  <a:gd name="f10" fmla="val 65"/>
                  <a:gd name="f11" fmla="val 250"/>
                  <a:gd name="f12" fmla="val 77"/>
                  <a:gd name="f13" fmla="val 248"/>
                  <a:gd name="f14" fmla="val 92"/>
                  <a:gd name="f15" fmla="val 98"/>
                  <a:gd name="f16" fmla="val 117"/>
                  <a:gd name="f17" fmla="val 127"/>
                  <a:gd name="f18" fmla="val 280"/>
                  <a:gd name="f19" fmla="val 305"/>
                  <a:gd name="f20" fmla="val 328"/>
                  <a:gd name="f21" fmla="val 108"/>
                  <a:gd name="f22" fmla="val 73"/>
                  <a:gd name="f23" fmla="val 31"/>
                  <a:gd name="f24" fmla="val 227"/>
                  <a:gd name="f25" fmla="val 113"/>
                  <a:gd name="f26" fmla="val 121"/>
                  <a:gd name="f27" fmla="val 240"/>
                  <a:gd name="f28" fmla="val 317"/>
                  <a:gd name="f29" fmla="val 50"/>
                  <a:gd name="f30" fmla="val 138"/>
                  <a:gd name="f31" fmla="val 259"/>
                  <a:gd name="f32" fmla="val 294"/>
                  <a:gd name="f33" fmla="val 284"/>
                  <a:gd name="f34" fmla="val 279"/>
                  <a:gd name="f35" fmla="val 324"/>
                  <a:gd name="f36" fmla="val 273"/>
                  <a:gd name="f37" fmla="val 321"/>
                  <a:gd name="f38" fmla="val 315"/>
                  <a:gd name="f39" fmla="val 275"/>
                  <a:gd name="f40" fmla="val 309"/>
                  <a:gd name="f41" fmla="val 282"/>
                  <a:gd name="f42" fmla="val 242"/>
                  <a:gd name="f43" fmla="val 365"/>
                  <a:gd name="f44" fmla="val 150"/>
                  <a:gd name="f45" fmla="val 86"/>
                  <a:gd name="f46" fmla="val 63"/>
                  <a:gd name="f47" fmla="val 325"/>
                  <a:gd name="f48" fmla="val 238"/>
                  <a:gd name="f49" fmla="val 81"/>
                  <a:gd name="f50" fmla="val 156"/>
                  <a:gd name="f51" fmla="val 109"/>
                  <a:gd name="f52" fmla="val 104"/>
                  <a:gd name="f53" fmla="val 134"/>
                  <a:gd name="f54" fmla="val 56"/>
                  <a:gd name="f55" fmla="val 182"/>
                  <a:gd name="f56" fmla="val 19"/>
                  <a:gd name="f57" fmla="val 228"/>
                  <a:gd name="f58" fmla="val 257"/>
                  <a:gd name="f59" fmla="val 290"/>
                  <a:gd name="f60" fmla="val 29"/>
                  <a:gd name="f61" fmla="*/ f0 1 330"/>
                  <a:gd name="f62" fmla="*/ f1 1 384"/>
                  <a:gd name="f63" fmla="val f2"/>
                  <a:gd name="f64" fmla="val f3"/>
                  <a:gd name="f65" fmla="val f4"/>
                  <a:gd name="f66" fmla="+- f65 0 f63"/>
                  <a:gd name="f67" fmla="+- f64 0 f63"/>
                  <a:gd name="f68" fmla="*/ f67 1 330"/>
                  <a:gd name="f69" fmla="*/ f66 1 384"/>
                  <a:gd name="f70" fmla="*/ f63 1 f68"/>
                  <a:gd name="f71" fmla="*/ f64 1 f68"/>
                  <a:gd name="f72" fmla="*/ f63 1 f69"/>
                  <a:gd name="f73" fmla="*/ f65 1 f69"/>
                  <a:gd name="f74" fmla="*/ f70 f61 1"/>
                  <a:gd name="f75" fmla="*/ f71 f61 1"/>
                  <a:gd name="f76" fmla="*/ f73 f62 1"/>
                  <a:gd name="f77" fmla="*/ f72 f6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4" t="f77" r="f75" b="f76"/>
                <a:pathLst>
                  <a:path w="330" h="384">
                    <a:moveTo>
                      <a:pt x="f5" y="f6"/>
                    </a:moveTo>
                    <a:cubicBezTo>
                      <a:pt x="f7" y="f6"/>
                      <a:pt x="f8" y="f6"/>
                      <a:pt x="f9" y="f10"/>
                    </a:cubicBezTo>
                    <a:cubicBezTo>
                      <a:pt x="f11" y="f12"/>
                      <a:pt x="f13" y="f14"/>
                      <a:pt x="f13" y="f15"/>
                    </a:cubicBezTo>
                    <a:cubicBezTo>
                      <a:pt x="f13" y="f16"/>
                      <a:pt x="f9" y="f17"/>
                      <a:pt x="f18" y="f17"/>
                    </a:cubicBezTo>
                    <a:cubicBezTo>
                      <a:pt x="f19" y="f17"/>
                      <a:pt x="f20" y="f21"/>
                      <a:pt x="f20" y="f22"/>
                    </a:cubicBezTo>
                    <a:cubicBezTo>
                      <a:pt x="f20" y="f23"/>
                      <a:pt x="f7" y="f2"/>
                      <a:pt x="f24" y="f2"/>
                    </a:cubicBezTo>
                    <a:cubicBezTo>
                      <a:pt x="f25" y="f2"/>
                      <a:pt x="f2" y="f26"/>
                      <a:pt x="f2" y="f27"/>
                    </a:cubicBezTo>
                    <a:cubicBezTo>
                      <a:pt x="f2" y="f28"/>
                      <a:pt x="f29" y="f4"/>
                      <a:pt x="f30" y="f4"/>
                    </a:cubicBezTo>
                    <a:cubicBezTo>
                      <a:pt x="f31" y="f4"/>
                      <a:pt x="f3" y="f32"/>
                      <a:pt x="f3" y="f33"/>
                    </a:cubicBezTo>
                    <a:cubicBezTo>
                      <a:pt x="f3" y="f34"/>
                      <a:pt x="f35" y="f36"/>
                      <a:pt x="f37" y="f36"/>
                    </a:cubicBezTo>
                    <a:cubicBezTo>
                      <a:pt x="f38" y="f36"/>
                      <a:pt x="f38" y="f39"/>
                      <a:pt x="f40" y="f41"/>
                    </a:cubicBezTo>
                    <a:cubicBezTo>
                      <a:pt x="f42" y="f43"/>
                      <a:pt x="f44" y="f43"/>
                      <a:pt x="f30" y="f43"/>
                    </a:cubicBezTo>
                    <a:cubicBezTo>
                      <a:pt x="f45" y="f43"/>
                      <a:pt x="f46" y="f47"/>
                      <a:pt x="f46" y="f36"/>
                    </a:cubicBezTo>
                    <a:cubicBezTo>
                      <a:pt x="f46" y="f48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60"/>
                      <a:pt x="f5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39" name="Figura a mano libera: forma 38">
                <a:extLst>
                  <a:ext uri="{FF2B5EF4-FFF2-40B4-BE49-F238E27FC236}">
                    <a16:creationId xmlns:a16="http://schemas.microsoft.com/office/drawing/2014/main" id="{A295CF75-0B0B-1820-C783-82EF4CBAEE64}"/>
                  </a:ext>
                </a:extLst>
              </p:cNvPr>
              <p:cNvSpPr/>
              <p:nvPr/>
            </p:nvSpPr>
            <p:spPr>
              <a:xfrm>
                <a:off x="8707449" y="3087559"/>
                <a:ext cx="12600" cy="303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"/>
                  <a:gd name="f4" fmla="val 845"/>
                  <a:gd name="f5" fmla="val 31"/>
                  <a:gd name="f6" fmla="val 15"/>
                  <a:gd name="f7" fmla="val 17"/>
                  <a:gd name="f8" fmla="val 815"/>
                  <a:gd name="f9" fmla="val 830"/>
                  <a:gd name="f10" fmla="*/ f0 1 36"/>
                  <a:gd name="f11" fmla="*/ f1 1 84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6"/>
                  <a:gd name="f18" fmla="*/ f15 1 84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6" h="845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2" y="f2"/>
                      <a:pt x="f2" y="f6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2" y="f4"/>
                      <a:pt x="f7" y="f4"/>
                    </a:cubicBezTo>
                    <a:cubicBezTo>
                      <a:pt x="f3" y="f4"/>
                      <a:pt x="f3" y="f9"/>
                      <a:pt x="f3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0" name="Figura a mano libera: forma 39">
                <a:extLst>
                  <a:ext uri="{FF2B5EF4-FFF2-40B4-BE49-F238E27FC236}">
                    <a16:creationId xmlns:a16="http://schemas.microsoft.com/office/drawing/2014/main" id="{61B0E0B3-06DB-73BE-456A-436B8DAD0710}"/>
                  </a:ext>
                </a:extLst>
              </p:cNvPr>
              <p:cNvSpPr/>
              <p:nvPr/>
            </p:nvSpPr>
            <p:spPr>
              <a:xfrm>
                <a:off x="8769728" y="3048678"/>
                <a:ext cx="94320" cy="1414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94"/>
                  <a:gd name="f5" fmla="val 286"/>
                  <a:gd name="f6" fmla="val 242"/>
                  <a:gd name="f7" fmla="val 240"/>
                  <a:gd name="f8" fmla="val 300"/>
                  <a:gd name="f9" fmla="val 234"/>
                  <a:gd name="f10" fmla="val 334"/>
                  <a:gd name="f11" fmla="val 227"/>
                  <a:gd name="f12" fmla="val 340"/>
                  <a:gd name="f13" fmla="val 223"/>
                  <a:gd name="f14" fmla="val 344"/>
                  <a:gd name="f15" fmla="val 177"/>
                  <a:gd name="f16" fmla="val 169"/>
                  <a:gd name="f17" fmla="val 60"/>
                  <a:gd name="f18" fmla="val 121"/>
                  <a:gd name="f19" fmla="val 288"/>
                  <a:gd name="f20" fmla="val 142"/>
                  <a:gd name="f21" fmla="val 273"/>
                  <a:gd name="f22" fmla="val 179"/>
                  <a:gd name="f23" fmla="val 244"/>
                  <a:gd name="f24" fmla="val 209"/>
                  <a:gd name="f25" fmla="val 173"/>
                  <a:gd name="f26" fmla="val 115"/>
                  <a:gd name="f27" fmla="val 44"/>
                  <a:gd name="f28" fmla="val 200"/>
                  <a:gd name="f29" fmla="val 123"/>
                  <a:gd name="f30" fmla="val 50"/>
                  <a:gd name="f31" fmla="val 52"/>
                  <a:gd name="f32" fmla="val 106"/>
                  <a:gd name="f33" fmla="val 136"/>
                  <a:gd name="f34" fmla="val 25"/>
                  <a:gd name="f35" fmla="val 140"/>
                  <a:gd name="f36" fmla="val 31"/>
                  <a:gd name="f37" fmla="val 46"/>
                  <a:gd name="f38" fmla="val 63"/>
                  <a:gd name="f39" fmla="val 129"/>
                  <a:gd name="f40" fmla="val 108"/>
                  <a:gd name="f41" fmla="val 98"/>
                  <a:gd name="f42" fmla="val 77"/>
                  <a:gd name="f43" fmla="val 29"/>
                  <a:gd name="f44" fmla="val 35"/>
                  <a:gd name="f45" fmla="val 86"/>
                  <a:gd name="f46" fmla="val 21"/>
                  <a:gd name="f47" fmla="val 175"/>
                  <a:gd name="f48" fmla="val 205"/>
                  <a:gd name="f49" fmla="val 67"/>
                  <a:gd name="f50" fmla="val 167"/>
                  <a:gd name="f51" fmla="val 208"/>
                  <a:gd name="f52" fmla="val 150"/>
                  <a:gd name="f53" fmla="val 231"/>
                  <a:gd name="f54" fmla="val 6"/>
                  <a:gd name="f55" fmla="val 371"/>
                  <a:gd name="f56" fmla="val 377"/>
                  <a:gd name="f57" fmla="val 379"/>
                  <a:gd name="f58" fmla="val 246"/>
                  <a:gd name="f59" fmla="*/ f0 1 263"/>
                  <a:gd name="f60" fmla="*/ f1 1 39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263"/>
                  <a:gd name="f67" fmla="*/ f64 1 39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263" h="394">
                    <a:moveTo>
                      <a:pt x="f3" y="f5"/>
                    </a:moveTo>
                    <a:lnTo>
                      <a:pt x="f6" y="f5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4"/>
                    </a:cubicBezTo>
                    <a:lnTo>
                      <a:pt x="f17" y="f14"/>
                    </a:ln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13" y="f24"/>
                      <a:pt x="f3" y="f25"/>
                      <a:pt x="f3" y="f26"/>
                    </a:cubicBezTo>
                    <a:cubicBezTo>
                      <a:pt x="f3" y="f27"/>
                      <a:pt x="f28" y="f2"/>
                      <a:pt x="f29" y="f2"/>
                    </a:cubicBezTo>
                    <a:cubicBezTo>
                      <a:pt x="f30" y="f2"/>
                      <a:pt x="f2" y="f31"/>
                      <a:pt x="f2" y="f32"/>
                    </a:cubicBezTo>
                    <a:cubicBezTo>
                      <a:pt x="f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38" y="f40"/>
                    </a:cubicBezTo>
                    <a:cubicBezTo>
                      <a:pt x="f38" y="f41"/>
                      <a:pt x="f17" y="f42"/>
                      <a:pt x="f43" y="f42"/>
                    </a:cubicBezTo>
                    <a:cubicBezTo>
                      <a:pt x="f37" y="f44"/>
                      <a:pt x="f45" y="f46"/>
                      <a:pt x="f26" y="f46"/>
                    </a:cubicBezTo>
                    <a:cubicBezTo>
                      <a:pt x="f47" y="f46"/>
                      <a:pt x="f48" y="f49"/>
                      <a:pt x="f48" y="f26"/>
                    </a:cubicBezTo>
                    <a:cubicBezTo>
                      <a:pt x="f48" y="f50"/>
                      <a:pt x="f16" y="f51"/>
                      <a:pt x="f52" y="f53"/>
                    </a:cubicBezTo>
                    <a:lnTo>
                      <a:pt x="f54" y="f55"/>
                    </a:lnTo>
                    <a:cubicBezTo>
                      <a:pt x="f2" y="f56"/>
                      <a:pt x="f2" y="f57"/>
                      <a:pt x="f2" y="f4"/>
                    </a:cubicBezTo>
                    <a:lnTo>
                      <a:pt x="f58" y="f4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1" name="Figura a mano libera: forma 40">
                <a:extLst>
                  <a:ext uri="{FF2B5EF4-FFF2-40B4-BE49-F238E27FC236}">
                    <a16:creationId xmlns:a16="http://schemas.microsoft.com/office/drawing/2014/main" id="{4EDF4644-A921-DB45-00C3-48AF91F121E9}"/>
                  </a:ext>
                </a:extLst>
              </p:cNvPr>
              <p:cNvSpPr/>
              <p:nvPr/>
            </p:nvSpPr>
            <p:spPr>
              <a:xfrm>
                <a:off x="8976364" y="3137951"/>
                <a:ext cx="202320" cy="2030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3"/>
                  <a:gd name="f4" fmla="val 565"/>
                  <a:gd name="f5" fmla="val 299"/>
                  <a:gd name="f6" fmla="val 300"/>
                  <a:gd name="f7" fmla="val 536"/>
                  <a:gd name="f8" fmla="val 547"/>
                  <a:gd name="f9" fmla="val 282"/>
                  <a:gd name="f10" fmla="val 265"/>
                  <a:gd name="f11" fmla="val 29"/>
                  <a:gd name="f12" fmla="val 15"/>
                  <a:gd name="f13" fmla="val 548"/>
                  <a:gd name="f14" fmla="*/ f0 1 563"/>
                  <a:gd name="f15" fmla="*/ f1 1 565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563"/>
                  <a:gd name="f22" fmla="*/ f19 1 565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563" h="565">
                    <a:moveTo>
                      <a:pt x="f5" y="f6"/>
                    </a:moveTo>
                    <a:lnTo>
                      <a:pt x="f7" y="f6"/>
                    </a:lnTo>
                    <a:cubicBezTo>
                      <a:pt x="f8" y="f6"/>
                      <a:pt x="f3" y="f6"/>
                      <a:pt x="f3" y="f9"/>
                    </a:cubicBezTo>
                    <a:cubicBezTo>
                      <a:pt x="f3" y="f10"/>
                      <a:pt x="f8" y="f10"/>
                      <a:pt x="f7" y="f10"/>
                    </a:cubicBezTo>
                    <a:lnTo>
                      <a:pt x="f5" y="f10"/>
                    </a:lnTo>
                    <a:lnTo>
                      <a:pt x="f5" y="f11"/>
                    </a:lnTo>
                    <a:cubicBezTo>
                      <a:pt x="f5" y="f12"/>
                      <a:pt x="f5" y="f2"/>
                      <a:pt x="f9" y="f2"/>
                    </a:cubicBezTo>
                    <a:cubicBezTo>
                      <a:pt x="f10" y="f2"/>
                      <a:pt x="f10" y="f12"/>
                      <a:pt x="f10" y="f11"/>
                    </a:cubicBezTo>
                    <a:lnTo>
                      <a:pt x="f10" y="f10"/>
                    </a:lnTo>
                    <a:lnTo>
                      <a:pt x="f11" y="f10"/>
                    </a:lnTo>
                    <a:cubicBezTo>
                      <a:pt x="f12" y="f10"/>
                      <a:pt x="f2" y="f10"/>
                      <a:pt x="f2" y="f9"/>
                    </a:cubicBezTo>
                    <a:cubicBezTo>
                      <a:pt x="f2" y="f6"/>
                      <a:pt x="f12" y="f6"/>
                      <a:pt x="f11" y="f6"/>
                    </a:cubicBezTo>
                    <a:lnTo>
                      <a:pt x="f10" y="f6"/>
                    </a:lnTo>
                    <a:lnTo>
                      <a:pt x="f10" y="f7"/>
                    </a:lnTo>
                    <a:cubicBezTo>
                      <a:pt x="f10" y="f13"/>
                      <a:pt x="f10" y="f4"/>
                      <a:pt x="f9" y="f4"/>
                    </a:cubicBezTo>
                    <a:cubicBezTo>
                      <a:pt x="f5" y="f4"/>
                      <a:pt x="f5" y="f13"/>
                      <a:pt x="f5" y="f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2" name="Figura a mano libera: forma 41">
                <a:extLst>
                  <a:ext uri="{FF2B5EF4-FFF2-40B4-BE49-F238E27FC236}">
                    <a16:creationId xmlns:a16="http://schemas.microsoft.com/office/drawing/2014/main" id="{9AF35B8E-EE72-1C24-F4D9-02410335604E}"/>
                  </a:ext>
                </a:extLst>
              </p:cNvPr>
              <p:cNvSpPr/>
              <p:nvPr/>
            </p:nvSpPr>
            <p:spPr>
              <a:xfrm>
                <a:off x="9298928" y="3087559"/>
                <a:ext cx="12600" cy="303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"/>
                  <a:gd name="f4" fmla="val 845"/>
                  <a:gd name="f5" fmla="val 31"/>
                  <a:gd name="f6" fmla="val 15"/>
                  <a:gd name="f7" fmla="val 17"/>
                  <a:gd name="f8" fmla="val 815"/>
                  <a:gd name="f9" fmla="val 830"/>
                  <a:gd name="f10" fmla="*/ f0 1 36"/>
                  <a:gd name="f11" fmla="*/ f1 1 84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6"/>
                  <a:gd name="f18" fmla="*/ f15 1 84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6" h="845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2" y="f2"/>
                      <a:pt x="f2" y="f6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2" y="f4"/>
                      <a:pt x="f7" y="f4"/>
                    </a:cubicBezTo>
                    <a:cubicBezTo>
                      <a:pt x="f3" y="f4"/>
                      <a:pt x="f3" y="f9"/>
                      <a:pt x="f3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80249165-4739-E0A7-46F8-75C21DBF0DDC}"/>
                  </a:ext>
                </a:extLst>
              </p:cNvPr>
              <p:cNvSpPr/>
              <p:nvPr/>
            </p:nvSpPr>
            <p:spPr>
              <a:xfrm>
                <a:off x="9359763" y="3104832"/>
                <a:ext cx="144722" cy="2149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3"/>
                  <a:gd name="f4" fmla="val 598"/>
                  <a:gd name="f5" fmla="val 10"/>
                  <a:gd name="f6" fmla="val 8"/>
                  <a:gd name="f7" fmla="val 392"/>
                  <a:gd name="f8" fmla="val 380"/>
                  <a:gd name="f9" fmla="val 299"/>
                  <a:gd name="f10" fmla="val 284"/>
                  <a:gd name="f11" fmla="val 278"/>
                  <a:gd name="f12" fmla="val 273"/>
                  <a:gd name="f13" fmla="val 13"/>
                  <a:gd name="f14" fmla="val 25"/>
                  <a:gd name="f15" fmla="val 37"/>
                  <a:gd name="f16" fmla="val 280"/>
                  <a:gd name="f17" fmla="val 294"/>
                  <a:gd name="f18" fmla="val 334"/>
                  <a:gd name="f19" fmla="val 336"/>
                  <a:gd name="f20" fmla="val 42"/>
                  <a:gd name="f21" fmla="val 50"/>
                  <a:gd name="f22" fmla="val 67"/>
                  <a:gd name="f23" fmla="val 282"/>
                  <a:gd name="f24" fmla="val 267"/>
                  <a:gd name="f25" fmla="val 236"/>
                  <a:gd name="f26" fmla="val 242"/>
                  <a:gd name="f27" fmla="val 213"/>
                  <a:gd name="f28" fmla="val 204"/>
                  <a:gd name="f29" fmla="val 106"/>
                  <a:gd name="f30" fmla="val 338"/>
                  <a:gd name="f31" fmla="val 461"/>
                  <a:gd name="f32" fmla="val 542"/>
                  <a:gd name="f33" fmla="val 46"/>
                  <a:gd name="f34" fmla="val 113"/>
                  <a:gd name="f35" fmla="val 131"/>
                  <a:gd name="f36" fmla="val 173"/>
                  <a:gd name="f37" fmla="val 594"/>
                  <a:gd name="f38" fmla="val 223"/>
                  <a:gd name="f39" fmla="val 534"/>
                  <a:gd name="f40" fmla="val 230"/>
                  <a:gd name="f41" fmla="val 569"/>
                  <a:gd name="f42" fmla="val 259"/>
                  <a:gd name="f43" fmla="val 330"/>
                  <a:gd name="f44" fmla="val 349"/>
                  <a:gd name="f45" fmla="val 578"/>
                  <a:gd name="f46" fmla="val 363"/>
                  <a:gd name="f47" fmla="val 550"/>
                  <a:gd name="f48" fmla="val 376"/>
                  <a:gd name="f49" fmla="val 521"/>
                  <a:gd name="f50" fmla="val 388"/>
                  <a:gd name="f51" fmla="val 469"/>
                  <a:gd name="f52" fmla="val 467"/>
                  <a:gd name="f53" fmla="val 457"/>
                  <a:gd name="f54" fmla="val 378"/>
                  <a:gd name="f55" fmla="val 369"/>
                  <a:gd name="f56" fmla="val 367"/>
                  <a:gd name="f57" fmla="val 473"/>
                  <a:gd name="f58" fmla="val 351"/>
                  <a:gd name="f59" fmla="val 528"/>
                  <a:gd name="f60" fmla="val 301"/>
                  <a:gd name="f61" fmla="val 276"/>
                  <a:gd name="f62" fmla="val 557"/>
                  <a:gd name="f63" fmla="val 540"/>
                  <a:gd name="f64" fmla="val 519"/>
                  <a:gd name="f65" fmla="val 513"/>
                  <a:gd name="f66" fmla="val 500"/>
                  <a:gd name="f67" fmla="val 227"/>
                  <a:gd name="f68" fmla="val 486"/>
                  <a:gd name="f69" fmla="val 501"/>
                  <a:gd name="f70" fmla="val 503"/>
                  <a:gd name="f71" fmla="val 209"/>
                  <a:gd name="f72" fmla="val 565"/>
                  <a:gd name="f73" fmla="val 138"/>
                  <a:gd name="f74" fmla="val 115"/>
                  <a:gd name="f75" fmla="val 73"/>
                  <a:gd name="f76" fmla="val 60"/>
                  <a:gd name="f77" fmla="val 532"/>
                  <a:gd name="f78" fmla="val 88"/>
                  <a:gd name="f79" fmla="val 352"/>
                  <a:gd name="f80" fmla="val 108"/>
                  <a:gd name="f81" fmla="val 313"/>
                  <a:gd name="f82" fmla="val 132"/>
                  <a:gd name="f83" fmla="val 263"/>
                  <a:gd name="f84" fmla="val 171"/>
                  <a:gd name="f85" fmla="val 232"/>
                  <a:gd name="f86" fmla="val 205"/>
                  <a:gd name="f87" fmla="val 261"/>
                  <a:gd name="f88" fmla="val 302"/>
                  <a:gd name="f89" fmla="val 307"/>
                  <a:gd name="f90" fmla="val 311"/>
                  <a:gd name="f91" fmla="val 271"/>
                  <a:gd name="f92" fmla="val 317"/>
                  <a:gd name="f93" fmla="val 269"/>
                  <a:gd name="f94" fmla="val 321"/>
                  <a:gd name="f95" fmla="*/ f0 1 403"/>
                  <a:gd name="f96" fmla="*/ f1 1 598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403"/>
                  <a:gd name="f103" fmla="*/ f100 1 598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403" h="598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8" y="f2"/>
                      <a:pt x="f9" y="f6"/>
                      <a:pt x="f10" y="f5"/>
                    </a:cubicBezTo>
                    <a:cubicBezTo>
                      <a:pt x="f11" y="f5"/>
                      <a:pt x="f12" y="f13"/>
                      <a:pt x="f12" y="f14"/>
                    </a:cubicBezTo>
                    <a:cubicBezTo>
                      <a:pt x="f12" y="f15"/>
                      <a:pt x="f16" y="f15"/>
                      <a:pt x="f17" y="f15"/>
                    </a:cubicBezTo>
                    <a:cubicBezTo>
                      <a:pt x="f18" y="f15"/>
                      <a:pt x="f19" y="f20"/>
                      <a:pt x="f19" y="f21"/>
                    </a:cubicBezTo>
                    <a:lnTo>
                      <a:pt x="f18" y="f22"/>
                    </a:lnTo>
                    <a:lnTo>
                      <a:pt x="f23" y="f24"/>
                    </a:ln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2" y="f30"/>
                      <a:pt x="f2" y="f31"/>
                    </a:cubicBezTo>
                    <a:cubicBezTo>
                      <a:pt x="f2" y="f32"/>
                      <a:pt x="f33" y="f4"/>
                      <a:pt x="f34" y="f4"/>
                    </a:cubicBezTo>
                    <a:cubicBezTo>
                      <a:pt x="f35" y="f4"/>
                      <a:pt x="f36" y="f37"/>
                      <a:pt x="f38" y="f39"/>
                    </a:cubicBezTo>
                    <a:cubicBezTo>
                      <a:pt x="f40" y="f41"/>
                      <a:pt x="f42" y="f4"/>
                      <a:pt x="f9" y="f4"/>
                    </a:cubicBezTo>
                    <a:cubicBezTo>
                      <a:pt x="f43" y="f4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0" y="f52"/>
                    </a:cubicBezTo>
                    <a:cubicBezTo>
                      <a:pt x="f50" y="f53"/>
                      <a:pt x="f8" y="f53"/>
                      <a:pt x="f54" y="f53"/>
                    </a:cubicBezTo>
                    <a:cubicBezTo>
                      <a:pt x="f55" y="f53"/>
                      <a:pt x="f55" y="f31"/>
                      <a:pt x="f56" y="f57"/>
                    </a:cubicBezTo>
                    <a:cubicBezTo>
                      <a:pt x="f58" y="f59"/>
                      <a:pt x="f19" y="f45"/>
                      <a:pt x="f60" y="f45"/>
                    </a:cubicBezTo>
                    <a:cubicBezTo>
                      <a:pt x="f11" y="f45"/>
                      <a:pt x="f61" y="f62"/>
                      <a:pt x="f61" y="f63"/>
                    </a:cubicBezTo>
                    <a:cubicBezTo>
                      <a:pt x="f61" y="f64"/>
                      <a:pt x="f11" y="f65"/>
                      <a:pt x="f23" y="f66"/>
                    </a:cubicBezTo>
                    <a:close/>
                    <a:moveTo>
                      <a:pt x="f67" y="f68"/>
                    </a:moveTo>
                    <a:cubicBezTo>
                      <a:pt x="f38" y="f69"/>
                      <a:pt x="f38" y="f70"/>
                      <a:pt x="f71" y="f64"/>
                    </a:cubicBezTo>
                    <a:cubicBezTo>
                      <a:pt x="f36" y="f72"/>
                      <a:pt x="f73" y="f45"/>
                      <a:pt x="f74" y="f45"/>
                    </a:cubicBezTo>
                    <a:cubicBezTo>
                      <a:pt x="f75" y="f45"/>
                      <a:pt x="f76" y="f77"/>
                      <a:pt x="f76" y="f66"/>
                    </a:cubicBezTo>
                    <a:cubicBezTo>
                      <a:pt x="f76" y="f53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5"/>
                    </a:cubicBezTo>
                    <a:cubicBezTo>
                      <a:pt x="f87" y="f85"/>
                      <a:pt x="f12" y="f88"/>
                      <a:pt x="f12" y="f89"/>
                    </a:cubicBezTo>
                    <a:cubicBezTo>
                      <a:pt x="f12" y="f90"/>
                      <a:pt x="f91" y="f92"/>
                      <a:pt x="f93" y="f9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B83330D6-6C9C-369A-24A4-CFE020896A47}"/>
                  </a:ext>
                </a:extLst>
              </p:cNvPr>
              <p:cNvSpPr/>
              <p:nvPr/>
            </p:nvSpPr>
            <p:spPr>
              <a:xfrm>
                <a:off x="9541564" y="3087559"/>
                <a:ext cx="12600" cy="303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"/>
                  <a:gd name="f4" fmla="val 845"/>
                  <a:gd name="f5" fmla="val 31"/>
                  <a:gd name="f6" fmla="val 15"/>
                  <a:gd name="f7" fmla="val 17"/>
                  <a:gd name="f8" fmla="val 815"/>
                  <a:gd name="f9" fmla="val 830"/>
                  <a:gd name="f10" fmla="*/ f0 1 36"/>
                  <a:gd name="f11" fmla="*/ f1 1 84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6"/>
                  <a:gd name="f18" fmla="*/ f15 1 84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6" h="845">
                    <a:moveTo>
                      <a:pt x="f3" y="f5"/>
                    </a:moveTo>
                    <a:cubicBezTo>
                      <a:pt x="f3" y="f6"/>
                      <a:pt x="f3" y="f2"/>
                      <a:pt x="f7" y="f2"/>
                    </a:cubicBezTo>
                    <a:cubicBezTo>
                      <a:pt x="f2" y="f2"/>
                      <a:pt x="f2" y="f6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2" y="f4"/>
                      <a:pt x="f7" y="f4"/>
                    </a:cubicBezTo>
                    <a:cubicBezTo>
                      <a:pt x="f3" y="f4"/>
                      <a:pt x="f3" y="f9"/>
                      <a:pt x="f3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73075104-DDBE-18B9-0126-0F1FCDB40087}"/>
                  </a:ext>
                </a:extLst>
              </p:cNvPr>
              <p:cNvSpPr/>
              <p:nvPr/>
            </p:nvSpPr>
            <p:spPr>
              <a:xfrm>
                <a:off x="9603131" y="3048678"/>
                <a:ext cx="94320" cy="1414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94"/>
                  <a:gd name="f5" fmla="val 286"/>
                  <a:gd name="f6" fmla="val 242"/>
                  <a:gd name="f7" fmla="val 240"/>
                  <a:gd name="f8" fmla="val 300"/>
                  <a:gd name="f9" fmla="val 234"/>
                  <a:gd name="f10" fmla="val 334"/>
                  <a:gd name="f11" fmla="val 227"/>
                  <a:gd name="f12" fmla="val 340"/>
                  <a:gd name="f13" fmla="val 223"/>
                  <a:gd name="f14" fmla="val 344"/>
                  <a:gd name="f15" fmla="val 177"/>
                  <a:gd name="f16" fmla="val 169"/>
                  <a:gd name="f17" fmla="val 60"/>
                  <a:gd name="f18" fmla="val 121"/>
                  <a:gd name="f19" fmla="val 288"/>
                  <a:gd name="f20" fmla="val 142"/>
                  <a:gd name="f21" fmla="val 273"/>
                  <a:gd name="f22" fmla="val 179"/>
                  <a:gd name="f23" fmla="val 244"/>
                  <a:gd name="f24" fmla="val 209"/>
                  <a:gd name="f25" fmla="val 173"/>
                  <a:gd name="f26" fmla="val 115"/>
                  <a:gd name="f27" fmla="val 44"/>
                  <a:gd name="f28" fmla="val 200"/>
                  <a:gd name="f29" fmla="val 123"/>
                  <a:gd name="f30" fmla="val 50"/>
                  <a:gd name="f31" fmla="val 52"/>
                  <a:gd name="f32" fmla="val 106"/>
                  <a:gd name="f33" fmla="val 136"/>
                  <a:gd name="f34" fmla="val 25"/>
                  <a:gd name="f35" fmla="val 140"/>
                  <a:gd name="f36" fmla="val 31"/>
                  <a:gd name="f37" fmla="val 46"/>
                  <a:gd name="f38" fmla="val 63"/>
                  <a:gd name="f39" fmla="val 129"/>
                  <a:gd name="f40" fmla="val 108"/>
                  <a:gd name="f41" fmla="val 98"/>
                  <a:gd name="f42" fmla="val 77"/>
                  <a:gd name="f43" fmla="val 29"/>
                  <a:gd name="f44" fmla="val 35"/>
                  <a:gd name="f45" fmla="val 86"/>
                  <a:gd name="f46" fmla="val 21"/>
                  <a:gd name="f47" fmla="val 175"/>
                  <a:gd name="f48" fmla="val 205"/>
                  <a:gd name="f49" fmla="val 67"/>
                  <a:gd name="f50" fmla="val 167"/>
                  <a:gd name="f51" fmla="val 208"/>
                  <a:gd name="f52" fmla="val 150"/>
                  <a:gd name="f53" fmla="val 231"/>
                  <a:gd name="f54" fmla="val 6"/>
                  <a:gd name="f55" fmla="val 371"/>
                  <a:gd name="f56" fmla="val 377"/>
                  <a:gd name="f57" fmla="val 379"/>
                  <a:gd name="f58" fmla="val 246"/>
                  <a:gd name="f59" fmla="*/ f0 1 263"/>
                  <a:gd name="f60" fmla="*/ f1 1 39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263"/>
                  <a:gd name="f67" fmla="*/ f64 1 39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263" h="394">
                    <a:moveTo>
                      <a:pt x="f3" y="f5"/>
                    </a:moveTo>
                    <a:lnTo>
                      <a:pt x="f6" y="f5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4"/>
                    </a:cubicBezTo>
                    <a:lnTo>
                      <a:pt x="f17" y="f14"/>
                    </a:ln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13" y="f24"/>
                      <a:pt x="f3" y="f25"/>
                      <a:pt x="f3" y="f26"/>
                    </a:cubicBezTo>
                    <a:cubicBezTo>
                      <a:pt x="f3" y="f27"/>
                      <a:pt x="f28" y="f2"/>
                      <a:pt x="f29" y="f2"/>
                    </a:cubicBezTo>
                    <a:cubicBezTo>
                      <a:pt x="f30" y="f2"/>
                      <a:pt x="f2" y="f31"/>
                      <a:pt x="f2" y="f32"/>
                    </a:cubicBezTo>
                    <a:cubicBezTo>
                      <a:pt x="f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38" y="f40"/>
                    </a:cubicBezTo>
                    <a:cubicBezTo>
                      <a:pt x="f38" y="f41"/>
                      <a:pt x="f17" y="f42"/>
                      <a:pt x="f43" y="f42"/>
                    </a:cubicBezTo>
                    <a:cubicBezTo>
                      <a:pt x="f37" y="f44"/>
                      <a:pt x="f45" y="f46"/>
                      <a:pt x="f26" y="f46"/>
                    </a:cubicBezTo>
                    <a:cubicBezTo>
                      <a:pt x="f47" y="f46"/>
                      <a:pt x="f48" y="f49"/>
                      <a:pt x="f48" y="f26"/>
                    </a:cubicBezTo>
                    <a:cubicBezTo>
                      <a:pt x="f48" y="f50"/>
                      <a:pt x="f16" y="f51"/>
                      <a:pt x="f52" y="f53"/>
                    </a:cubicBezTo>
                    <a:lnTo>
                      <a:pt x="f54" y="f55"/>
                    </a:lnTo>
                    <a:cubicBezTo>
                      <a:pt x="f2" y="f56"/>
                      <a:pt x="f2" y="f57"/>
                      <a:pt x="f2" y="f4"/>
                    </a:cubicBezTo>
                    <a:lnTo>
                      <a:pt x="f58" y="f4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6" name="Figura a mano libera: forma 45">
                <a:extLst>
                  <a:ext uri="{FF2B5EF4-FFF2-40B4-BE49-F238E27FC236}">
                    <a16:creationId xmlns:a16="http://schemas.microsoft.com/office/drawing/2014/main" id="{26372ADA-84DF-F314-6FB7-92535A0A9F7E}"/>
                  </a:ext>
                </a:extLst>
              </p:cNvPr>
              <p:cNvSpPr/>
              <p:nvPr/>
            </p:nvSpPr>
            <p:spPr>
              <a:xfrm>
                <a:off x="9827771" y="3203477"/>
                <a:ext cx="202320" cy="716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3"/>
                  <a:gd name="f4" fmla="val 200"/>
                  <a:gd name="f5" fmla="val 534"/>
                  <a:gd name="f6" fmla="val 35"/>
                  <a:gd name="f7" fmla="val 547"/>
                  <a:gd name="f8" fmla="val 17"/>
                  <a:gd name="f9" fmla="val 536"/>
                  <a:gd name="f10" fmla="val 29"/>
                  <a:gd name="f11" fmla="val 15"/>
                  <a:gd name="f12" fmla="val 183"/>
                  <a:gd name="f13" fmla="val 165"/>
                  <a:gd name="f14" fmla="*/ f0 1 563"/>
                  <a:gd name="f15" fmla="*/ f1 1 200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563"/>
                  <a:gd name="f22" fmla="*/ f19 1 200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563" h="200">
                    <a:moveTo>
                      <a:pt x="f5" y="f6"/>
                    </a:moveTo>
                    <a:cubicBezTo>
                      <a:pt x="f7" y="f6"/>
                      <a:pt x="f3" y="f6"/>
                      <a:pt x="f3" y="f8"/>
                    </a:cubicBezTo>
                    <a:cubicBezTo>
                      <a:pt x="f3" y="f2"/>
                      <a:pt x="f7" y="f2"/>
                      <a:pt x="f9" y="f2"/>
                    </a:cubicBezTo>
                    <a:lnTo>
                      <a:pt x="f10" y="f2"/>
                    </a:lnTo>
                    <a:cubicBezTo>
                      <a:pt x="f11" y="f2"/>
                      <a:pt x="f2" y="f2"/>
                      <a:pt x="f2" y="f8"/>
                    </a:cubicBezTo>
                    <a:cubicBezTo>
                      <a:pt x="f2" y="f6"/>
                      <a:pt x="f11" y="f6"/>
                      <a:pt x="f10" y="f6"/>
                    </a:cubicBezTo>
                    <a:close/>
                    <a:moveTo>
                      <a:pt x="f9" y="f4"/>
                    </a:moveTo>
                    <a:cubicBezTo>
                      <a:pt x="f7" y="f4"/>
                      <a:pt x="f3" y="f4"/>
                      <a:pt x="f3" y="f12"/>
                    </a:cubicBezTo>
                    <a:cubicBezTo>
                      <a:pt x="f3" y="f13"/>
                      <a:pt x="f7" y="f13"/>
                      <a:pt x="f5" y="f13"/>
                    </a:cubicBezTo>
                    <a:lnTo>
                      <a:pt x="f10" y="f13"/>
                    </a:lnTo>
                    <a:cubicBezTo>
                      <a:pt x="f11" y="f13"/>
                      <a:pt x="f2" y="f13"/>
                      <a:pt x="f2" y="f12"/>
                    </a:cubicBezTo>
                    <a:cubicBezTo>
                      <a:pt x="f2" y="f4"/>
                      <a:pt x="f11" y="f4"/>
                      <a:pt x="f10" y="f4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  <p:sp>
            <p:nvSpPr>
              <p:cNvPr id="47" name="Figura a mano libera: forma 46">
                <a:extLst>
                  <a:ext uri="{FF2B5EF4-FFF2-40B4-BE49-F238E27FC236}">
                    <a16:creationId xmlns:a16="http://schemas.microsoft.com/office/drawing/2014/main" id="{04DF03F7-A027-63DE-E708-5906CDD2D002}"/>
                  </a:ext>
                </a:extLst>
              </p:cNvPr>
              <p:cNvSpPr/>
              <p:nvPr/>
            </p:nvSpPr>
            <p:spPr>
              <a:xfrm>
                <a:off x="10158245" y="3113116"/>
                <a:ext cx="100437" cy="2030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"/>
                  <a:gd name="f4" fmla="val 565"/>
                  <a:gd name="f5" fmla="val 175"/>
                  <a:gd name="f6" fmla="val 21"/>
                  <a:gd name="f7" fmla="val 2"/>
                  <a:gd name="f8" fmla="val 154"/>
                  <a:gd name="f9" fmla="val 102"/>
                  <a:gd name="f10" fmla="val 54"/>
                  <a:gd name="f11" fmla="val 27"/>
                  <a:gd name="f12" fmla="val 81"/>
                  <a:gd name="f13" fmla="val 17"/>
                  <a:gd name="f14" fmla="val 67"/>
                  <a:gd name="f15" fmla="val 111"/>
                  <a:gd name="f16" fmla="val 58"/>
                  <a:gd name="f17" fmla="val 498"/>
                  <a:gd name="f18" fmla="val 528"/>
                  <a:gd name="f19" fmla="val 109"/>
                  <a:gd name="f20" fmla="val 538"/>
                  <a:gd name="f21" fmla="val 33"/>
                  <a:gd name="f22" fmla="val 6"/>
                  <a:gd name="f23" fmla="val 35"/>
                  <a:gd name="f24" fmla="val 561"/>
                  <a:gd name="f25" fmla="val 142"/>
                  <a:gd name="f26" fmla="val 177"/>
                  <a:gd name="f27" fmla="val 250"/>
                  <a:gd name="f28" fmla="val 253"/>
                  <a:gd name="f29" fmla="*/ f0 1 280"/>
                  <a:gd name="f30" fmla="*/ f1 1 565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280"/>
                  <a:gd name="f37" fmla="*/ f34 1 565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280" h="565">
                    <a:moveTo>
                      <a:pt x="f5" y="f6"/>
                    </a:moveTo>
                    <a:cubicBezTo>
                      <a:pt x="f5" y="f7"/>
                      <a:pt x="f5" y="f2"/>
                      <a:pt x="f8" y="f2"/>
                    </a:cubicBezTo>
                    <a:cubicBezTo>
                      <a:pt x="f9" y="f10"/>
                      <a:pt x="f11" y="f10"/>
                      <a:pt x="f2" y="f10"/>
                    </a:cubicBezTo>
                    <a:lnTo>
                      <a:pt x="f2" y="f12"/>
                    </a:lnTo>
                    <a:cubicBezTo>
                      <a:pt x="f13" y="f12"/>
                      <a:pt x="f14" y="f12"/>
                      <a:pt x="f15" y="f16"/>
                    </a:cubicBezTo>
                    <a:lnTo>
                      <a:pt x="f15" y="f17"/>
                    </a:lnTo>
                    <a:cubicBezTo>
                      <a:pt x="f15" y="f18"/>
                      <a:pt x="f19" y="f20"/>
                      <a:pt x="f21" y="f20"/>
                    </a:cubicBezTo>
                    <a:lnTo>
                      <a:pt x="f22" y="f20"/>
                    </a:lnTo>
                    <a:lnTo>
                      <a:pt x="f22" y="f4"/>
                    </a:lnTo>
                    <a:cubicBezTo>
                      <a:pt x="f23" y="f24"/>
                      <a:pt x="f19" y="f24"/>
                      <a:pt x="f25" y="f24"/>
                    </a:cubicBezTo>
                    <a:cubicBezTo>
                      <a:pt x="f26" y="f24"/>
                      <a:pt x="f27" y="f24"/>
                      <a:pt x="f3" y="f4"/>
                    </a:cubicBezTo>
                    <a:lnTo>
                      <a:pt x="f3" y="f20"/>
                    </a:lnTo>
                    <a:lnTo>
                      <a:pt x="f28" y="f20"/>
                    </a:lnTo>
                    <a:cubicBezTo>
                      <a:pt x="f26" y="f20"/>
                      <a:pt x="f5" y="f18"/>
                      <a:pt x="f5" y="f17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none" lIns="81650" tIns="40820" rIns="81650" bIns="40820" anchor="t" anchorCtr="0" compatLnSpc="0">
                <a:no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9544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>
                  <a:solidFill>
                    <a:srgbClr val="2D0000"/>
                  </a:solidFill>
                  <a:latin typeface="Liberation Sans" pitchFamily="18"/>
                  <a:ea typeface="Droid Sans Fallback" pitchFamily="2"/>
                  <a:cs typeface="FreeSans" pitchFamily="2"/>
                </a:endParaRPr>
              </a:p>
            </p:txBody>
          </p:sp>
        </p:grpSp>
        <p:sp>
          <p:nvSpPr>
            <p:cNvPr id="19" name="CasellaDiTesto 36">
              <a:extLst>
                <a:ext uri="{FF2B5EF4-FFF2-40B4-BE49-F238E27FC236}">
                  <a16:creationId xmlns:a16="http://schemas.microsoft.com/office/drawing/2014/main" id="{7578C1A5-A89D-DC06-0FB5-E912490E8E8D}"/>
                </a:ext>
              </a:extLst>
            </p:cNvPr>
            <p:cNvSpPr txBox="1"/>
            <p:nvPr/>
          </p:nvSpPr>
          <p:spPr>
            <a:xfrm>
              <a:off x="2167217" y="1455265"/>
              <a:ext cx="3140389" cy="3183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81650" tIns="40820" rIns="81650" bIns="40820" anchor="t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>
                  <a:solidFill>
                    <a:srgbClr val="2D0000"/>
                  </a:solidFill>
                  <a:latin typeface="Liberation Sans"/>
                  <a:ea typeface="Droid Sans Fallback" pitchFamily="2"/>
                  <a:cs typeface="FreeSans" pitchFamily="2"/>
                </a:rPr>
                <a:t>Quantum logic gate for 1 qubit</a:t>
              </a:r>
            </a:p>
          </p:txBody>
        </p:sp>
        <p:sp>
          <p:nvSpPr>
            <p:cNvPr id="20" name="CasellaDiTesto 37">
              <a:extLst>
                <a:ext uri="{FF2B5EF4-FFF2-40B4-BE49-F238E27FC236}">
                  <a16:creationId xmlns:a16="http://schemas.microsoft.com/office/drawing/2014/main" id="{3102A640-DCD1-A929-9A42-E1971135BDAD}"/>
                </a:ext>
              </a:extLst>
            </p:cNvPr>
            <p:cNvSpPr txBox="1"/>
            <p:nvPr/>
          </p:nvSpPr>
          <p:spPr>
            <a:xfrm>
              <a:off x="2167217" y="3480099"/>
              <a:ext cx="2934948" cy="3183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81650" tIns="40820" rIns="81650" bIns="40820" anchor="t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>
                  <a:solidFill>
                    <a:srgbClr val="2D0000"/>
                  </a:solidFill>
                  <a:latin typeface="Liberation Sans"/>
                  <a:ea typeface="Droid Sans Fallback" pitchFamily="2"/>
                  <a:cs typeface="FreeSans" pitchFamily="2"/>
                </a:rPr>
                <a:t>Controlled NOT (CNOT) gate</a:t>
              </a:r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A327B1C0-426C-9403-0BFC-A4C5CEED8940}"/>
                </a:ext>
              </a:extLst>
            </p:cNvPr>
            <p:cNvSpPr/>
            <p:nvPr/>
          </p:nvSpPr>
          <p:spPr>
            <a:xfrm>
              <a:off x="3597338" y="4152861"/>
              <a:ext cx="663622" cy="580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w="36722" cap="flat">
              <a:solidFill>
                <a:srgbClr val="21409A"/>
              </a:solidFill>
              <a:prstDash val="solid"/>
              <a:miter/>
            </a:ln>
          </p:spPr>
          <p:txBody>
            <a:bodyPr vert="horz" wrap="none" lIns="98299" tIns="57477" rIns="98299" bIns="57477" anchor="ctr" anchorCtr="0" compatLnSpc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>
                <a:solidFill>
                  <a:srgbClr val="2D0000"/>
                </a:solidFill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1E570D0C-1738-D0CF-379C-F8A0F8DC2DC6}"/>
                </a:ext>
              </a:extLst>
            </p:cNvPr>
            <p:cNvSpPr/>
            <p:nvPr/>
          </p:nvSpPr>
          <p:spPr>
            <a:xfrm>
              <a:off x="4250507" y="4740714"/>
              <a:ext cx="663622" cy="580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w="36722" cap="flat">
              <a:solidFill>
                <a:srgbClr val="21409A"/>
              </a:solidFill>
              <a:prstDash val="solid"/>
              <a:miter/>
            </a:ln>
          </p:spPr>
          <p:txBody>
            <a:bodyPr vert="horz" wrap="none" lIns="98299" tIns="57477" rIns="98299" bIns="57477" anchor="ctr" anchorCtr="0" compatLnSpc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>
                <a:solidFill>
                  <a:srgbClr val="2D0000"/>
                </a:solidFill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3" name="CasellaDiTesto 40">
              <a:extLst>
                <a:ext uri="{FF2B5EF4-FFF2-40B4-BE49-F238E27FC236}">
                  <a16:creationId xmlns:a16="http://schemas.microsoft.com/office/drawing/2014/main" id="{5A55C2E9-CD7B-74DD-D350-BAAAE8D5E926}"/>
                </a:ext>
              </a:extLst>
            </p:cNvPr>
            <p:cNvSpPr txBox="1"/>
            <p:nvPr/>
          </p:nvSpPr>
          <p:spPr>
            <a:xfrm>
              <a:off x="3383751" y="3841300"/>
              <a:ext cx="1054562" cy="3183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81650" tIns="40820" rIns="81650" bIns="40820" anchor="t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>
                  <a:solidFill>
                    <a:srgbClr val="2D0000"/>
                  </a:solidFill>
                  <a:latin typeface="Liberation Sans"/>
                  <a:ea typeface="Droid Sans Fallback" pitchFamily="2"/>
                  <a:cs typeface="FreeSans" pitchFamily="2"/>
                </a:rPr>
                <a:t>control bit</a:t>
              </a:r>
            </a:p>
          </p:txBody>
        </p:sp>
        <p:sp>
          <p:nvSpPr>
            <p:cNvPr id="24" name="CasellaDiTesto 41">
              <a:extLst>
                <a:ext uri="{FF2B5EF4-FFF2-40B4-BE49-F238E27FC236}">
                  <a16:creationId xmlns:a16="http://schemas.microsoft.com/office/drawing/2014/main" id="{6E6965BC-5DD1-B5EC-77B1-48760DA15C2A}"/>
                </a:ext>
              </a:extLst>
            </p:cNvPr>
            <p:cNvSpPr txBox="1"/>
            <p:nvPr/>
          </p:nvSpPr>
          <p:spPr>
            <a:xfrm>
              <a:off x="4102569" y="5343590"/>
              <a:ext cx="963383" cy="3183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81650" tIns="40820" rIns="81650" bIns="40820" anchor="t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>
                  <a:solidFill>
                    <a:srgbClr val="2D0000"/>
                  </a:solidFill>
                  <a:latin typeface="Liberation Sans"/>
                  <a:ea typeface="Droid Sans Fallback" pitchFamily="2"/>
                  <a:cs typeface="FreeSans" pitchFamily="2"/>
                </a:rPr>
                <a:t>target bit</a:t>
              </a:r>
            </a:p>
          </p:txBody>
        </p:sp>
        <p:sp>
          <p:nvSpPr>
            <p:cNvPr id="25" name="Connettore diritto 43">
              <a:extLst>
                <a:ext uri="{FF2B5EF4-FFF2-40B4-BE49-F238E27FC236}">
                  <a16:creationId xmlns:a16="http://schemas.microsoft.com/office/drawing/2014/main" id="{BF2A6E7A-5BCD-693B-BD6A-D594EA4E45A9}"/>
                </a:ext>
              </a:extLst>
            </p:cNvPr>
            <p:cNvSpPr/>
            <p:nvPr/>
          </p:nvSpPr>
          <p:spPr>
            <a:xfrm>
              <a:off x="5905647" y="5957573"/>
              <a:ext cx="3638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36722" cap="flat">
              <a:solidFill>
                <a:srgbClr val="ED1C24"/>
              </a:solidFill>
              <a:prstDash val="solid"/>
              <a:miter/>
              <a:tailEnd type="arrow"/>
            </a:ln>
          </p:spPr>
          <p:txBody>
            <a:bodyPr vert="horz" wrap="none" lIns="81650" tIns="40820" rIns="81650" bIns="40820" anchor="ctr" anchorCtr="0" compatLnSpc="0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9544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>
                <a:solidFill>
                  <a:srgbClr val="2D0000"/>
                </a:solidFill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93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F708F-FE4D-F6D0-42DB-ACD46C58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itillium Bd"/>
              </a:rPr>
              <a:t>CNOT-gate with Linear Optics </a:t>
            </a:r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A9A82D-5ED0-9C9B-60C1-193F650B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Spoke 6 Integration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162DDA-7D37-D6D3-5CB4-D85B1488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9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15011F-A52E-24A9-F25C-CE675C2A6AB7}"/>
              </a:ext>
            </a:extLst>
          </p:cNvPr>
          <p:cNvGrpSpPr/>
          <p:nvPr/>
        </p:nvGrpSpPr>
        <p:grpSpPr>
          <a:xfrm>
            <a:off x="837121" y="2105802"/>
            <a:ext cx="11021641" cy="4104617"/>
            <a:chOff x="1067159" y="1214406"/>
            <a:chExt cx="11021641" cy="477747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2D443B87-810B-1FEE-366D-25EE42E26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4752525" y="1300669"/>
              <a:ext cx="2488580" cy="24967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egnaposto testo 4">
              <a:extLst>
                <a:ext uri="{FF2B5EF4-FFF2-40B4-BE49-F238E27FC236}">
                  <a16:creationId xmlns:a16="http://schemas.microsoft.com/office/drawing/2014/main" id="{7137681E-0A95-B1A3-F0A9-FCB641361993}"/>
                </a:ext>
              </a:extLst>
            </p:cNvPr>
            <p:cNvSpPr txBox="1">
              <a:spLocks/>
            </p:cNvSpPr>
            <p:nvPr/>
          </p:nvSpPr>
          <p:spPr>
            <a:xfrm>
              <a:off x="1978105" y="3808853"/>
              <a:ext cx="8229627" cy="195559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600">
                  <a:solidFill>
                    <a:srgbClr val="2D0000"/>
                  </a:solidFill>
                  <a:latin typeface="Calibri"/>
                </a:rPr>
                <a:t> Waveguide </a:t>
              </a:r>
              <a:r>
                <a:rPr lang="it-IT" sz="2600" err="1">
                  <a:solidFill>
                    <a:srgbClr val="2D0000"/>
                  </a:solidFill>
                  <a:latin typeface="Calibri"/>
                </a:rPr>
                <a:t>coupler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 </a:t>
              </a:r>
              <a:r>
                <a:rPr lang="it-IT" sz="2600" err="1">
                  <a:solidFill>
                    <a:srgbClr val="2D0000"/>
                  </a:solidFill>
                  <a:latin typeface="Calibri"/>
                </a:rPr>
                <a:t>used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 </a:t>
              </a:r>
              <a:r>
                <a:rPr lang="it-IT" sz="2600" err="1">
                  <a:solidFill>
                    <a:srgbClr val="2D0000"/>
                  </a:solidFill>
                  <a:latin typeface="Calibri"/>
                </a:rPr>
                <a:t>as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 </a:t>
              </a:r>
              <a:r>
                <a:rPr lang="it-IT" sz="2600" err="1">
                  <a:solidFill>
                    <a:srgbClr val="2D0000"/>
                  </a:solidFill>
                  <a:latin typeface="Calibri"/>
                </a:rPr>
                <a:t>beam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 splitter (SR=1/2, SR=1/3)</a:t>
              </a:r>
            </a:p>
            <a:p>
              <a:r>
                <a:rPr lang="it-IT" sz="2600">
                  <a:solidFill>
                    <a:srgbClr val="2D0000"/>
                  </a:solidFill>
                  <a:latin typeface="Calibri"/>
                </a:rPr>
                <a:t> Coincidence </a:t>
              </a:r>
              <a:r>
                <a:rPr lang="it-IT" sz="2600" err="1">
                  <a:solidFill>
                    <a:srgbClr val="2D0000"/>
                  </a:solidFill>
                  <a:latin typeface="Calibri"/>
                </a:rPr>
                <a:t>basis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 (C</a:t>
              </a:r>
              <a:r>
                <a:rPr lang="it-IT" sz="2600" baseline="-25000">
                  <a:solidFill>
                    <a:srgbClr val="2D0000"/>
                  </a:solidFill>
                  <a:latin typeface="Calibri"/>
                </a:rPr>
                <a:t>0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T</a:t>
              </a:r>
              <a:r>
                <a:rPr lang="it-IT" sz="2600" baseline="-25000">
                  <a:solidFill>
                    <a:srgbClr val="2D0000"/>
                  </a:solidFill>
                  <a:latin typeface="Calibri"/>
                </a:rPr>
                <a:t>0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, C</a:t>
              </a:r>
              <a:r>
                <a:rPr lang="it-IT" sz="2600" baseline="-25000">
                  <a:solidFill>
                    <a:srgbClr val="2D0000"/>
                  </a:solidFill>
                  <a:latin typeface="Calibri"/>
                </a:rPr>
                <a:t>1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T</a:t>
              </a:r>
              <a:r>
                <a:rPr lang="it-IT" sz="2600" baseline="-25000">
                  <a:solidFill>
                    <a:srgbClr val="2D0000"/>
                  </a:solidFill>
                  <a:latin typeface="Calibri"/>
                </a:rPr>
                <a:t>0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, C</a:t>
              </a:r>
              <a:r>
                <a:rPr lang="it-IT" sz="2600" baseline="-25000">
                  <a:solidFill>
                    <a:srgbClr val="2D0000"/>
                  </a:solidFill>
                  <a:latin typeface="Calibri"/>
                </a:rPr>
                <a:t>0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T</a:t>
              </a:r>
              <a:r>
                <a:rPr lang="it-IT" sz="2600" baseline="-25000">
                  <a:solidFill>
                    <a:srgbClr val="2D0000"/>
                  </a:solidFill>
                  <a:latin typeface="Calibri"/>
                </a:rPr>
                <a:t>1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, C</a:t>
              </a:r>
              <a:r>
                <a:rPr lang="it-IT" sz="2600" baseline="-25000">
                  <a:solidFill>
                    <a:srgbClr val="2D0000"/>
                  </a:solidFill>
                  <a:latin typeface="Calibri"/>
                </a:rPr>
                <a:t>1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T</a:t>
              </a:r>
              <a:r>
                <a:rPr lang="it-IT" sz="2600" baseline="-25000">
                  <a:solidFill>
                    <a:srgbClr val="2D0000"/>
                  </a:solidFill>
                  <a:latin typeface="Calibri"/>
                </a:rPr>
                <a:t>1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)</a:t>
              </a:r>
            </a:p>
            <a:p>
              <a:r>
                <a:rPr lang="it-IT" sz="2600">
                  <a:solidFill>
                    <a:srgbClr val="2D0000"/>
                  </a:solidFill>
                  <a:latin typeface="Calibri"/>
                </a:rPr>
                <a:t> Postselected </a:t>
              </a:r>
              <a:r>
                <a:rPr lang="it-IT" sz="2600" err="1">
                  <a:solidFill>
                    <a:srgbClr val="2D0000"/>
                  </a:solidFill>
                  <a:latin typeface="Calibri"/>
                </a:rPr>
                <a:t>probabilistic</a:t>
              </a:r>
              <a:r>
                <a:rPr lang="it-IT" sz="2600">
                  <a:solidFill>
                    <a:srgbClr val="2D0000"/>
                  </a:solidFill>
                  <a:latin typeface="Calibri"/>
                </a:rPr>
                <a:t> gate (P=1/9)</a:t>
              </a:r>
            </a:p>
          </p:txBody>
        </p:sp>
        <p:sp>
          <p:nvSpPr>
            <p:cNvPr id="8" name="CasellaDiTesto 4">
              <a:extLst>
                <a:ext uri="{FF2B5EF4-FFF2-40B4-BE49-F238E27FC236}">
                  <a16:creationId xmlns:a16="http://schemas.microsoft.com/office/drawing/2014/main" id="{A6C67186-CB1C-58B2-8F85-A9A58A926CAD}"/>
                </a:ext>
              </a:extLst>
            </p:cNvPr>
            <p:cNvSpPr txBox="1"/>
            <p:nvPr/>
          </p:nvSpPr>
          <p:spPr>
            <a:xfrm>
              <a:off x="1067159" y="5364547"/>
              <a:ext cx="11021641" cy="6273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1646" tIns="40823" rIns="81646" bIns="40823" anchor="t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r>
                <a:rPr lang="en-US" sz="1600" b="1">
                  <a:latin typeface="Liberation Sans"/>
                  <a:ea typeface="Droid Sans Fallback" pitchFamily="2"/>
                  <a:cs typeface="FreeSans" pitchFamily="2"/>
                </a:rPr>
                <a:t>T. C. Ralph et al, Linear optical controlled-NOT gate in the coincidence basis, DOI: 10.1103/PhysRevA.65.062324</a:t>
              </a:r>
            </a:p>
            <a:p>
              <a:pPr hangingPunct="0">
                <a:lnSpc>
                  <a:spcPct val="150000"/>
                </a:lnSpc>
              </a:pPr>
              <a:r>
                <a:rPr lang="en-US" sz="1600">
                  <a:latin typeface="Liberation Sans"/>
                  <a:ea typeface="Droid Sans Fallback" pitchFamily="2"/>
                  <a:cs typeface="FreeSans" pitchFamily="2"/>
                </a:rPr>
                <a:t>A. Politi et al, Silica-on-Silicon </a:t>
              </a:r>
              <a:r>
                <a:rPr lang="en-US" sz="1600" err="1">
                  <a:latin typeface="Liberation Sans"/>
                  <a:ea typeface="Droid Sans Fallback" pitchFamily="2"/>
                  <a:cs typeface="FreeSans" pitchFamily="2"/>
                </a:rPr>
                <a:t>Wavegide</a:t>
              </a:r>
              <a:r>
                <a:rPr lang="en-US" sz="1600">
                  <a:latin typeface="Liberation Sans"/>
                  <a:ea typeface="Droid Sans Fallback" pitchFamily="2"/>
                  <a:cs typeface="FreeSans" pitchFamily="2"/>
                </a:rPr>
                <a:t> Quantum Circuits, DOI: 10.1126/science.1155441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C73EC38-7EC6-828C-DE2B-8BB17DD4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398786" y="1214406"/>
              <a:ext cx="3318108" cy="2488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CasellaDiTesto 6">
              <a:extLst>
                <a:ext uri="{FF2B5EF4-FFF2-40B4-BE49-F238E27FC236}">
                  <a16:creationId xmlns:a16="http://schemas.microsoft.com/office/drawing/2014/main" id="{2F11019A-0668-4CF9-301C-26706BADADDD}"/>
                </a:ext>
              </a:extLst>
            </p:cNvPr>
            <p:cNvSpPr txBox="1"/>
            <p:nvPr/>
          </p:nvSpPr>
          <p:spPr>
            <a:xfrm>
              <a:off x="8882144" y="2603540"/>
              <a:ext cx="1575914" cy="5248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1646" tIns="40823" rIns="81646" bIns="40823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r>
                <a:rPr lang="en-US" sz="1500">
                  <a:latin typeface="Liberation Sans" pitchFamily="18"/>
                  <a:ea typeface="Droid Sans Fallback" pitchFamily="2"/>
                  <a:cs typeface="FreeSans" pitchFamily="2"/>
                </a:rPr>
                <a:t>Lumerical FDTD</a:t>
              </a:r>
            </a:p>
            <a:p>
              <a:pPr hangingPunct="0"/>
              <a:r>
                <a:rPr lang="en-US" sz="1500">
                  <a:latin typeface="Liberation Sans" pitchFamily="18"/>
                  <a:ea typeface="Droid Sans Fallback" pitchFamily="2"/>
                  <a:cs typeface="FreeSans" pitchFamily="2"/>
                </a:rPr>
                <a:t>(air gap 625 nm)</a:t>
              </a: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DDFA0E6-54A3-9576-E0C0-1F8F3B551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5805" y="1803361"/>
              <a:ext cx="2743200" cy="1610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223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0</TotalTime>
  <Words>18</Words>
  <Application>Microsoft Office PowerPoint</Application>
  <PresentationFormat>Widescreen</PresentationFormat>
  <Paragraphs>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Spoke 6 Integration</vt:lpstr>
      <vt:lpstr>Outlines</vt:lpstr>
      <vt:lpstr>Introduction</vt:lpstr>
      <vt:lpstr>Photonic Integrated Circuit </vt:lpstr>
      <vt:lpstr>Silicon photonics with Silicon-On-Insulator technology </vt:lpstr>
      <vt:lpstr>Silicon On Insulator SOI </vt:lpstr>
      <vt:lpstr>Quantum Computing </vt:lpstr>
      <vt:lpstr>Controlled NOT (CNOT) gate </vt:lpstr>
      <vt:lpstr>CNOT-gate with Linear Optics   </vt:lpstr>
      <vt:lpstr>Workflow</vt:lpstr>
      <vt:lpstr>Simulation</vt:lpstr>
      <vt:lpstr>Lumerical Solutions Products </vt:lpstr>
      <vt:lpstr>Finite Difference Time Domain (FDTD) solver </vt:lpstr>
      <vt:lpstr>Design</vt:lpstr>
      <vt:lpstr>Results</vt:lpstr>
      <vt:lpstr>Directional coupler</vt:lpstr>
      <vt:lpstr>Directional coupler </vt:lpstr>
      <vt:lpstr>Bragg grating coupler </vt:lpstr>
      <vt:lpstr>Bragg grating coupler  </vt:lpstr>
      <vt:lpstr>Bragg grating coupler  </vt:lpstr>
      <vt:lpstr>Results</vt:lpstr>
      <vt:lpstr>Results</vt:lpstr>
      <vt:lpstr>Preliminary measurement  </vt:lpstr>
      <vt:lpstr>Preliminary measurement  </vt:lpstr>
      <vt:lpstr>Future work</vt:lpstr>
      <vt:lpstr>Measurement with single photon</vt:lpstr>
      <vt:lpstr>  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Flavio Travasso</cp:lastModifiedBy>
  <cp:revision>1151</cp:revision>
  <dcterms:created xsi:type="dcterms:W3CDTF">2022-10-26T09:11:02Z</dcterms:created>
  <dcterms:modified xsi:type="dcterms:W3CDTF">2025-02-05T14:24:24Z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