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8" r:id="rId5"/>
    <p:sldId id="797" r:id="rId6"/>
    <p:sldId id="803" r:id="rId7"/>
    <p:sldId id="804" r:id="rId8"/>
    <p:sldId id="805" r:id="rId9"/>
    <p:sldId id="806" r:id="rId10"/>
    <p:sldId id="820" r:id="rId11"/>
    <p:sldId id="822" r:id="rId12"/>
    <p:sldId id="815" r:id="rId13"/>
    <p:sldId id="821" r:id="rId14"/>
    <p:sldId id="823" r:id="rId15"/>
    <p:sldId id="824" r:id="rId16"/>
    <p:sldId id="818" r:id="rId17"/>
    <p:sldId id="819" r:id="rId18"/>
    <p:sldId id="695" r:id="rId19"/>
    <p:sldId id="715" r:id="rId20"/>
    <p:sldId id="758" r:id="rId21"/>
    <p:sldId id="28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EDF86-A942-5CE0-7656-F7FB29A0E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1E13A64-A951-488D-5C1F-B876263ED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12DE281-7A90-5A07-8644-471DDC8E7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DE </a:t>
            </a:r>
            <a:r>
              <a:rPr lang="it-IT" dirty="0" err="1"/>
              <a:t>uses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kinetics</a:t>
            </a:r>
            <a:r>
              <a:rPr lang="it-IT" dirty="0"/>
              <a:t> to </a:t>
            </a:r>
            <a:r>
              <a:rPr lang="it-IT" dirty="0" err="1"/>
              <a:t>form</a:t>
            </a:r>
            <a:r>
              <a:rPr lang="it-IT" dirty="0"/>
              <a:t> QD.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9BD18F-66FC-FEA7-A43D-2AC3AB7A1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E33D3-44AB-42EE-8138-8EBB0B05CA2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1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D6C92A2-015F-4DB1-83D5-3B4567ADFCCE}" type="slidenum">
              <a:rPr lang="it-IT" smtClean="0">
                <a:latin typeface="Calibri" pitchFamily="34" charset="0"/>
                <a:cs typeface="DejaVu Sans" pitchFamily="34" charset="0"/>
              </a:rPr>
              <a:pPr/>
              <a:t>15</a:t>
            </a:fld>
            <a:endParaRPr lang="it-IT"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C70F790-096D-43A3-A53F-83ECF4EC18CE}" type="slidenum">
              <a:rPr lang="it-IT" sz="1200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it-IT" sz="1200">
              <a:solidFill>
                <a:srgbClr val="000000"/>
              </a:solidFill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21A9AD3-48DC-482A-9DDC-FD3F57991007}" type="slidenum">
              <a:rPr lang="it-IT" sz="1200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it-IT" sz="1200">
              <a:solidFill>
                <a:srgbClr val="000000"/>
              </a:solidFill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747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4758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DE </a:t>
            </a:r>
            <a:r>
              <a:rPr lang="it-IT" dirty="0" err="1"/>
              <a:t>uses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kinetics</a:t>
            </a:r>
            <a:r>
              <a:rPr lang="it-IT" dirty="0"/>
              <a:t> to </a:t>
            </a:r>
            <a:r>
              <a:rPr lang="it-IT" dirty="0" err="1"/>
              <a:t>form</a:t>
            </a:r>
            <a:r>
              <a:rPr lang="it-IT" dirty="0"/>
              <a:t> QD.</a:t>
            </a:r>
          </a:p>
          <a:p>
            <a:r>
              <a:rPr lang="it-IT" dirty="0"/>
              <a:t>In step 1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formation</a:t>
            </a:r>
            <a:r>
              <a:rPr lang="it-IT" dirty="0"/>
              <a:t> of the ring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E33D3-44AB-42EE-8138-8EBB0B05CA2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84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E33D3-44AB-42EE-8138-8EBB0B05CA2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395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1912" cy="3606800"/>
          </a:xfrm>
          <a:prstGeom prst="rect">
            <a:avLst/>
          </a:prstGeom>
          <a:ln w="0">
            <a:noFill/>
          </a:ln>
        </p:spPr>
      </p:sp>
      <p:sp>
        <p:nvSpPr>
          <p:cNvPr id="2059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7280" cy="42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060" name="PlaceHolder 3"/>
          <p:cNvSpPr>
            <a:spLocks noGrp="1"/>
          </p:cNvSpPr>
          <p:nvPr>
            <p:ph type="sldNum" idx="19"/>
          </p:nvPr>
        </p:nvSpPr>
        <p:spPr>
          <a:xfrm>
            <a:off x="4281480" y="10155240"/>
            <a:ext cx="3275640" cy="53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it-I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ABAAD8C-C159-4275-B54C-E2B4931E3E0F}" type="slidenum">
              <a:rPr lang="it-IT" sz="1200" b="0" strike="noStrike" spc="-1">
                <a:latin typeface="Times New Roman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12" name="Picture 11" descr="A logo with white text and blue and red letters&#10;&#10;Description automatically generated">
            <a:extLst>
              <a:ext uri="{FF2B5EF4-FFF2-40B4-BE49-F238E27FC236}">
                <a16:creationId xmlns:a16="http://schemas.microsoft.com/office/drawing/2014/main" id="{7C48384D-22A6-B30A-B976-0A4706A185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193038"/>
            <a:ext cx="17490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Picture 8" descr="A logo with white text and blue and red letters&#10;&#10;Description automatically generated">
            <a:extLst>
              <a:ext uri="{FF2B5EF4-FFF2-40B4-BE49-F238E27FC236}">
                <a16:creationId xmlns:a16="http://schemas.microsoft.com/office/drawing/2014/main" id="{73A45157-A572-B860-93E0-1FB1BBAAA1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193038"/>
            <a:ext cx="17490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6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2.png"/><Relationship Id="rId5" Type="http://schemas.openxmlformats.org/officeDocument/2006/relationships/image" Target="../media/image260.png"/><Relationship Id="rId15" Type="http://schemas.openxmlformats.org/officeDocument/2006/relationships/image" Target="../media/image30.png"/><Relationship Id="rId10" Type="http://schemas.openxmlformats.org/officeDocument/2006/relationships/image" Target="../media/image191.png"/><Relationship Id="rId4" Type="http://schemas.openxmlformats.org/officeDocument/2006/relationships/image" Target="../media/image250.png"/><Relationship Id="rId1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4"/>
          <p:cNvSpPr>
            <a:spLocks noGrp="1"/>
          </p:cNvSpPr>
          <p:nvPr>
            <p:ph type="sldNum" idx="4"/>
          </p:nvPr>
        </p:nvSpPr>
        <p:spPr>
          <a:xfrm>
            <a:off x="11700720" y="6487920"/>
            <a:ext cx="4852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8B8B8B"/>
                </a:solidFill>
                <a:latin typeface="Arial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BEB57-A063-4649-9CC6-2C8781A8B1A8}" type="slidenum">
              <a:rPr lang="it-IT" smtClean="0"/>
              <a:pPr/>
              <a:t>1</a:t>
            </a:fld>
            <a:endParaRPr/>
          </a:p>
        </p:txBody>
      </p:sp>
      <p:sp>
        <p:nvSpPr>
          <p:cNvPr id="132" name="PlaceHolder 1"/>
          <p:cNvSpPr>
            <a:spLocks noGrp="1"/>
          </p:cNvSpPr>
          <p:nvPr>
            <p:ph type="title" idx="4294967295"/>
          </p:nvPr>
        </p:nvSpPr>
        <p:spPr>
          <a:xfrm>
            <a:off x="0" y="1752600"/>
            <a:ext cx="12192000" cy="146685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0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Quantum Dot </a:t>
            </a:r>
            <a:r>
              <a:rPr lang="en-US" sz="4000" b="0" spc="-1" dirty="0" err="1">
                <a:solidFill>
                  <a:srgbClr val="000000"/>
                </a:solidFill>
                <a:latin typeface="Arial"/>
                <a:ea typeface="Calibri"/>
              </a:rPr>
              <a:t>I</a:t>
            </a:r>
            <a:r>
              <a:rPr lang="en-US" sz="40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ntersubband</a:t>
            </a:r>
            <a:r>
              <a:rPr lang="en-US" sz="40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Photodetectors </a:t>
            </a:r>
            <a:br>
              <a:rPr lang="en-US" sz="4000" b="0" strike="noStrike" spc="-1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en-US" sz="40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for LWIR photons</a:t>
            </a:r>
            <a:br>
              <a:rPr lang="en-US" sz="4000" dirty="0"/>
            </a:br>
            <a:endParaRPr lang="en-US" sz="4000" b="0" strike="noStrike" spc="-1" dirty="0">
              <a:latin typeface="Arial"/>
            </a:endParaRPr>
          </a:p>
        </p:txBody>
      </p:sp>
      <p:sp>
        <p:nvSpPr>
          <p:cNvPr id="133" name="Sottotitolo 2"/>
          <p:cNvSpPr/>
          <p:nvPr/>
        </p:nvSpPr>
        <p:spPr>
          <a:xfrm>
            <a:off x="0" y="3779085"/>
            <a:ext cx="12186000" cy="71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endParaRPr lang="en-GB" sz="2400" b="0" i="1" u="sng" strike="noStrike" spc="-1" dirty="0">
              <a:solidFill>
                <a:srgbClr val="262626"/>
              </a:solidFill>
              <a:uFillTx/>
              <a:latin typeface="Arial"/>
              <a:ea typeface="Droid Sans Fallback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en-GB" sz="2400" b="0" i="1" u="sng" strike="noStrike" spc="-1" dirty="0">
                <a:solidFill>
                  <a:srgbClr val="262626"/>
                </a:solidFill>
                <a:uFillTx/>
                <a:latin typeface="Arial"/>
                <a:ea typeface="Droid Sans Fallback"/>
              </a:rPr>
              <a:t>Stefano Vichi</a:t>
            </a:r>
            <a:r>
              <a:rPr lang="en-GB" sz="2400" b="0" i="1" strike="noStrike" spc="-1" dirty="0">
                <a:solidFill>
                  <a:srgbClr val="262626"/>
                </a:solidFill>
                <a:uFillTx/>
                <a:latin typeface="Arial"/>
                <a:ea typeface="Droid Sans Fallback"/>
              </a:rPr>
              <a:t>, </a:t>
            </a:r>
            <a:r>
              <a:rPr lang="en-GB" sz="2400" i="1" spc="-1" dirty="0">
                <a:solidFill>
                  <a:srgbClr val="262626"/>
                </a:solidFill>
                <a:latin typeface="Arial"/>
                <a:ea typeface="Droid Sans Fallback"/>
              </a:rPr>
              <a:t>S. Asahi*</a:t>
            </a:r>
            <a:r>
              <a:rPr lang="en-GB" sz="2400" b="0" i="1" strike="noStrike" spc="-1" dirty="0">
                <a:solidFill>
                  <a:srgbClr val="262626"/>
                </a:solidFill>
                <a:latin typeface="Arial"/>
                <a:ea typeface="Droid Sans Fallback"/>
              </a:rPr>
              <a:t>, S. </a:t>
            </a:r>
            <a:r>
              <a:rPr lang="en-GB" sz="2400" b="0" i="1" strike="noStrike" spc="-1" dirty="0" err="1">
                <a:solidFill>
                  <a:srgbClr val="262626"/>
                </a:solidFill>
                <a:latin typeface="Arial"/>
                <a:ea typeface="Droid Sans Fallback"/>
              </a:rPr>
              <a:t>Bietti</a:t>
            </a:r>
            <a:r>
              <a:rPr lang="en-GB" sz="2400" b="0" i="1" strike="noStrike" spc="-1" dirty="0">
                <a:solidFill>
                  <a:srgbClr val="262626"/>
                </a:solidFill>
                <a:latin typeface="Arial"/>
                <a:ea typeface="Droid Sans Fallback"/>
              </a:rPr>
              <a:t>, A. </a:t>
            </a:r>
            <a:r>
              <a:rPr lang="en-GB" sz="2400" b="0" i="1" strike="noStrike" spc="-1" dirty="0" err="1">
                <a:solidFill>
                  <a:srgbClr val="262626"/>
                </a:solidFill>
                <a:latin typeface="Arial"/>
                <a:ea typeface="Droid Sans Fallback"/>
              </a:rPr>
              <a:t>Tuktamyshev</a:t>
            </a:r>
            <a:r>
              <a:rPr lang="en-GB" sz="2400" b="0" i="1" strike="noStrike" spc="-1" dirty="0">
                <a:solidFill>
                  <a:srgbClr val="262626"/>
                </a:solidFill>
                <a:latin typeface="Arial"/>
                <a:ea typeface="Droid Sans Fallback"/>
              </a:rPr>
              <a:t>, A. Fedorov**, T. Kita* and S. Sanguinetti</a:t>
            </a: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GB" sz="1600" spc="-1" dirty="0">
                <a:solidFill>
                  <a:srgbClr val="262626"/>
                </a:solidFill>
                <a:latin typeface="Arial"/>
              </a:rPr>
              <a:t>Materials Science Department, University of Milano-Bicocca, Milano (Italy)</a:t>
            </a: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en-US" sz="1600" spc="-1" dirty="0">
                <a:solidFill>
                  <a:srgbClr val="262626"/>
                </a:solidFill>
                <a:latin typeface="Arial"/>
              </a:rPr>
              <a:t>* Department of Electrical and Electronic Engineering, Kobe University, Kobe (Japan)</a:t>
            </a: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en-US" sz="1600" spc="-1" dirty="0">
                <a:solidFill>
                  <a:srgbClr val="262626"/>
                </a:solidFill>
                <a:latin typeface="Arial"/>
              </a:rPr>
              <a:t>** L-NESS &amp; CNR-IFN, Milano (Italy)</a:t>
            </a: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endParaRPr lang="en-US" sz="15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152B3-0968-65B8-AF6D-1F2FCB9E0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008876D8-20C0-4B4B-102C-2CF6C1159817}"/>
              </a:ext>
            </a:extLst>
          </p:cNvPr>
          <p:cNvGrpSpPr/>
          <p:nvPr/>
        </p:nvGrpSpPr>
        <p:grpSpPr>
          <a:xfrm>
            <a:off x="110467" y="1182064"/>
            <a:ext cx="6344700" cy="5025055"/>
            <a:chOff x="4876521" y="337219"/>
            <a:chExt cx="6973910" cy="5523394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07D7214-754E-3D1A-BFB5-25F878A5B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521" y="337219"/>
              <a:ext cx="6973910" cy="2814535"/>
            </a:xfrm>
            <a:prstGeom prst="rect">
              <a:avLst/>
            </a:prstGeom>
          </p:spPr>
        </p:pic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9BCC7A28-3FE8-8375-8AE5-114C3D5062CB}"/>
                </a:ext>
              </a:extLst>
            </p:cNvPr>
            <p:cNvGrpSpPr/>
            <p:nvPr/>
          </p:nvGrpSpPr>
          <p:grpSpPr>
            <a:xfrm>
              <a:off x="5124913" y="3290527"/>
              <a:ext cx="3238563" cy="2570086"/>
              <a:chOff x="1185953" y="3513624"/>
              <a:chExt cx="3238563" cy="2570086"/>
            </a:xfrm>
          </p:grpSpPr>
          <p:sp>
            <p:nvSpPr>
              <p:cNvPr id="6" name="Rettangolo 18">
                <a:extLst>
                  <a:ext uri="{FF2B5EF4-FFF2-40B4-BE49-F238E27FC236}">
                    <a16:creationId xmlns:a16="http://schemas.microsoft.com/office/drawing/2014/main" id="{AADBDC41-0780-1CEF-885F-24533D108FE7}"/>
                  </a:ext>
                </a:extLst>
              </p:cNvPr>
              <p:cNvSpPr/>
              <p:nvPr/>
            </p:nvSpPr>
            <p:spPr>
              <a:xfrm>
                <a:off x="1185953" y="3513624"/>
                <a:ext cx="708480" cy="893880"/>
              </a:xfrm>
              <a:prstGeom prst="rect">
                <a:avLst/>
              </a:prstGeom>
              <a:solidFill>
                <a:srgbClr val="FFFFFF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9D445E83-EB05-7394-8149-2E1CCAF2BC3B}"/>
                  </a:ext>
                </a:extLst>
              </p:cNvPr>
              <p:cNvSpPr/>
              <p:nvPr/>
            </p:nvSpPr>
            <p:spPr>
              <a:xfrm>
                <a:off x="3716036" y="5670108"/>
                <a:ext cx="708480" cy="413602"/>
              </a:xfrm>
              <a:prstGeom prst="rect">
                <a:avLst/>
              </a:prstGeom>
              <a:solidFill>
                <a:srgbClr val="FFFFFF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D8EBC3-657B-6FE0-280C-F260F09D4409}"/>
              </a:ext>
            </a:extLst>
          </p:cNvPr>
          <p:cNvSpPr txBox="1"/>
          <p:nvPr/>
        </p:nvSpPr>
        <p:spPr>
          <a:xfrm>
            <a:off x="110466" y="4061918"/>
            <a:ext cx="32611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Small </a:t>
            </a:r>
            <a:r>
              <a:rPr lang="it-IT" dirty="0" err="1">
                <a:solidFill>
                  <a:srgbClr val="FF0000"/>
                </a:solidFill>
              </a:rPr>
              <a:t>capture</a:t>
            </a: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Low </a:t>
            </a:r>
            <a:r>
              <a:rPr lang="it-IT" dirty="0" err="1">
                <a:solidFill>
                  <a:srgbClr val="FF0000"/>
                </a:solidFill>
              </a:rPr>
              <a:t>thermalization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/>
              <a:t>efficiency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phonon</a:t>
            </a:r>
            <a:r>
              <a:rPr lang="it-IT" dirty="0"/>
              <a:t> </a:t>
            </a:r>
            <a:r>
              <a:rPr lang="it-IT" dirty="0" err="1"/>
              <a:t>bottleneck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Low </a:t>
            </a:r>
            <a:r>
              <a:rPr lang="it-IT" dirty="0" err="1">
                <a:solidFill>
                  <a:srgbClr val="00B050"/>
                </a:solidFill>
              </a:rPr>
              <a:t>escape</a:t>
            </a:r>
            <a:r>
              <a:rPr lang="it-IT" dirty="0"/>
              <a:t> </a:t>
            </a:r>
            <a:r>
              <a:rPr lang="it-IT" dirty="0" err="1"/>
              <a:t>probability</a:t>
            </a:r>
            <a:r>
              <a:rPr lang="it-IT" dirty="0"/>
              <a:t> (</a:t>
            </a:r>
            <a:r>
              <a:rPr lang="it-IT" dirty="0" err="1"/>
              <a:t>phonon</a:t>
            </a:r>
            <a:r>
              <a:rPr lang="it-IT" dirty="0"/>
              <a:t> </a:t>
            </a:r>
            <a:r>
              <a:rPr lang="it-IT" dirty="0" err="1"/>
              <a:t>bottleneck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Large </a:t>
            </a:r>
            <a:r>
              <a:rPr lang="it-IT" dirty="0" err="1">
                <a:solidFill>
                  <a:srgbClr val="00B050"/>
                </a:solidFill>
              </a:rPr>
              <a:t>absorption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/>
              <a:t>coefficient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Ok </a:t>
            </a:r>
            <a:r>
              <a:rPr lang="it-IT" dirty="0" err="1">
                <a:solidFill>
                  <a:srgbClr val="FFC000"/>
                </a:solidFill>
              </a:rPr>
              <a:t>extraction</a:t>
            </a:r>
            <a:r>
              <a:rPr lang="it-IT" dirty="0"/>
              <a:t> (tunneling)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CE5BAB-8C1F-937C-F79E-1FC0AD8A9CE2}"/>
              </a:ext>
            </a:extLst>
          </p:cNvPr>
          <p:cNvSpPr txBox="1"/>
          <p:nvPr/>
        </p:nvSpPr>
        <p:spPr>
          <a:xfrm>
            <a:off x="3282816" y="4061917"/>
            <a:ext cx="32611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Large </a:t>
            </a:r>
            <a:r>
              <a:rPr lang="it-IT" dirty="0" err="1">
                <a:solidFill>
                  <a:srgbClr val="00B050"/>
                </a:solidFill>
              </a:rPr>
              <a:t>capture</a:t>
            </a:r>
            <a:endParaRPr lang="it-IT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High </a:t>
            </a:r>
            <a:r>
              <a:rPr lang="it-IT" dirty="0" err="1">
                <a:solidFill>
                  <a:srgbClr val="00B050"/>
                </a:solidFill>
              </a:rPr>
              <a:t>thermalization</a:t>
            </a:r>
            <a:r>
              <a:rPr lang="it-IT" dirty="0"/>
              <a:t> </a:t>
            </a:r>
            <a:r>
              <a:rPr lang="it-IT" dirty="0" err="1"/>
              <a:t>efficiency</a:t>
            </a:r>
            <a:r>
              <a:rPr lang="it-IT" dirty="0"/>
              <a:t> (carrier-carrier scattering)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Low </a:t>
            </a:r>
            <a:r>
              <a:rPr lang="it-IT" dirty="0" err="1">
                <a:solidFill>
                  <a:srgbClr val="00B050"/>
                </a:solidFill>
              </a:rPr>
              <a:t>escape</a:t>
            </a:r>
            <a:r>
              <a:rPr lang="it-IT" dirty="0"/>
              <a:t> </a:t>
            </a:r>
            <a:r>
              <a:rPr lang="it-IT" dirty="0" err="1"/>
              <a:t>probability</a:t>
            </a:r>
            <a:r>
              <a:rPr lang="it-IT" dirty="0"/>
              <a:t> (</a:t>
            </a:r>
            <a:r>
              <a:rPr lang="it-IT" dirty="0" err="1"/>
              <a:t>phonon</a:t>
            </a:r>
            <a:r>
              <a:rPr lang="it-IT" dirty="0"/>
              <a:t> </a:t>
            </a:r>
            <a:r>
              <a:rPr lang="it-IT" dirty="0" err="1"/>
              <a:t>bottleneck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Good </a:t>
            </a:r>
            <a:r>
              <a:rPr lang="it-IT" dirty="0" err="1">
                <a:solidFill>
                  <a:srgbClr val="FFC000"/>
                </a:solidFill>
              </a:rPr>
              <a:t>absorption</a:t>
            </a:r>
            <a:r>
              <a:rPr lang="it-IT" dirty="0"/>
              <a:t> </a:t>
            </a:r>
            <a:r>
              <a:rPr lang="it-IT" dirty="0" err="1"/>
              <a:t>coefficient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Large </a:t>
            </a:r>
            <a:r>
              <a:rPr lang="it-IT" dirty="0" err="1">
                <a:solidFill>
                  <a:srgbClr val="00B050"/>
                </a:solidFill>
              </a:rPr>
              <a:t>extraction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resonant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/>
              <a:t>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3844CE7-AE38-FFEE-6EDE-5F5BD288F1AD}"/>
              </a:ext>
            </a:extLst>
          </p:cNvPr>
          <p:cNvSpPr txBox="1"/>
          <p:nvPr/>
        </p:nvSpPr>
        <p:spPr>
          <a:xfrm>
            <a:off x="7713378" y="5934020"/>
            <a:ext cx="447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Vichi et al., </a:t>
            </a:r>
            <a:r>
              <a:rPr lang="it-IT" dirty="0" err="1"/>
              <a:t>ACSPhotonics</a:t>
            </a:r>
            <a:r>
              <a:rPr lang="it-IT" dirty="0"/>
              <a:t> 12,447−456 (2025)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52C0B960-4E31-704D-F550-FE9BF0FED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9"/>
          <a:stretch/>
        </p:blipFill>
        <p:spPr bwMode="auto">
          <a:xfrm>
            <a:off x="7404018" y="1182064"/>
            <a:ext cx="3893245" cy="470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3CE3C23-2DD0-1216-7EF2-F311B882CFA1}"/>
              </a:ext>
            </a:extLst>
          </p:cNvPr>
          <p:cNvSpPr txBox="1"/>
          <p:nvPr/>
        </p:nvSpPr>
        <p:spPr>
          <a:xfrm>
            <a:off x="7895303" y="4613692"/>
            <a:ext cx="118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≠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ℏ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it-IT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LO</a:t>
            </a:r>
            <a:endParaRPr lang="it-IT" baseline="-25000" dirty="0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390F4137-9545-CBD7-1F7A-81C852505B4C}"/>
              </a:ext>
            </a:extLst>
          </p:cNvPr>
          <p:cNvCxnSpPr/>
          <p:nvPr/>
        </p:nvCxnSpPr>
        <p:spPr>
          <a:xfrm>
            <a:off x="8003458" y="5034116"/>
            <a:ext cx="5702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98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7138D-44DD-668C-83C4-58AB99F18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1A22A295-2EEA-40F4-9CA0-567199ACC77E}"/>
              </a:ext>
            </a:extLst>
          </p:cNvPr>
          <p:cNvSpPr txBox="1"/>
          <p:nvPr/>
        </p:nvSpPr>
        <p:spPr>
          <a:xfrm>
            <a:off x="954140" y="1832798"/>
            <a:ext cx="5369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Two-step</a:t>
            </a:r>
            <a:r>
              <a:rPr lang="it-IT" sz="2400" dirty="0"/>
              <a:t> </a:t>
            </a:r>
            <a:r>
              <a:rPr lang="it-IT" sz="2400" dirty="0" err="1"/>
              <a:t>growth</a:t>
            </a:r>
            <a:r>
              <a:rPr lang="it-IT" sz="2400" dirty="0"/>
              <a:t> of self-</a:t>
            </a:r>
            <a:r>
              <a:rPr lang="it-IT" sz="2400" dirty="0" err="1"/>
              <a:t>assembled</a:t>
            </a:r>
            <a:r>
              <a:rPr lang="it-IT" sz="2400" dirty="0"/>
              <a:t> </a:t>
            </a:r>
            <a:r>
              <a:rPr lang="it-IT" sz="2400" dirty="0" err="1"/>
              <a:t>QDs</a:t>
            </a:r>
            <a:r>
              <a:rPr lang="it-IT" sz="2400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sz="2400" dirty="0" err="1"/>
              <a:t>Deposition</a:t>
            </a:r>
            <a:r>
              <a:rPr lang="it-IT" sz="2400" dirty="0"/>
              <a:t> of group III to </a:t>
            </a:r>
            <a:r>
              <a:rPr lang="it-IT" sz="2400" dirty="0" err="1"/>
              <a:t>form</a:t>
            </a:r>
            <a:r>
              <a:rPr lang="it-IT" sz="2400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metal </a:t>
            </a:r>
            <a:r>
              <a:rPr lang="it-IT" sz="2400" b="1" dirty="0" err="1">
                <a:solidFill>
                  <a:srgbClr val="FF0000"/>
                </a:solidFill>
              </a:rPr>
              <a:t>droplets</a:t>
            </a:r>
            <a:endParaRPr lang="it-IT" sz="2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400" b="1" dirty="0" err="1">
                <a:solidFill>
                  <a:srgbClr val="FF0000"/>
                </a:solidFill>
              </a:rPr>
              <a:t>Crystallization</a:t>
            </a:r>
            <a:r>
              <a:rPr lang="it-IT" sz="2400" dirty="0"/>
              <a:t> with group V </a:t>
            </a:r>
            <a:r>
              <a:rPr lang="it-IT" sz="2400" dirty="0" err="1"/>
              <a:t>flux</a:t>
            </a:r>
            <a:endParaRPr lang="it-IT" sz="2400" dirty="0"/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158767FE-BD7B-8D34-A9FB-B8AF9F082854}"/>
              </a:ext>
            </a:extLst>
          </p:cNvPr>
          <p:cNvSpPr txBox="1"/>
          <p:nvPr/>
        </p:nvSpPr>
        <p:spPr>
          <a:xfrm>
            <a:off x="927912" y="3519377"/>
            <a:ext cx="4497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Advantages</a:t>
            </a:r>
            <a:r>
              <a:rPr lang="it-IT" sz="2400" dirty="0"/>
              <a:t>:</a:t>
            </a:r>
          </a:p>
          <a:p>
            <a:pPr marL="342900" indent="-342900">
              <a:buFontTx/>
              <a:buChar char="-"/>
            </a:pPr>
            <a:r>
              <a:rPr lang="it-IT" sz="2400" b="1" dirty="0">
                <a:solidFill>
                  <a:srgbClr val="FF0000"/>
                </a:solidFill>
              </a:rPr>
              <a:t>Strain-free</a:t>
            </a:r>
            <a:r>
              <a:rPr lang="it-IT" sz="2400" dirty="0"/>
              <a:t> </a:t>
            </a:r>
            <a:r>
              <a:rPr lang="it-IT" sz="2400" dirty="0" err="1"/>
              <a:t>growth</a:t>
            </a: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Independent </a:t>
            </a:r>
            <a:r>
              <a:rPr lang="it-IT" sz="2400" b="1" dirty="0">
                <a:solidFill>
                  <a:srgbClr val="FF0000"/>
                </a:solidFill>
              </a:rPr>
              <a:t>control</a:t>
            </a:r>
            <a:r>
              <a:rPr lang="it-IT" sz="2400" dirty="0"/>
              <a:t> on QD </a:t>
            </a:r>
            <a:r>
              <a:rPr lang="it-IT" sz="2400" b="1" dirty="0" err="1">
                <a:solidFill>
                  <a:srgbClr val="FF0000"/>
                </a:solidFill>
              </a:rPr>
              <a:t>morphological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parameters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</a:t>
            </a:r>
            <a:r>
              <a:rPr lang="it-IT" sz="2400" dirty="0" err="1"/>
              <a:t>height</a:t>
            </a:r>
            <a:r>
              <a:rPr lang="it-IT" sz="2400" dirty="0"/>
              <a:t>, </a:t>
            </a:r>
            <a:r>
              <a:rPr lang="it-IT" sz="2400" dirty="0" err="1"/>
              <a:t>aspect</a:t>
            </a:r>
            <a:r>
              <a:rPr lang="it-IT" sz="2400" dirty="0"/>
              <a:t> ratio, </a:t>
            </a:r>
            <a:r>
              <a:rPr lang="it-IT" sz="2400" dirty="0" err="1"/>
              <a:t>shape</a:t>
            </a:r>
            <a:r>
              <a:rPr lang="it-IT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it-IT" sz="2400" dirty="0" err="1"/>
              <a:t>Narrow</a:t>
            </a:r>
            <a:r>
              <a:rPr lang="it-IT" sz="2400" dirty="0"/>
              <a:t> size </a:t>
            </a:r>
            <a:r>
              <a:rPr lang="it-IT" sz="2400" b="1" dirty="0" err="1">
                <a:solidFill>
                  <a:srgbClr val="FF0000"/>
                </a:solidFill>
              </a:rPr>
              <a:t>dispersion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135" name="Immagine 134">
            <a:extLst>
              <a:ext uri="{FF2B5EF4-FFF2-40B4-BE49-F238E27FC236}">
                <a16:creationId xmlns:a16="http://schemas.microsoft.com/office/drawing/2014/main" id="{58CB4BBC-C461-9CD6-5348-D98E979F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142" y="1180422"/>
            <a:ext cx="3208872" cy="4973752"/>
          </a:xfrm>
          <a:prstGeom prst="rect">
            <a:avLst/>
          </a:prstGeom>
        </p:spPr>
      </p:pic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BC90B9B7-DFFC-F24D-63CF-6AD4E0B1459C}"/>
              </a:ext>
            </a:extLst>
          </p:cNvPr>
          <p:cNvSpPr txBox="1"/>
          <p:nvPr/>
        </p:nvSpPr>
        <p:spPr>
          <a:xfrm>
            <a:off x="5577482" y="5856751"/>
            <a:ext cx="3333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Gurioli et al., </a:t>
            </a:r>
            <a:r>
              <a:rPr lang="it-IT" sz="1400" i="1" dirty="0" err="1"/>
              <a:t>Nat</a:t>
            </a:r>
            <a:r>
              <a:rPr lang="it-IT" sz="1400" i="1" dirty="0"/>
              <a:t>. Mater. 18, 799 (2019)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C363F9-1C9D-501D-EFC2-2E711E327792}"/>
              </a:ext>
            </a:extLst>
          </p:cNvPr>
          <p:cNvGrpSpPr/>
          <p:nvPr/>
        </p:nvGrpSpPr>
        <p:grpSpPr>
          <a:xfrm>
            <a:off x="5577482" y="3556963"/>
            <a:ext cx="2716104" cy="2233151"/>
            <a:chOff x="9289800" y="4057560"/>
            <a:chExt cx="2417400" cy="19875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E7874D-D94D-5437-1C4B-FE4585BB6426}"/>
                </a:ext>
              </a:extLst>
            </p:cNvPr>
            <p:cNvGrpSpPr/>
            <p:nvPr/>
          </p:nvGrpSpPr>
          <p:grpSpPr>
            <a:xfrm>
              <a:off x="9289800" y="4057560"/>
              <a:ext cx="2349720" cy="1987560"/>
              <a:chOff x="9289800" y="4057560"/>
              <a:chExt cx="2349720" cy="1987560"/>
            </a:xfrm>
          </p:grpSpPr>
          <p:grpSp>
            <p:nvGrpSpPr>
              <p:cNvPr id="6" name="Group 16">
                <a:extLst>
                  <a:ext uri="{FF2B5EF4-FFF2-40B4-BE49-F238E27FC236}">
                    <a16:creationId xmlns:a16="http://schemas.microsoft.com/office/drawing/2014/main" id="{8D29899F-435D-A2C3-FD4C-F897C6B6AF03}"/>
                  </a:ext>
                </a:extLst>
              </p:cNvPr>
              <p:cNvGrpSpPr/>
              <p:nvPr/>
            </p:nvGrpSpPr>
            <p:grpSpPr>
              <a:xfrm>
                <a:off x="9289800" y="4057560"/>
                <a:ext cx="2349720" cy="1987560"/>
                <a:chOff x="9289800" y="4057560"/>
                <a:chExt cx="2349720" cy="1987560"/>
              </a:xfrm>
            </p:grpSpPr>
            <p:pic>
              <p:nvPicPr>
                <p:cNvPr id="8" name="Picture 18">
                  <a:extLst>
                    <a:ext uri="{FF2B5EF4-FFF2-40B4-BE49-F238E27FC236}">
                      <a16:creationId xmlns:a16="http://schemas.microsoft.com/office/drawing/2014/main" id="{1EF95E52-E16D-105F-D5D3-47AE29DDB355}"/>
                    </a:ext>
                  </a:extLst>
                </p:cNvPr>
                <p:cNvPicPr/>
                <p:nvPr/>
              </p:nvPicPr>
              <p:blipFill>
                <a:blip r:embed="rId4"/>
                <a:srcRect l="13020" b="40312"/>
                <a:stretch/>
              </p:blipFill>
              <p:spPr>
                <a:xfrm>
                  <a:off x="9289800" y="4127040"/>
                  <a:ext cx="2278440" cy="19180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9" name="Text Box 19">
                  <a:extLst>
                    <a:ext uri="{FF2B5EF4-FFF2-40B4-BE49-F238E27FC236}">
                      <a16:creationId xmlns:a16="http://schemas.microsoft.com/office/drawing/2014/main" id="{36C7E153-3F9D-46BC-702E-5256EB10B440}"/>
                    </a:ext>
                  </a:extLst>
                </p:cNvPr>
                <p:cNvSpPr/>
                <p:nvPr/>
              </p:nvSpPr>
              <p:spPr>
                <a:xfrm rot="18240000">
                  <a:off x="10962000" y="5487840"/>
                  <a:ext cx="740160" cy="241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67680" tIns="35280" rIns="67680" bIns="35280" anchor="t">
                  <a:spAutoFit/>
                </a:bodyPr>
                <a:lstStyle/>
                <a:p>
                  <a:pPr>
                    <a:lnSpc>
                      <a:spcPct val="94000"/>
                    </a:lnSpc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1200" b="1" strike="noStrike" spc="-1">
                      <a:solidFill>
                        <a:srgbClr val="FFFFFF"/>
                      </a:solidFill>
                      <a:latin typeface="Calibri"/>
                      <a:ea typeface="Arial"/>
                    </a:rPr>
                    <a:t>AlGaAs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  <p:sp>
              <p:nvSpPr>
                <p:cNvPr id="10" name="Text Box 20">
                  <a:extLst>
                    <a:ext uri="{FF2B5EF4-FFF2-40B4-BE49-F238E27FC236}">
                      <a16:creationId xmlns:a16="http://schemas.microsoft.com/office/drawing/2014/main" id="{A94A58E8-7522-2459-63A4-3FE7A7C352F7}"/>
                    </a:ext>
                  </a:extLst>
                </p:cNvPr>
                <p:cNvSpPr/>
                <p:nvPr/>
              </p:nvSpPr>
              <p:spPr>
                <a:xfrm rot="18240000">
                  <a:off x="9341640" y="4311000"/>
                  <a:ext cx="740160" cy="241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67680" tIns="35280" rIns="67680" bIns="35280" anchor="t">
                  <a:spAutoFit/>
                </a:bodyPr>
                <a:lstStyle/>
                <a:p>
                  <a:pPr>
                    <a:lnSpc>
                      <a:spcPct val="94000"/>
                    </a:lnSpc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1200" b="1" strike="noStrike" spc="-1">
                      <a:solidFill>
                        <a:srgbClr val="FFFFFF"/>
                      </a:solidFill>
                      <a:latin typeface="Calibri"/>
                      <a:ea typeface="Arial"/>
                    </a:rPr>
                    <a:t>AlGaAs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  <p:sp>
              <p:nvSpPr>
                <p:cNvPr id="11" name="Text Box 21">
                  <a:extLst>
                    <a:ext uri="{FF2B5EF4-FFF2-40B4-BE49-F238E27FC236}">
                      <a16:creationId xmlns:a16="http://schemas.microsoft.com/office/drawing/2014/main" id="{80C91A7D-C6CC-E5E5-3E00-7C6349318A25}"/>
                    </a:ext>
                  </a:extLst>
                </p:cNvPr>
                <p:cNvSpPr/>
                <p:nvPr/>
              </p:nvSpPr>
              <p:spPr>
                <a:xfrm rot="18240000">
                  <a:off x="10411560" y="4881240"/>
                  <a:ext cx="570960" cy="241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67680" tIns="35280" rIns="67680" bIns="35280" anchor="t">
                  <a:spAutoFit/>
                </a:bodyPr>
                <a:lstStyle/>
                <a:p>
                  <a:pPr>
                    <a:lnSpc>
                      <a:spcPct val="94000"/>
                    </a:lnSpc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1200" b="1" strike="noStrike" spc="-1">
                      <a:solidFill>
                        <a:srgbClr val="822433"/>
                      </a:solidFill>
                      <a:latin typeface="Calibri"/>
                      <a:ea typeface="Arial"/>
                    </a:rPr>
                    <a:t>GaAs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  <p:pic>
              <p:nvPicPr>
                <p:cNvPr id="12" name="Picture 22">
                  <a:extLst>
                    <a:ext uri="{FF2B5EF4-FFF2-40B4-BE49-F238E27FC236}">
                      <a16:creationId xmlns:a16="http://schemas.microsoft.com/office/drawing/2014/main" id="{AF63203B-53EB-B55E-2DE1-E0D2EF8ABC7C}"/>
                    </a:ext>
                  </a:extLst>
                </p:cNvPr>
                <p:cNvPicPr/>
                <p:nvPr/>
              </p:nvPicPr>
              <p:blipFill>
                <a:blip r:embed="rId5">
                  <a:alphaModFix amt="61000"/>
                </a:blip>
                <a:stretch/>
              </p:blipFill>
              <p:spPr>
                <a:xfrm>
                  <a:off x="9338040" y="5708160"/>
                  <a:ext cx="472680" cy="2646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sp>
            <p:nvSpPr>
              <p:cNvPr id="7" name="TextBox 1">
                <a:extLst>
                  <a:ext uri="{FF2B5EF4-FFF2-40B4-BE49-F238E27FC236}">
                    <a16:creationId xmlns:a16="http://schemas.microsoft.com/office/drawing/2014/main" id="{D21112F6-6021-3CEB-4C70-94DB6B0FDA81}"/>
                  </a:ext>
                </a:extLst>
              </p:cNvPr>
              <p:cNvSpPr/>
              <p:nvPr/>
            </p:nvSpPr>
            <p:spPr>
              <a:xfrm rot="2109000">
                <a:off x="10099440" y="4981320"/>
                <a:ext cx="621720" cy="27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1200" b="1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20 nm</a:t>
                </a:r>
                <a:endParaRPr lang="en-US" sz="1200" b="0" strike="noStrike" spc="-1">
                  <a:latin typeface="Arial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851054-9B90-E286-E898-4974BA59642E}"/>
                </a:ext>
              </a:extLst>
            </p:cNvPr>
            <p:cNvSpPr/>
            <p:nvPr/>
          </p:nvSpPr>
          <p:spPr>
            <a:xfrm rot="5400000">
              <a:off x="10706040" y="4847400"/>
              <a:ext cx="1760400" cy="24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it-IT" sz="1000" b="0" strike="noStrike" spc="-1">
                  <a:solidFill>
                    <a:srgbClr val="822433"/>
                  </a:solidFill>
                  <a:latin typeface="Arial"/>
                  <a:ea typeface="Arial"/>
                </a:rPr>
                <a:t>Keizer APL 96 (2010) 62101</a:t>
              </a:r>
              <a:endParaRPr lang="en-US" sz="1000" b="0" strike="noStrike" spc="-1">
                <a:latin typeface="Arial"/>
              </a:endParaRPr>
            </a:p>
          </p:txBody>
        </p:sp>
      </p:grpSp>
      <p:sp>
        <p:nvSpPr>
          <p:cNvPr id="13" name="Segnaposto numero diapositiva 3">
            <a:extLst>
              <a:ext uri="{FF2B5EF4-FFF2-40B4-BE49-F238E27FC236}">
                <a16:creationId xmlns:a16="http://schemas.microsoft.com/office/drawing/2014/main" id="{13309D6F-ECD4-218A-2749-D16E34B49DB1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700720" y="6487920"/>
            <a:ext cx="4852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8B8B8B"/>
                </a:solidFill>
                <a:latin typeface="Arial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BEB57-A063-4649-9CC6-2C8781A8B1A8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3D5D41-06C8-E259-C632-62000990EBAD}"/>
              </a:ext>
            </a:extLst>
          </p:cNvPr>
          <p:cNvSpPr txBox="1"/>
          <p:nvPr/>
        </p:nvSpPr>
        <p:spPr>
          <a:xfrm>
            <a:off x="954140" y="1105472"/>
            <a:ext cx="589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Droplet </a:t>
            </a:r>
            <a:r>
              <a:rPr lang="it-IT" sz="4000" dirty="0" err="1"/>
              <a:t>Epitaxy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498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6995A-82D3-67F4-5B5C-413BD9D55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78813593-8F81-9ED8-9D06-A0BED856479A}"/>
              </a:ext>
            </a:extLst>
          </p:cNvPr>
          <p:cNvGrpSpPr/>
          <p:nvPr/>
        </p:nvGrpSpPr>
        <p:grpSpPr>
          <a:xfrm>
            <a:off x="71574" y="1305486"/>
            <a:ext cx="2748777" cy="2230742"/>
            <a:chOff x="7486746" y="2473355"/>
            <a:chExt cx="4401395" cy="3571906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C6CEAF6-75A1-3353-2C7B-6AA43416B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6746" y="3125784"/>
              <a:ext cx="3820909" cy="2919477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4C12091-28A7-AAEE-491B-98E1D56F9B9C}"/>
                </a:ext>
              </a:extLst>
            </p:cNvPr>
            <p:cNvSpPr txBox="1"/>
            <p:nvPr/>
          </p:nvSpPr>
          <p:spPr>
            <a:xfrm>
              <a:off x="7872318" y="2473355"/>
              <a:ext cx="4015823" cy="591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RT dark </a:t>
              </a:r>
              <a:r>
                <a:rPr lang="it-IT" dirty="0" err="1"/>
                <a:t>current</a:t>
              </a:r>
              <a:endParaRPr lang="it-IT" dirty="0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B0D314-B79D-0205-3056-4EFFF2DD39BE}"/>
              </a:ext>
            </a:extLst>
          </p:cNvPr>
          <p:cNvSpPr txBox="1"/>
          <p:nvPr/>
        </p:nvSpPr>
        <p:spPr>
          <a:xfrm>
            <a:off x="164032" y="5942595"/>
            <a:ext cx="264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QD </a:t>
            </a:r>
            <a:r>
              <a:rPr lang="it-IT" dirty="0" err="1"/>
              <a:t>density</a:t>
            </a:r>
            <a:r>
              <a:rPr lang="it-IT" dirty="0"/>
              <a:t> = 7*10</a:t>
            </a:r>
            <a:r>
              <a:rPr lang="it-IT" baseline="30000" dirty="0"/>
              <a:t>10 </a:t>
            </a:r>
            <a:r>
              <a:rPr lang="it-IT" dirty="0"/>
              <a:t>cm</a:t>
            </a:r>
            <a:r>
              <a:rPr lang="it-IT" baseline="30000" dirty="0"/>
              <a:t>-2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744A413-8624-126B-C033-91A92DBB476A}"/>
              </a:ext>
            </a:extLst>
          </p:cNvPr>
          <p:cNvGrpSpPr/>
          <p:nvPr/>
        </p:nvGrpSpPr>
        <p:grpSpPr>
          <a:xfrm>
            <a:off x="268219" y="1142703"/>
            <a:ext cx="5827781" cy="5518405"/>
            <a:chOff x="5538178" y="619433"/>
            <a:chExt cx="6873863" cy="6508954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76A20AD0-10DE-9033-AF85-FED344F597DD}"/>
                </a:ext>
              </a:extLst>
            </p:cNvPr>
            <p:cNvGrpSpPr/>
            <p:nvPr/>
          </p:nvGrpSpPr>
          <p:grpSpPr>
            <a:xfrm>
              <a:off x="5538178" y="619433"/>
              <a:ext cx="6873863" cy="6508954"/>
              <a:chOff x="5112057" y="973394"/>
              <a:chExt cx="6873863" cy="6508954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9FE1BB08-3936-8EB8-E5E9-518FF3018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8753" b="-16549"/>
              <a:stretch/>
            </p:blipFill>
            <p:spPr bwMode="auto">
              <a:xfrm>
                <a:off x="7644242" y="973394"/>
                <a:ext cx="4341678" cy="6508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94F2FB0C-E3BD-860F-6B51-02701C83E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2057" y="4081181"/>
                <a:ext cx="4139904" cy="2063899"/>
              </a:xfrm>
              <a:prstGeom prst="rect">
                <a:avLst/>
              </a:prstGeom>
            </p:spPr>
          </p:pic>
        </p:grp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25B2611E-41D6-5590-3F24-6645858932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7998" r="-1" b="-16549"/>
            <a:stretch/>
          </p:blipFill>
          <p:spPr bwMode="auto">
            <a:xfrm>
              <a:off x="8070363" y="4606357"/>
              <a:ext cx="4341678" cy="252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9213B57F-407E-744B-AA67-0992E93C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97" y="1237547"/>
            <a:ext cx="5778603" cy="447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798A73F-4295-512B-AAAB-7AF0ADCF52EA}"/>
              </a:ext>
            </a:extLst>
          </p:cNvPr>
          <p:cNvSpPr txBox="1"/>
          <p:nvPr/>
        </p:nvSpPr>
        <p:spPr>
          <a:xfrm>
            <a:off x="6886434" y="5775916"/>
            <a:ext cx="547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Room temperature </a:t>
            </a:r>
            <a:r>
              <a:rPr lang="en-US" dirty="0"/>
              <a:t>absorption signal </a:t>
            </a:r>
            <a:br>
              <a:rPr lang="en-US" dirty="0"/>
            </a:br>
            <a:r>
              <a:rPr lang="en-US" dirty="0"/>
              <a:t>detectivity = 2*10</a:t>
            </a:r>
            <a:r>
              <a:rPr lang="en-US" baseline="30000" dirty="0"/>
              <a:t>-4</a:t>
            </a:r>
            <a:r>
              <a:rPr lang="en-US" dirty="0"/>
              <a:t> A/W at -4 V</a:t>
            </a:r>
          </a:p>
        </p:txBody>
      </p:sp>
    </p:spTree>
    <p:extLst>
      <p:ext uri="{BB962C8B-B14F-4D97-AF65-F5344CB8AC3E}">
        <p14:creationId xmlns:p14="http://schemas.microsoft.com/office/powerpoint/2010/main" val="13919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BD2A76-0D34-C0CC-DF24-4F23008BB728}"/>
              </a:ext>
            </a:extLst>
          </p:cNvPr>
          <p:cNvSpPr txBox="1"/>
          <p:nvPr/>
        </p:nvSpPr>
        <p:spPr>
          <a:xfrm>
            <a:off x="0" y="13175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CONCLUSIONS: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7A1381-FA63-7E14-6FBD-0EE0182AD4DE}"/>
              </a:ext>
            </a:extLst>
          </p:cNvPr>
          <p:cNvSpPr txBox="1"/>
          <p:nvPr/>
        </p:nvSpPr>
        <p:spPr>
          <a:xfrm>
            <a:off x="560439" y="2251587"/>
            <a:ext cx="112186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Innovative quantum state design to </a:t>
            </a:r>
            <a:r>
              <a:rPr lang="it-IT" sz="2000" b="1" dirty="0">
                <a:solidFill>
                  <a:srgbClr val="FF0000"/>
                </a:solidFill>
              </a:rPr>
              <a:t>modulate quantum </a:t>
            </a:r>
            <a:r>
              <a:rPr lang="it-IT" sz="2000" b="1" dirty="0" err="1">
                <a:solidFill>
                  <a:srgbClr val="FF0000"/>
                </a:solidFill>
              </a:rPr>
              <a:t>confinement</a:t>
            </a:r>
            <a:r>
              <a:rPr lang="it-IT" sz="2000" dirty="0"/>
              <a:t>:</a:t>
            </a:r>
          </a:p>
          <a:p>
            <a:r>
              <a:rPr lang="it-IT" sz="2000" dirty="0"/>
              <a:t>- </a:t>
            </a:r>
            <a:r>
              <a:rPr lang="it-IT" sz="2000" b="1" dirty="0">
                <a:solidFill>
                  <a:srgbClr val="FF0000"/>
                </a:solidFill>
              </a:rPr>
              <a:t>0D</a:t>
            </a:r>
            <a:r>
              <a:rPr lang="it-IT" sz="2000" dirty="0"/>
              <a:t> ground state</a:t>
            </a:r>
          </a:p>
          <a:p>
            <a:r>
              <a:rPr lang="it-IT" sz="2000" dirty="0"/>
              <a:t>- </a:t>
            </a:r>
            <a:r>
              <a:rPr lang="it-IT" sz="2000" b="1" dirty="0">
                <a:solidFill>
                  <a:srgbClr val="FF0000"/>
                </a:solidFill>
              </a:rPr>
              <a:t>2D</a:t>
            </a:r>
            <a:r>
              <a:rPr lang="it-IT" sz="2000" dirty="0"/>
              <a:t> </a:t>
            </a:r>
            <a:r>
              <a:rPr lang="it-IT" sz="2000" dirty="0" err="1"/>
              <a:t>excited</a:t>
            </a:r>
            <a:r>
              <a:rPr lang="it-IT" sz="2000" dirty="0"/>
              <a:t> </a:t>
            </a:r>
            <a:r>
              <a:rPr lang="it-IT" sz="2000" dirty="0" err="1"/>
              <a:t>states</a:t>
            </a:r>
            <a:endParaRPr lang="it-IT" sz="2000" dirty="0"/>
          </a:p>
          <a:p>
            <a:r>
              <a:rPr lang="it-IT" sz="2000" dirty="0"/>
              <a:t>To exploit the </a:t>
            </a:r>
            <a:r>
              <a:rPr lang="it-IT" sz="2000" dirty="0" err="1"/>
              <a:t>advantages</a:t>
            </a:r>
            <a:r>
              <a:rPr lang="it-IT" sz="2000" dirty="0"/>
              <a:t> of </a:t>
            </a:r>
            <a:br>
              <a:rPr lang="it-IT" sz="2000" dirty="0"/>
            </a:br>
            <a:r>
              <a:rPr lang="it-IT" sz="2000" dirty="0" err="1"/>
              <a:t>both</a:t>
            </a:r>
            <a:r>
              <a:rPr lang="it-IT" sz="2000" dirty="0"/>
              <a:t> </a:t>
            </a:r>
            <a:r>
              <a:rPr lang="it-IT" sz="2000" dirty="0" err="1"/>
              <a:t>nanostructures</a:t>
            </a:r>
            <a:r>
              <a:rPr lang="it-IT" sz="2000" dirty="0"/>
              <a:t>.</a:t>
            </a:r>
          </a:p>
          <a:p>
            <a:endParaRPr lang="it-IT" sz="2000" dirty="0"/>
          </a:p>
          <a:p>
            <a:r>
              <a:rPr lang="it-IT" sz="2000" dirty="0" err="1"/>
              <a:t>Achieved</a:t>
            </a:r>
            <a:r>
              <a:rPr lang="it-IT" sz="2000" dirty="0"/>
              <a:t> room temperature </a:t>
            </a:r>
            <a:br>
              <a:rPr lang="it-IT" sz="2000" dirty="0"/>
            </a:br>
            <a:r>
              <a:rPr lang="it-IT" sz="2000" dirty="0" err="1"/>
              <a:t>operation</a:t>
            </a:r>
            <a:r>
              <a:rPr lang="it-IT" sz="2000" dirty="0"/>
              <a:t> R =</a:t>
            </a:r>
            <a:r>
              <a:rPr lang="en-US" sz="2000" dirty="0"/>
              <a:t> 2*10</a:t>
            </a:r>
            <a:r>
              <a:rPr lang="en-US" sz="2000" baseline="30000" dirty="0"/>
              <a:t>-4</a:t>
            </a:r>
            <a:r>
              <a:rPr lang="en-US" sz="2000" dirty="0"/>
              <a:t> A/W </a:t>
            </a:r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A20967B-9869-E133-BD67-FDB872A5B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925" y="2829153"/>
            <a:ext cx="7464755" cy="33384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73F1B6-1F98-C2E8-93EF-61519C6D2FCB}"/>
              </a:ext>
            </a:extLst>
          </p:cNvPr>
          <p:cNvSpPr txBox="1"/>
          <p:nvPr/>
        </p:nvSpPr>
        <p:spPr>
          <a:xfrm>
            <a:off x="294964" y="5302179"/>
            <a:ext cx="442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Vichi et al., ACS </a:t>
            </a:r>
            <a:r>
              <a:rPr lang="it-IT" dirty="0" err="1"/>
              <a:t>Photonics</a:t>
            </a:r>
            <a:r>
              <a:rPr lang="it-IT" dirty="0"/>
              <a:t> 12,447−456 (2025)</a:t>
            </a:r>
          </a:p>
        </p:txBody>
      </p:sp>
    </p:spTree>
    <p:extLst>
      <p:ext uri="{BB962C8B-B14F-4D97-AF65-F5344CB8AC3E}">
        <p14:creationId xmlns:p14="http://schemas.microsoft.com/office/powerpoint/2010/main" val="64844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9B0D6C-F9E0-4001-0CB4-3000E522E8ED}"/>
              </a:ext>
            </a:extLst>
          </p:cNvPr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93757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73730" y="3063681"/>
            <a:ext cx="2560638" cy="1054100"/>
            <a:chOff x="720" y="810"/>
            <a:chExt cx="1613" cy="664"/>
          </a:xfrm>
        </p:grpSpPr>
        <p:sp>
          <p:nvSpPr>
            <p:cNvPr id="26643" name="AutoShape 2"/>
            <p:cNvSpPr>
              <a:spLocks noChangeArrowheads="1"/>
            </p:cNvSpPr>
            <p:nvPr/>
          </p:nvSpPr>
          <p:spPr bwMode="auto">
            <a:xfrm>
              <a:off x="1854" y="810"/>
              <a:ext cx="129" cy="211"/>
            </a:xfrm>
            <a:prstGeom prst="downArrow">
              <a:avLst>
                <a:gd name="adj1" fmla="val 24509"/>
                <a:gd name="adj2" fmla="val 87841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44" name="AutoShape 3"/>
            <p:cNvSpPr>
              <a:spLocks noChangeArrowheads="1"/>
            </p:cNvSpPr>
            <p:nvPr/>
          </p:nvSpPr>
          <p:spPr bwMode="auto">
            <a:xfrm>
              <a:off x="1082" y="810"/>
              <a:ext cx="126" cy="211"/>
            </a:xfrm>
            <a:prstGeom prst="downArrow">
              <a:avLst>
                <a:gd name="adj1" fmla="val 22722"/>
                <a:gd name="adj2" fmla="val 89932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45" name="AutoShape 4"/>
            <p:cNvSpPr>
              <a:spLocks noChangeArrowheads="1"/>
            </p:cNvSpPr>
            <p:nvPr/>
          </p:nvSpPr>
          <p:spPr bwMode="auto">
            <a:xfrm>
              <a:off x="1491" y="810"/>
              <a:ext cx="128" cy="211"/>
            </a:xfrm>
            <a:prstGeom prst="downArrow">
              <a:avLst>
                <a:gd name="adj1" fmla="val 23917"/>
                <a:gd name="adj2" fmla="val 88527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46" name="Oval 5"/>
            <p:cNvSpPr>
              <a:spLocks noChangeArrowheads="1"/>
            </p:cNvSpPr>
            <p:nvPr/>
          </p:nvSpPr>
          <p:spPr bwMode="auto">
            <a:xfrm>
              <a:off x="1763" y="1127"/>
              <a:ext cx="311" cy="255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47" name="Oval 6"/>
            <p:cNvSpPr>
              <a:spLocks noChangeArrowheads="1"/>
            </p:cNvSpPr>
            <p:nvPr/>
          </p:nvSpPr>
          <p:spPr bwMode="auto">
            <a:xfrm>
              <a:off x="992" y="1127"/>
              <a:ext cx="312" cy="255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48" name="Rectangle 7"/>
            <p:cNvSpPr>
              <a:spLocks noChangeArrowheads="1"/>
            </p:cNvSpPr>
            <p:nvPr/>
          </p:nvSpPr>
          <p:spPr bwMode="auto">
            <a:xfrm>
              <a:off x="720" y="1263"/>
              <a:ext cx="1613" cy="211"/>
            </a:xfrm>
            <a:prstGeom prst="rect">
              <a:avLst/>
            </a:prstGeom>
            <a:solidFill>
              <a:srgbClr val="63F90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6714744" y="5678534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058191-98FF-4101-871C-076F26C57A90}" type="slidenum">
              <a:rPr lang="it-IT" sz="1200">
                <a:solidFill>
                  <a:srgbClr val="898989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1207325" y="4246827"/>
            <a:ext cx="12827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Droplets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 flipV="1">
            <a:off x="2142362" y="3843601"/>
            <a:ext cx="287338" cy="395288"/>
          </a:xfrm>
          <a:prstGeom prst="line">
            <a:avLst/>
          </a:prstGeom>
          <a:noFill/>
          <a:ln w="25560" cap="sq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 flipH="1" flipV="1">
            <a:off x="1340676" y="3843601"/>
            <a:ext cx="306387" cy="381000"/>
          </a:xfrm>
          <a:prstGeom prst="line">
            <a:avLst/>
          </a:prstGeom>
          <a:noFill/>
          <a:ln w="25560" cap="sq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636" name="Text Box 17"/>
          <p:cNvSpPr txBox="1">
            <a:spLocks noChangeArrowheads="1"/>
          </p:cNvSpPr>
          <p:nvPr/>
        </p:nvSpPr>
        <p:spPr bwMode="auto">
          <a:xfrm>
            <a:off x="-65238" y="2591737"/>
            <a:ext cx="372586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  <a:latin typeface="Calibri" pitchFamily="34" charset="0"/>
              </a:rPr>
              <a:t>Ga, In, Al… </a:t>
            </a:r>
            <a:r>
              <a:rPr lang="it-IT" b="1" dirty="0" err="1">
                <a:solidFill>
                  <a:srgbClr val="000000"/>
                </a:solidFill>
                <a:latin typeface="Calibri" pitchFamily="34" charset="0"/>
              </a:rPr>
              <a:t>molecular</a:t>
            </a:r>
            <a:r>
              <a:rPr lang="it-IT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Calibri" pitchFamily="34" charset="0"/>
              </a:rPr>
              <a:t>beam</a:t>
            </a:r>
            <a:endParaRPr lang="it-IT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701593" y="1196335"/>
            <a:ext cx="3149349" cy="5149553"/>
            <a:chOff x="3152" y="573"/>
            <a:chExt cx="2261" cy="3697"/>
          </a:xfrm>
        </p:grpSpPr>
        <p:pic>
          <p:nvPicPr>
            <p:cNvPr id="26638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2" y="573"/>
              <a:ext cx="2257" cy="36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39" name="Text Box 20"/>
            <p:cNvSpPr txBox="1">
              <a:spLocks noChangeArrowheads="1"/>
            </p:cNvSpPr>
            <p:nvPr/>
          </p:nvSpPr>
          <p:spPr bwMode="auto">
            <a:xfrm>
              <a:off x="3681" y="2637"/>
              <a:ext cx="575" cy="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800" u="sng">
                  <a:solidFill>
                    <a:srgbClr val="000000"/>
                  </a:solidFill>
                  <a:latin typeface="Calibri" pitchFamily="34" charset="0"/>
                </a:rPr>
                <a:t>Flux</a:t>
              </a:r>
            </a:p>
          </p:txBody>
        </p:sp>
        <p:sp>
          <p:nvSpPr>
            <p:cNvPr id="26640" name="Text Box 21"/>
            <p:cNvSpPr txBox="1">
              <a:spLocks noChangeArrowheads="1"/>
            </p:cNvSpPr>
            <p:nvPr/>
          </p:nvSpPr>
          <p:spPr bwMode="auto">
            <a:xfrm>
              <a:off x="3844" y="1701"/>
              <a:ext cx="1569" cy="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800" u="sng" dirty="0">
                  <a:solidFill>
                    <a:srgbClr val="000000"/>
                  </a:solidFill>
                  <a:latin typeface="Calibri" pitchFamily="34" charset="0"/>
                </a:rPr>
                <a:t>Temperature</a:t>
              </a:r>
            </a:p>
          </p:txBody>
        </p:sp>
        <p:sp>
          <p:nvSpPr>
            <p:cNvPr id="26641" name="Text Box 22"/>
            <p:cNvSpPr txBox="1">
              <a:spLocks noChangeArrowheads="1"/>
            </p:cNvSpPr>
            <p:nvPr/>
          </p:nvSpPr>
          <p:spPr bwMode="auto">
            <a:xfrm>
              <a:off x="3657" y="742"/>
              <a:ext cx="645" cy="3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>
                  <a:solidFill>
                    <a:srgbClr val="000000"/>
                  </a:solidFill>
                  <a:latin typeface="Calibri" pitchFamily="34" charset="0"/>
                </a:rPr>
                <a:t>0.1 ML/s</a:t>
              </a:r>
            </a:p>
          </p:txBody>
        </p:sp>
        <p:sp>
          <p:nvSpPr>
            <p:cNvPr id="26642" name="Text Box 23"/>
            <p:cNvSpPr txBox="1">
              <a:spLocks noChangeArrowheads="1"/>
            </p:cNvSpPr>
            <p:nvPr/>
          </p:nvSpPr>
          <p:spPr bwMode="auto">
            <a:xfrm>
              <a:off x="4691" y="3690"/>
              <a:ext cx="549" cy="3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>
                  <a:solidFill>
                    <a:srgbClr val="000000"/>
                  </a:solidFill>
                  <a:latin typeface="Calibri" pitchFamily="34" charset="0"/>
                </a:rPr>
                <a:t>300 °C</a:t>
              </a:r>
            </a:p>
          </p:txBody>
        </p:sp>
      </p:grp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8950" y="2475730"/>
            <a:ext cx="4302124" cy="135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8950" y="4469516"/>
            <a:ext cx="4286280" cy="136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Freccia a destra 37"/>
          <p:cNvSpPr/>
          <p:nvPr/>
        </p:nvSpPr>
        <p:spPr bwMode="auto">
          <a:xfrm>
            <a:off x="4013264" y="2189978"/>
            <a:ext cx="3786214" cy="214314"/>
          </a:xfrm>
          <a:prstGeom prst="right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" name="Freccia a destra 38"/>
          <p:cNvSpPr/>
          <p:nvPr/>
        </p:nvSpPr>
        <p:spPr bwMode="auto">
          <a:xfrm rot="10800000">
            <a:off x="4084702" y="4191930"/>
            <a:ext cx="3786214" cy="214314"/>
          </a:xfrm>
          <a:prstGeom prst="right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370455" y="1905914"/>
            <a:ext cx="292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Ga</a:t>
            </a:r>
            <a:r>
              <a:rPr lang="en-US" dirty="0"/>
              <a:t> flux constant, increasing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370454" y="3906178"/>
            <a:ext cx="297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constant, increasing </a:t>
            </a:r>
            <a:r>
              <a:rPr lang="en-US" b="1" dirty="0" err="1">
                <a:solidFill>
                  <a:srgbClr val="FF0000"/>
                </a:solidFill>
              </a:rPr>
              <a:t>Ga</a:t>
            </a:r>
            <a:r>
              <a:rPr lang="en-US" b="1" dirty="0">
                <a:solidFill>
                  <a:srgbClr val="FF0000"/>
                </a:solidFill>
              </a:rPr>
              <a:t> flux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2E54168-99BE-1D07-DA23-7F46FA720AEF}"/>
              </a:ext>
            </a:extLst>
          </p:cNvPr>
          <p:cNvSpPr txBox="1">
            <a:spLocks/>
          </p:cNvSpPr>
          <p:nvPr/>
        </p:nvSpPr>
        <p:spPr>
          <a:xfrm>
            <a:off x="-45809" y="6351625"/>
            <a:ext cx="4286098" cy="434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FF0000"/>
                </a:solidFill>
              </a:rPr>
              <a:t>Ga droplet </a:t>
            </a:r>
            <a:r>
              <a:rPr lang="it-IT" sz="3200" dirty="0" err="1">
                <a:solidFill>
                  <a:srgbClr val="FF0000"/>
                </a:solidFill>
              </a:rPr>
              <a:t>deposition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F5C2CB2F-F4B7-9201-A926-13F24CE4B8D2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700720" y="6487920"/>
            <a:ext cx="4852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8B8B8B"/>
                </a:solidFill>
                <a:latin typeface="Arial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BEB57-A063-4649-9CC6-2C8781A8B1A8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8423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A9FD4A-BE0B-91AC-8012-8E10784C4AF8}"/>
              </a:ext>
            </a:extLst>
          </p:cNvPr>
          <p:cNvSpPr txBox="1"/>
          <p:nvPr/>
        </p:nvSpPr>
        <p:spPr>
          <a:xfrm>
            <a:off x="610738" y="1248937"/>
            <a:ext cx="44975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Droplet </a:t>
            </a:r>
            <a:r>
              <a:rPr lang="it-IT" sz="2000" b="1" dirty="0" err="1"/>
              <a:t>deposition</a:t>
            </a:r>
            <a:r>
              <a:rPr lang="it-IT" sz="2000" b="1" dirty="0"/>
              <a:t>:</a:t>
            </a:r>
          </a:p>
          <a:p>
            <a:r>
              <a:rPr lang="it-IT" sz="2000" b="1" dirty="0"/>
              <a:t>Ga </a:t>
            </a:r>
            <a:r>
              <a:rPr lang="it-IT" sz="2000" b="1" dirty="0" err="1"/>
              <a:t>amount</a:t>
            </a:r>
            <a:r>
              <a:rPr lang="it-IT" sz="2000" b="1" dirty="0"/>
              <a:t> </a:t>
            </a:r>
            <a:r>
              <a:rPr lang="it-IT" sz="2000" dirty="0"/>
              <a:t>--&gt; droplet volume</a:t>
            </a:r>
          </a:p>
          <a:p>
            <a:r>
              <a:rPr lang="it-IT" sz="2000" b="1" dirty="0"/>
              <a:t>Temperature</a:t>
            </a:r>
            <a:r>
              <a:rPr lang="it-IT" sz="2000" dirty="0"/>
              <a:t> --&gt; droplet </a:t>
            </a:r>
            <a:r>
              <a:rPr lang="it-IT" sz="2000" dirty="0" err="1"/>
              <a:t>density</a:t>
            </a:r>
            <a:endParaRPr lang="it-IT" sz="2000" dirty="0"/>
          </a:p>
          <a:p>
            <a:endParaRPr lang="it-IT" sz="2000" dirty="0"/>
          </a:p>
          <a:p>
            <a:r>
              <a:rPr lang="it-IT" sz="2000" b="1" dirty="0" err="1"/>
              <a:t>Crystalization</a:t>
            </a:r>
            <a:r>
              <a:rPr lang="it-IT" sz="2000" dirty="0"/>
              <a:t> controls </a:t>
            </a:r>
            <a:r>
              <a:rPr lang="it-IT" sz="2000" dirty="0" err="1"/>
              <a:t>geometry</a:t>
            </a:r>
            <a:r>
              <a:rPr lang="it-IT" sz="2000" dirty="0"/>
              <a:t>:</a:t>
            </a:r>
          </a:p>
          <a:p>
            <a:pPr marL="457200" indent="-457200">
              <a:buAutoNum type="arabicParenR"/>
            </a:pP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incorporation</a:t>
            </a:r>
            <a:r>
              <a:rPr lang="it-IT" sz="2000" dirty="0"/>
              <a:t> in the droplet and </a:t>
            </a:r>
            <a:r>
              <a:rPr lang="it-IT" sz="2000" dirty="0" err="1"/>
              <a:t>crystalization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the </a:t>
            </a:r>
            <a:r>
              <a:rPr lang="it-IT" sz="2000" b="1" dirty="0" err="1"/>
              <a:t>liquid-solid</a:t>
            </a:r>
            <a:r>
              <a:rPr lang="it-IT" sz="2000" b="1" dirty="0"/>
              <a:t> </a:t>
            </a:r>
            <a:r>
              <a:rPr lang="it-IT" sz="2000" b="1" dirty="0" err="1"/>
              <a:t>interface</a:t>
            </a:r>
            <a:endParaRPr lang="it-IT" sz="2000" b="1" dirty="0"/>
          </a:p>
          <a:p>
            <a:pPr marL="457200" indent="-457200">
              <a:buAutoNum type="arabicParenR"/>
            </a:pP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adsorption</a:t>
            </a:r>
            <a:r>
              <a:rPr lang="it-IT" sz="2000" dirty="0"/>
              <a:t> on the </a:t>
            </a:r>
            <a:r>
              <a:rPr lang="it-IT" sz="2000" dirty="0" err="1"/>
              <a:t>surface</a:t>
            </a:r>
            <a:r>
              <a:rPr lang="it-IT" sz="2000" dirty="0"/>
              <a:t> and </a:t>
            </a:r>
            <a:r>
              <a:rPr lang="it-IT" sz="2000" dirty="0" err="1"/>
              <a:t>crystalization</a:t>
            </a:r>
            <a:r>
              <a:rPr lang="it-IT" sz="2000" dirty="0"/>
              <a:t> after </a:t>
            </a:r>
            <a:r>
              <a:rPr lang="it-IT" sz="2000" b="1" dirty="0"/>
              <a:t>Ga out-</a:t>
            </a:r>
            <a:r>
              <a:rPr lang="it-IT" sz="2000" b="1" dirty="0" err="1"/>
              <a:t>diffusion</a:t>
            </a:r>
            <a:endParaRPr lang="it-IT" sz="2000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A5265A2-10D2-54CA-71B6-0F5BDC7D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46" y="955961"/>
            <a:ext cx="6390041" cy="384834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BD114EA-5F6D-1DC7-974E-781CE7ED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1030" y="4751336"/>
            <a:ext cx="2016125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78881ACF-66EA-1728-A51D-BBE1B128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15475" y="4751335"/>
            <a:ext cx="2016125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73350859-03E7-1F63-7967-847EC48998D9}"/>
                  </a:ext>
                </a:extLst>
              </p:cNvPr>
              <p:cNvSpPr txBox="1"/>
              <p:nvPr/>
            </p:nvSpPr>
            <p:spPr>
              <a:xfrm>
                <a:off x="1103365" y="4435030"/>
                <a:ext cx="1860638" cy="724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𝐺𝑎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rad>
                    </m:oMath>
                  </m:oMathPara>
                </a14:m>
                <a:endParaRPr lang="it-IT" sz="2400" b="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73350859-03E7-1F63-7967-847EC4899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65" y="4435030"/>
                <a:ext cx="1860638" cy="724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D1D4D52-4A82-369D-0611-6C2575163EFA}"/>
                  </a:ext>
                </a:extLst>
              </p:cNvPr>
              <p:cNvSpPr txBox="1"/>
              <p:nvPr/>
            </p:nvSpPr>
            <p:spPr>
              <a:xfrm>
                <a:off x="1205685" y="5025919"/>
                <a:ext cx="2363339" cy="505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𝐺𝑎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br>
                  <a:rPr lang="it-IT" sz="2400" b="0" dirty="0"/>
                </a:br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D1D4D52-4A82-369D-0611-6C2575163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685" y="5025919"/>
                <a:ext cx="2363339" cy="5056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0AF9FB3-04C2-97A7-0D4F-156D2182DBA0}"/>
                  </a:ext>
                </a:extLst>
              </p:cNvPr>
              <p:cNvSpPr txBox="1"/>
              <p:nvPr/>
            </p:nvSpPr>
            <p:spPr>
              <a:xfrm>
                <a:off x="1103365" y="5531570"/>
                <a:ext cx="1401602" cy="1030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b="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0AF9FB3-04C2-97A7-0D4F-156D2182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65" y="5531570"/>
                <a:ext cx="1401602" cy="10306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E10CA8-5218-DF24-DEAD-92940C524DF3}"/>
              </a:ext>
            </a:extLst>
          </p:cNvPr>
          <p:cNvSpPr txBox="1"/>
          <p:nvPr/>
        </p:nvSpPr>
        <p:spPr>
          <a:xfrm>
            <a:off x="3609448" y="4473389"/>
            <a:ext cx="149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Diff. </a:t>
            </a:r>
            <a:r>
              <a:rPr lang="it-IT" dirty="0" err="1"/>
              <a:t>length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AF1B20-8A7D-A5BA-3947-93065C3E2468}"/>
              </a:ext>
            </a:extLst>
          </p:cNvPr>
          <p:cNvSpPr txBox="1"/>
          <p:nvPr/>
        </p:nvSpPr>
        <p:spPr>
          <a:xfrm>
            <a:off x="3624148" y="5094078"/>
            <a:ext cx="178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Diffusivity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A914EC-8359-E3CA-3AC6-F5848B1FC726}"/>
              </a:ext>
            </a:extLst>
          </p:cNvPr>
          <p:cNvSpPr txBox="1"/>
          <p:nvPr/>
        </p:nvSpPr>
        <p:spPr>
          <a:xfrm>
            <a:off x="3609448" y="5790724"/>
            <a:ext cx="178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Lifetime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BC8ADE6-81DF-E73E-8AA7-BB35B5CB3BDA}"/>
              </a:ext>
            </a:extLst>
          </p:cNvPr>
          <p:cNvSpPr txBox="1">
            <a:spLocks/>
          </p:cNvSpPr>
          <p:nvPr/>
        </p:nvSpPr>
        <p:spPr>
          <a:xfrm>
            <a:off x="-1340320" y="6391813"/>
            <a:ext cx="6045347" cy="50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FF0000"/>
                </a:solidFill>
              </a:rPr>
              <a:t>DE-</a:t>
            </a:r>
            <a:r>
              <a:rPr lang="it-IT" sz="3200" dirty="0" err="1">
                <a:solidFill>
                  <a:srgbClr val="FF0000"/>
                </a:solidFill>
              </a:rPr>
              <a:t>QDs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formation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30110A39-4204-3127-0129-4A186261D7CC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700720" y="6487920"/>
            <a:ext cx="4852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8B8B8B"/>
                </a:solidFill>
                <a:latin typeface="Arial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BEB57-A063-4649-9CC6-2C8781A8B1A8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3213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C87EDE0-0373-FB75-FB00-1BDEDC680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618" y="1431752"/>
            <a:ext cx="2210825" cy="1267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0AF9FB3-04C2-97A7-0D4F-156D2182DBA0}"/>
                  </a:ext>
                </a:extLst>
              </p:cNvPr>
              <p:cNvSpPr txBox="1"/>
              <p:nvPr/>
            </p:nvSpPr>
            <p:spPr>
              <a:xfrm>
                <a:off x="1274131" y="2452453"/>
                <a:ext cx="14276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it-IT" sz="2800" b="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0AF9FB3-04C2-97A7-0D4F-156D2182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31" y="2452453"/>
                <a:ext cx="1427699" cy="307777"/>
              </a:xfrm>
              <a:prstGeom prst="rect">
                <a:avLst/>
              </a:prstGeom>
              <a:blipFill>
                <a:blip r:embed="rId4"/>
                <a:stretch>
                  <a:fillRect l="-3419" r="-3419" b="-156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01328963-CF07-CBC8-97D7-877A48771565}"/>
                  </a:ext>
                </a:extLst>
              </p:cNvPr>
              <p:cNvSpPr txBox="1"/>
              <p:nvPr/>
            </p:nvSpPr>
            <p:spPr>
              <a:xfrm>
                <a:off x="1274131" y="2810856"/>
                <a:ext cx="3946400" cy="760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it-IT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it-IT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01328963-CF07-CBC8-97D7-877A48771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31" y="2810856"/>
                <a:ext cx="3946400" cy="7602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A8FCADD-41C6-7541-BD6C-2DDFABDD5FEE}"/>
                  </a:ext>
                </a:extLst>
              </p:cNvPr>
              <p:cNvSpPr txBox="1"/>
              <p:nvPr/>
            </p:nvSpPr>
            <p:spPr>
              <a:xfrm>
                <a:off x="1274131" y="1862463"/>
                <a:ext cx="1270284" cy="5924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it-IT" sz="3200" b="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A8FCADD-41C6-7541-BD6C-2DDFABDD5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31" y="1862463"/>
                <a:ext cx="1270284" cy="592406"/>
              </a:xfrm>
              <a:prstGeom prst="rect">
                <a:avLst/>
              </a:prstGeom>
              <a:blipFill>
                <a:blip r:embed="rId6"/>
                <a:stretch>
                  <a:fillRect t="-10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5CEECC8-071D-D40C-80D6-EE07589AFC5A}"/>
              </a:ext>
            </a:extLst>
          </p:cNvPr>
          <p:cNvSpPr txBox="1"/>
          <p:nvPr/>
        </p:nvSpPr>
        <p:spPr>
          <a:xfrm>
            <a:off x="1169658" y="3653289"/>
            <a:ext cx="59476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/>
              <a:t>How to </a:t>
            </a:r>
            <a:r>
              <a:rPr lang="it-IT" sz="2100" dirty="0" err="1"/>
              <a:t>change</a:t>
            </a:r>
            <a:r>
              <a:rPr lang="it-IT" sz="2100" dirty="0"/>
              <a:t> </a:t>
            </a:r>
            <a:r>
              <a:rPr lang="it-IT" sz="2100" b="1" dirty="0"/>
              <a:t>R</a:t>
            </a:r>
            <a:r>
              <a:rPr lang="it-IT" sz="2100" dirty="0"/>
              <a:t> </a:t>
            </a:r>
            <a:r>
              <a:rPr lang="it-IT" sz="2100" dirty="0" err="1"/>
              <a:t>without</a:t>
            </a:r>
            <a:r>
              <a:rPr lang="it-IT" sz="2100" dirty="0"/>
              <a:t> </a:t>
            </a:r>
            <a:r>
              <a:rPr lang="it-IT" sz="2100" dirty="0" err="1"/>
              <a:t>changing</a:t>
            </a:r>
            <a:r>
              <a:rPr lang="it-IT" sz="2100" dirty="0"/>
              <a:t> h?</a:t>
            </a:r>
          </a:p>
          <a:p>
            <a:r>
              <a:rPr lang="it-IT" sz="2000" dirty="0" err="1"/>
              <a:t>Increase</a:t>
            </a:r>
            <a:r>
              <a:rPr lang="it-IT" sz="2000" dirty="0"/>
              <a:t> </a:t>
            </a:r>
            <a:r>
              <a:rPr lang="it-IT" sz="2000" b="1" dirty="0" err="1"/>
              <a:t>diffusion</a:t>
            </a:r>
            <a:r>
              <a:rPr lang="it-IT" sz="2000" b="1" dirty="0"/>
              <a:t> </a:t>
            </a:r>
            <a:r>
              <a:rPr lang="it-IT" sz="2000" b="1" dirty="0" err="1"/>
              <a:t>length</a:t>
            </a:r>
            <a:endParaRPr lang="it-IT" sz="2000" b="1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100" dirty="0"/>
              <a:t>How to </a:t>
            </a:r>
            <a:r>
              <a:rPr lang="it-IT" sz="2100" dirty="0" err="1"/>
              <a:t>change</a:t>
            </a:r>
            <a:r>
              <a:rPr lang="it-IT" sz="2100" dirty="0"/>
              <a:t> </a:t>
            </a:r>
            <a:r>
              <a:rPr lang="it-IT" sz="2100" b="1" dirty="0"/>
              <a:t>h</a:t>
            </a:r>
            <a:r>
              <a:rPr lang="it-IT" sz="2100" dirty="0"/>
              <a:t> </a:t>
            </a:r>
            <a:r>
              <a:rPr lang="it-IT" sz="2100" dirty="0" err="1"/>
              <a:t>without</a:t>
            </a:r>
            <a:r>
              <a:rPr lang="it-IT" sz="2100" dirty="0"/>
              <a:t> </a:t>
            </a:r>
            <a:r>
              <a:rPr lang="it-IT" sz="2100" dirty="0" err="1"/>
              <a:t>changing</a:t>
            </a:r>
            <a:r>
              <a:rPr lang="it-IT" sz="2100" dirty="0"/>
              <a:t> R?</a:t>
            </a:r>
          </a:p>
          <a:p>
            <a:r>
              <a:rPr lang="it-IT" sz="2000" dirty="0" err="1"/>
              <a:t>Increase</a:t>
            </a:r>
            <a:r>
              <a:rPr lang="it-IT" sz="2000" dirty="0"/>
              <a:t> </a:t>
            </a:r>
            <a:r>
              <a:rPr lang="it-IT" sz="2000" b="1" dirty="0"/>
              <a:t>droplet volume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555230CD-B6FD-2A6B-BA3B-023895519446}"/>
                  </a:ext>
                </a:extLst>
              </p:cNvPr>
              <p:cNvSpPr txBox="1"/>
              <p:nvPr/>
            </p:nvSpPr>
            <p:spPr>
              <a:xfrm>
                <a:off x="6289880" y="1249531"/>
                <a:ext cx="1540678" cy="64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𝐺𝑎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rad>
                    </m:oMath>
                  </m:oMathPara>
                </a14:m>
                <a:endParaRPr lang="it-IT" sz="2400" b="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555230CD-B6FD-2A6B-BA3B-023895519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80" y="1249531"/>
                <a:ext cx="1540678" cy="6497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o 5">
            <a:extLst>
              <a:ext uri="{FF2B5EF4-FFF2-40B4-BE49-F238E27FC236}">
                <a16:creationId xmlns:a16="http://schemas.microsoft.com/office/drawing/2014/main" id="{29B172DB-AEE7-AD9A-139F-7FE7BB7D31E3}"/>
              </a:ext>
            </a:extLst>
          </p:cNvPr>
          <p:cNvGrpSpPr/>
          <p:nvPr/>
        </p:nvGrpSpPr>
        <p:grpSpPr>
          <a:xfrm>
            <a:off x="7857782" y="1159779"/>
            <a:ext cx="4222728" cy="4898380"/>
            <a:chOff x="132079" y="1880058"/>
            <a:chExt cx="4222728" cy="4898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5781AD91-3D1E-306A-58CA-698088663E8A}"/>
                    </a:ext>
                  </a:extLst>
                </p:cNvPr>
                <p:cNvSpPr txBox="1"/>
                <p:nvPr/>
              </p:nvSpPr>
              <p:spPr>
                <a:xfrm>
                  <a:off x="2180557" y="1880058"/>
                  <a:ext cx="2174250" cy="4215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𝐺𝑎</m:t>
                            </m:r>
                          </m:sub>
                        </m:s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it-IT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br>
                    <a:rPr lang="it-IT" sz="2400" b="0" dirty="0"/>
                  </a:br>
                  <a:endParaRPr lang="it-IT" dirty="0"/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1EC47FDD-E386-F6CA-F675-7419155047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0557" y="1880058"/>
                  <a:ext cx="2174250" cy="42152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05E526F4-59BD-7690-4532-8914FC48429C}"/>
                    </a:ext>
                  </a:extLst>
                </p:cNvPr>
                <p:cNvSpPr txBox="1"/>
                <p:nvPr/>
              </p:nvSpPr>
              <p:spPr>
                <a:xfrm>
                  <a:off x="146253" y="1969810"/>
                  <a:ext cx="2034303" cy="5847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it-IT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𝑨𝒔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it-IT" sz="2000" b="0" dirty="0"/>
                </a:p>
                <a:p>
                  <a:endParaRPr lang="it-IT" dirty="0"/>
                </a:p>
              </p:txBody>
            </p:sp>
          </mc:Choice>
          <mc:Fallback xmlns="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93B83D92-6B9E-0709-964B-907C28223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53" y="1969810"/>
                  <a:ext cx="2034303" cy="584775"/>
                </a:xfrm>
                <a:prstGeom prst="rect">
                  <a:avLst/>
                </a:prstGeom>
                <a:blipFill>
                  <a:blip r:embed="rId11"/>
                  <a:stretch>
                    <a:fillRect t="-88542" r="-2395" b="-8229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DF4F4BDD-4145-C1E4-2D40-14801B388599}"/>
                </a:ext>
              </a:extLst>
            </p:cNvPr>
            <p:cNvGrpSpPr/>
            <p:nvPr/>
          </p:nvGrpSpPr>
          <p:grpSpPr>
            <a:xfrm>
              <a:off x="132079" y="2336298"/>
              <a:ext cx="4187352" cy="4442140"/>
              <a:chOff x="1070449" y="1227221"/>
              <a:chExt cx="4187352" cy="4442140"/>
            </a:xfrm>
          </p:grpSpPr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7AC71B86-4599-F696-25C5-D3B8FE50B9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62" r="33203"/>
              <a:stretch/>
            </p:blipFill>
            <p:spPr>
              <a:xfrm>
                <a:off x="1070449" y="1227221"/>
                <a:ext cx="4187352" cy="4442140"/>
              </a:xfrm>
              <a:prstGeom prst="rect">
                <a:avLst/>
              </a:prstGeom>
            </p:spPr>
          </p:pic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302C160-5E8B-F25D-27C8-6978A8814561}"/>
                  </a:ext>
                </a:extLst>
              </p:cNvPr>
              <p:cNvSpPr txBox="1"/>
              <p:nvPr/>
            </p:nvSpPr>
            <p:spPr>
              <a:xfrm>
                <a:off x="1198730" y="2230625"/>
                <a:ext cx="1169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5x10</a:t>
                </a:r>
                <a:r>
                  <a:rPr lang="en-US" baseline="30000" dirty="0"/>
                  <a:t>-5</a:t>
                </a:r>
                <a:r>
                  <a:rPr lang="en-US" dirty="0"/>
                  <a:t> </a:t>
                </a:r>
                <a:r>
                  <a:rPr lang="en-US" dirty="0" err="1"/>
                  <a:t>torr</a:t>
                </a:r>
                <a:endParaRPr lang="en-US" dirty="0"/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E18F3D9-479A-9544-3830-09B68D612639}"/>
                  </a:ext>
                </a:extLst>
              </p:cNvPr>
              <p:cNvSpPr txBox="1"/>
              <p:nvPr/>
            </p:nvSpPr>
            <p:spPr>
              <a:xfrm>
                <a:off x="1198730" y="3544649"/>
                <a:ext cx="1169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1x10</a:t>
                </a:r>
                <a:r>
                  <a:rPr lang="en-US" baseline="30000" dirty="0"/>
                  <a:t>-5</a:t>
                </a:r>
                <a:r>
                  <a:rPr lang="en-US" dirty="0"/>
                  <a:t> torr</a:t>
                </a: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FF64794-2842-6D48-18D8-EB4BAC13C2B7}"/>
                  </a:ext>
                </a:extLst>
              </p:cNvPr>
              <p:cNvSpPr txBox="1"/>
              <p:nvPr/>
            </p:nvSpPr>
            <p:spPr>
              <a:xfrm>
                <a:off x="1198730" y="5115951"/>
                <a:ext cx="1169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5x10</a:t>
                </a:r>
                <a:r>
                  <a:rPr lang="en-US" baseline="30000" dirty="0"/>
                  <a:t>-6</a:t>
                </a:r>
                <a:r>
                  <a:rPr lang="en-US" dirty="0"/>
                  <a:t> torr</a:t>
                </a:r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1D6F7DA-4B66-F1B4-1BB8-4819FE1EA6E2}"/>
                  </a:ext>
                </a:extLst>
              </p:cNvPr>
              <p:cNvSpPr txBox="1"/>
              <p:nvPr/>
            </p:nvSpPr>
            <p:spPr>
              <a:xfrm>
                <a:off x="3237343" y="2250873"/>
                <a:ext cx="89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150 °C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73E0EFB8-B048-BDD2-3923-05B678D5865C}"/>
                  </a:ext>
                </a:extLst>
              </p:cNvPr>
              <p:cNvSpPr txBox="1"/>
              <p:nvPr/>
            </p:nvSpPr>
            <p:spPr>
              <a:xfrm>
                <a:off x="3237343" y="3544649"/>
                <a:ext cx="790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200 °C</a:t>
                </a:r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6624D92-1AF4-98B8-663E-4AE9B19CB258}"/>
                  </a:ext>
                </a:extLst>
              </p:cNvPr>
              <p:cNvSpPr txBox="1"/>
              <p:nvPr/>
            </p:nvSpPr>
            <p:spPr>
              <a:xfrm>
                <a:off x="3237343" y="5115951"/>
                <a:ext cx="790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250 °C</a:t>
                </a:r>
              </a:p>
            </p:txBody>
          </p:sp>
        </p:grpSp>
      </p:grpSp>
      <p:sp>
        <p:nvSpPr>
          <p:cNvPr id="19" name="Titolo 1">
            <a:extLst>
              <a:ext uri="{FF2B5EF4-FFF2-40B4-BE49-F238E27FC236}">
                <a16:creationId xmlns:a16="http://schemas.microsoft.com/office/drawing/2014/main" id="{3EBB18B0-273F-A0C9-BC47-0BC1DB2CDF57}"/>
              </a:ext>
            </a:extLst>
          </p:cNvPr>
          <p:cNvSpPr txBox="1">
            <a:spLocks/>
          </p:cNvSpPr>
          <p:nvPr/>
        </p:nvSpPr>
        <p:spPr>
          <a:xfrm>
            <a:off x="-1" y="6312471"/>
            <a:ext cx="8270253" cy="545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FF0000"/>
                </a:solidFill>
              </a:rPr>
              <a:t>DE-QD </a:t>
            </a:r>
            <a:r>
              <a:rPr lang="it-IT" sz="3200" dirty="0" err="1">
                <a:solidFill>
                  <a:srgbClr val="FF0000"/>
                </a:solidFill>
              </a:rPr>
              <a:t>shape</a:t>
            </a:r>
            <a:r>
              <a:rPr lang="it-IT" sz="3200" dirty="0">
                <a:solidFill>
                  <a:srgbClr val="FF0000"/>
                </a:solidFill>
              </a:rPr>
              <a:t> engineering</a:t>
            </a:r>
          </a:p>
        </p:txBody>
      </p:sp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4CDEC452-AADC-2932-F846-C0AA8DE850CF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700720" y="6487920"/>
            <a:ext cx="4852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8B8B8B"/>
                </a:solidFill>
                <a:latin typeface="Arial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BEB57-A063-4649-9CC6-2C8781A8B1A8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8BABEAB-678E-D30F-A7A0-4576E9263F66}"/>
              </a:ext>
            </a:extLst>
          </p:cNvPr>
          <p:cNvSpPr txBox="1"/>
          <p:nvPr/>
        </p:nvSpPr>
        <p:spPr>
          <a:xfrm>
            <a:off x="8270253" y="6528387"/>
            <a:ext cx="391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Bietti et al., </a:t>
            </a:r>
            <a:r>
              <a:rPr lang="en-US" sz="1400" i="1" dirty="0"/>
              <a:t>Phys Rev B 92, 075425 (2015)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8274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1" name="Immagine 12"/>
          <p:cNvPicPr/>
          <p:nvPr/>
        </p:nvPicPr>
        <p:blipFill>
          <a:blip r:embed="rId3"/>
          <a:stretch/>
        </p:blipFill>
        <p:spPr>
          <a:xfrm>
            <a:off x="5403960" y="1325520"/>
            <a:ext cx="6716880" cy="5142240"/>
          </a:xfrm>
          <a:prstGeom prst="rect">
            <a:avLst/>
          </a:prstGeom>
          <a:ln w="0">
            <a:noFill/>
          </a:ln>
        </p:spPr>
      </p:pic>
      <p:pic>
        <p:nvPicPr>
          <p:cNvPr id="1902" name="Immagine 14"/>
          <p:cNvPicPr/>
          <p:nvPr/>
        </p:nvPicPr>
        <p:blipFill>
          <a:blip r:embed="rId4"/>
          <a:stretch/>
        </p:blipFill>
        <p:spPr>
          <a:xfrm>
            <a:off x="5403960" y="1325520"/>
            <a:ext cx="6716880" cy="5142240"/>
          </a:xfrm>
          <a:prstGeom prst="rect">
            <a:avLst/>
          </a:prstGeom>
          <a:ln w="0">
            <a:noFill/>
          </a:ln>
        </p:spPr>
      </p:pic>
      <p:sp>
        <p:nvSpPr>
          <p:cNvPr id="1903" name="Connettore diritto 18"/>
          <p:cNvSpPr/>
          <p:nvPr/>
        </p:nvSpPr>
        <p:spPr>
          <a:xfrm>
            <a:off x="6142680" y="4697001"/>
            <a:ext cx="1452960" cy="360"/>
          </a:xfrm>
          <a:custGeom>
            <a:avLst/>
            <a:gdLst/>
            <a:ahLst/>
            <a:cxnLst/>
            <a:rect l="l" t="t" r="r" b="b"/>
            <a:pathLst>
              <a:path w="4038" h="1" fill="none">
                <a:moveTo>
                  <a:pt x="0" y="0"/>
                </a:moveTo>
                <a:lnTo>
                  <a:pt x="4038" y="1"/>
                </a:lnTo>
              </a:path>
            </a:pathLst>
          </a:custGeom>
          <a:noFill/>
          <a:ln w="3816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04" name="CasellaDiTesto 21"/>
          <p:cNvSpPr/>
          <p:nvPr/>
        </p:nvSpPr>
        <p:spPr>
          <a:xfrm>
            <a:off x="5974560" y="4202280"/>
            <a:ext cx="1874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000" b="0" strike="noStrike" spc="-1" dirty="0">
                <a:solidFill>
                  <a:schemeClr val="accent1"/>
                </a:solidFill>
                <a:latin typeface="Arial"/>
                <a:ea typeface="DejaVu Sans"/>
              </a:rPr>
              <a:t>ħ</a:t>
            </a:r>
            <a:r>
              <a:rPr lang="el-GR" sz="2000" b="0" strike="noStrike" spc="-1" dirty="0">
                <a:solidFill>
                  <a:schemeClr val="accent1"/>
                </a:solidFill>
                <a:latin typeface="Arial"/>
                <a:ea typeface="DejaVu Sans"/>
              </a:rPr>
              <a:t>ω</a:t>
            </a:r>
            <a:r>
              <a:rPr lang="it-IT" sz="2000" b="0" strike="noStrike" spc="-1" baseline="-25000" dirty="0">
                <a:solidFill>
                  <a:schemeClr val="accent1"/>
                </a:solidFill>
                <a:latin typeface="Arial"/>
                <a:ea typeface="DejaVu Sans"/>
              </a:rPr>
              <a:t>LO</a:t>
            </a:r>
            <a:r>
              <a:rPr lang="it-IT" sz="2000" b="0" strike="noStrike" spc="-1" dirty="0">
                <a:solidFill>
                  <a:schemeClr val="accent1"/>
                </a:solidFill>
                <a:latin typeface="Arial"/>
                <a:ea typeface="DejaVu Sans"/>
              </a:rPr>
              <a:t>=36 meV</a:t>
            </a:r>
            <a:endParaRPr lang="en-US" sz="20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905" name="Ovale 22"/>
          <p:cNvSpPr/>
          <p:nvPr/>
        </p:nvSpPr>
        <p:spPr>
          <a:xfrm>
            <a:off x="6121440" y="3214080"/>
            <a:ext cx="1625400" cy="383400"/>
          </a:xfrm>
          <a:prstGeom prst="ellipse">
            <a:avLst/>
          </a:prstGeom>
          <a:noFill/>
          <a:ln w="38160">
            <a:solidFill>
              <a:srgbClr val="FF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06" name="Ovale 23"/>
          <p:cNvSpPr/>
          <p:nvPr/>
        </p:nvSpPr>
        <p:spPr>
          <a:xfrm>
            <a:off x="6568560" y="2061360"/>
            <a:ext cx="730800" cy="189360"/>
          </a:xfrm>
          <a:prstGeom prst="ellipse">
            <a:avLst/>
          </a:prstGeom>
          <a:noFill/>
          <a:ln w="38160">
            <a:solidFill>
              <a:srgbClr val="FF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07" name="Connettore diritto 25"/>
          <p:cNvSpPr/>
          <p:nvPr/>
        </p:nvSpPr>
        <p:spPr>
          <a:xfrm flipH="1" flipV="1">
            <a:off x="7295400" y="2829600"/>
            <a:ext cx="442440" cy="5763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08" name="Ovale 26"/>
          <p:cNvSpPr/>
          <p:nvPr/>
        </p:nvSpPr>
        <p:spPr>
          <a:xfrm>
            <a:off x="6563880" y="2734560"/>
            <a:ext cx="730800" cy="189360"/>
          </a:xfrm>
          <a:prstGeom prst="ellipse">
            <a:avLst/>
          </a:prstGeom>
          <a:noFill/>
          <a:ln w="381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09" name="Connettore diritto 28"/>
          <p:cNvSpPr/>
          <p:nvPr/>
        </p:nvSpPr>
        <p:spPr>
          <a:xfrm>
            <a:off x="7300440" y="2156400"/>
            <a:ext cx="446400" cy="1248840"/>
          </a:xfrm>
          <a:custGeom>
            <a:avLst/>
            <a:gdLst/>
            <a:ahLst/>
            <a:cxnLst/>
            <a:rect l="l" t="t" r="r" b="b"/>
            <a:pathLst>
              <a:path w="1242" h="3471" fill="none">
                <a:moveTo>
                  <a:pt x="1242" y="3471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10" name="Connettore diritto 30"/>
          <p:cNvSpPr/>
          <p:nvPr/>
        </p:nvSpPr>
        <p:spPr>
          <a:xfrm flipV="1">
            <a:off x="6111360" y="2829600"/>
            <a:ext cx="452160" cy="5763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11" name="Connettore diritto 32"/>
          <p:cNvSpPr/>
          <p:nvPr/>
        </p:nvSpPr>
        <p:spPr>
          <a:xfrm>
            <a:off x="6121080" y="2156400"/>
            <a:ext cx="446760" cy="1248840"/>
          </a:xfrm>
          <a:custGeom>
            <a:avLst/>
            <a:gdLst/>
            <a:ahLst/>
            <a:cxnLst/>
            <a:rect l="l" t="t" r="r" b="b"/>
            <a:pathLst>
              <a:path w="1243" h="3471" fill="none">
                <a:moveTo>
                  <a:pt x="0" y="3471"/>
                </a:moveTo>
                <a:lnTo>
                  <a:pt x="1243" y="0"/>
                </a:lnTo>
              </a:path>
            </a:pathLst>
          </a:custGeom>
          <a:noFill/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12" name="Ovale 40"/>
          <p:cNvSpPr/>
          <p:nvPr/>
        </p:nvSpPr>
        <p:spPr>
          <a:xfrm>
            <a:off x="6111720" y="3214080"/>
            <a:ext cx="1625400" cy="383400"/>
          </a:xfrm>
          <a:prstGeom prst="ellipse">
            <a:avLst/>
          </a:prstGeom>
          <a:noFill/>
          <a:ln w="381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13" name="Connettore 2 52"/>
          <p:cNvSpPr/>
          <p:nvPr/>
        </p:nvSpPr>
        <p:spPr>
          <a:xfrm flipV="1">
            <a:off x="6929640" y="2154600"/>
            <a:ext cx="3960" cy="672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prstDash val="sysDot"/>
            <a:miter/>
            <a:tailEnd type="triangle" w="med" len="med"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14" name="Connettore diritto 54"/>
          <p:cNvSpPr/>
          <p:nvPr/>
        </p:nvSpPr>
        <p:spPr>
          <a:xfrm flipH="1" flipV="1">
            <a:off x="7295400" y="2829600"/>
            <a:ext cx="442440" cy="576360"/>
          </a:xfrm>
          <a:prstGeom prst="line">
            <a:avLst/>
          </a:prstGeom>
          <a:ln w="38160">
            <a:solidFill>
              <a:srgbClr val="000000">
                <a:alpha val="30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15" name="Ovale 55"/>
          <p:cNvSpPr/>
          <p:nvPr/>
        </p:nvSpPr>
        <p:spPr>
          <a:xfrm>
            <a:off x="6563880" y="2734560"/>
            <a:ext cx="730800" cy="189360"/>
          </a:xfrm>
          <a:prstGeom prst="ellipse">
            <a:avLst/>
          </a:prstGeom>
          <a:noFill/>
          <a:ln w="38160">
            <a:solidFill>
              <a:srgbClr val="000000">
                <a:alpha val="30000"/>
              </a:srgbClr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16" name="Connettore diritto 56"/>
          <p:cNvSpPr/>
          <p:nvPr/>
        </p:nvSpPr>
        <p:spPr>
          <a:xfrm flipV="1">
            <a:off x="6111360" y="2829600"/>
            <a:ext cx="452160" cy="576360"/>
          </a:xfrm>
          <a:prstGeom prst="line">
            <a:avLst/>
          </a:prstGeom>
          <a:ln w="38160">
            <a:solidFill>
              <a:srgbClr val="000000">
                <a:alpha val="30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17" name="Ovale 57"/>
          <p:cNvSpPr/>
          <p:nvPr/>
        </p:nvSpPr>
        <p:spPr>
          <a:xfrm>
            <a:off x="6111720" y="3214080"/>
            <a:ext cx="1625400" cy="383400"/>
          </a:xfrm>
          <a:prstGeom prst="ellipse">
            <a:avLst/>
          </a:prstGeom>
          <a:noFill/>
          <a:ln w="38160">
            <a:solidFill>
              <a:srgbClr val="000000">
                <a:alpha val="30000"/>
              </a:srgbClr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>
          <a:xfrm>
            <a:off x="11700720" y="6487920"/>
            <a:ext cx="4852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8B8B8B"/>
                </a:solidFill>
                <a:latin typeface="Arial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BEB57-A063-4649-9CC6-2C8781A8B1A8}" type="slidenum">
              <a:rPr lang="it-IT" smtClean="0"/>
              <a:pPr/>
              <a:t>18</a:t>
            </a:fld>
            <a:endParaRPr/>
          </a:p>
        </p:txBody>
      </p:sp>
      <p:sp>
        <p:nvSpPr>
          <p:cNvPr id="1918" name="PlaceHolder 1"/>
          <p:cNvSpPr>
            <a:spLocks noGrp="1"/>
          </p:cNvSpPr>
          <p:nvPr>
            <p:ph type="title" idx="4294967295"/>
          </p:nvPr>
        </p:nvSpPr>
        <p:spPr>
          <a:xfrm rot="16200000">
            <a:off x="0" y="3629025"/>
            <a:ext cx="5480050" cy="4667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Aspect Ratio effect on LO phonon detuning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919" name="CasellaDiTesto 13"/>
          <p:cNvSpPr/>
          <p:nvPr/>
        </p:nvSpPr>
        <p:spPr>
          <a:xfrm>
            <a:off x="7808040" y="1976040"/>
            <a:ext cx="113400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ρ</a:t>
            </a:r>
            <a:r>
              <a:rPr lang="it-IT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=0.26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ρ</a:t>
            </a: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=0.12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1920" name="Gruppo 4"/>
          <p:cNvGrpSpPr/>
          <p:nvPr/>
        </p:nvGrpSpPr>
        <p:grpSpPr>
          <a:xfrm>
            <a:off x="1299990" y="4088178"/>
            <a:ext cx="3552389" cy="2079721"/>
            <a:chOff x="818280" y="4202280"/>
            <a:chExt cx="3882600" cy="2273040"/>
          </a:xfrm>
        </p:grpSpPr>
        <p:grpSp>
          <p:nvGrpSpPr>
            <p:cNvPr id="1921" name="Gruppo 5"/>
            <p:cNvGrpSpPr/>
            <p:nvPr/>
          </p:nvGrpSpPr>
          <p:grpSpPr>
            <a:xfrm>
              <a:off x="818280" y="4202280"/>
              <a:ext cx="3882600" cy="2273040"/>
              <a:chOff x="818280" y="4202280"/>
              <a:chExt cx="3882600" cy="2273040"/>
            </a:xfrm>
          </p:grpSpPr>
          <p:pic>
            <p:nvPicPr>
              <p:cNvPr id="1922" name="Immagine 8"/>
              <p:cNvPicPr/>
              <p:nvPr/>
            </p:nvPicPr>
            <p:blipFill>
              <a:blip r:embed="rId5"/>
              <a:srcRect b="52997"/>
              <a:stretch/>
            </p:blipFill>
            <p:spPr>
              <a:xfrm>
                <a:off x="818280" y="4202280"/>
                <a:ext cx="3882600" cy="19087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923" name="Immagine 9"/>
              <p:cNvPicPr/>
              <p:nvPr/>
            </p:nvPicPr>
            <p:blipFill>
              <a:blip r:embed="rId5"/>
              <a:srcRect t="91035"/>
              <a:stretch/>
            </p:blipFill>
            <p:spPr>
              <a:xfrm>
                <a:off x="818280" y="6112080"/>
                <a:ext cx="3882600" cy="3632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924" name="Rettangolo 6"/>
            <p:cNvSpPr/>
            <p:nvPr/>
          </p:nvSpPr>
          <p:spPr>
            <a:xfrm>
              <a:off x="4119480" y="4295880"/>
              <a:ext cx="306720" cy="217080"/>
            </a:xfrm>
            <a:prstGeom prst="rect">
              <a:avLst/>
            </a:prstGeom>
            <a:solidFill>
              <a:srgbClr val="FFFFFF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933" name="TextBox 1"/>
          <p:cNvSpPr/>
          <p:nvPr/>
        </p:nvSpPr>
        <p:spPr>
          <a:xfrm>
            <a:off x="5974560" y="810900"/>
            <a:ext cx="23994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QD: h≈3, 6 nm, D≈25 </a:t>
            </a:r>
            <a:endParaRPr lang="en-US" sz="1800" b="0" strike="noStrike" spc="-1" dirty="0">
              <a:latin typeface="Arial"/>
            </a:endParaRPr>
          </a:p>
        </p:txBody>
      </p:sp>
      <p:grpSp>
        <p:nvGrpSpPr>
          <p:cNvPr id="1934" name="Group 10"/>
          <p:cNvGrpSpPr/>
          <p:nvPr/>
        </p:nvGrpSpPr>
        <p:grpSpPr>
          <a:xfrm>
            <a:off x="9390001" y="808957"/>
            <a:ext cx="2678190" cy="371040"/>
            <a:chOff x="9347400" y="744240"/>
            <a:chExt cx="2678190" cy="371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5" name="TextBox 11"/>
                <p:cNvSpPr txBox="1"/>
                <p:nvPr/>
              </p:nvSpPr>
              <p:spPr>
                <a:xfrm>
                  <a:off x="10447710" y="744240"/>
                  <a:ext cx="1577880" cy="36828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1935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7710" y="744240"/>
                  <a:ext cx="1577880" cy="368280"/>
                </a:xfrm>
                <a:prstGeom prst="rect">
                  <a:avLst/>
                </a:prstGeom>
                <a:blipFill>
                  <a:blip r:embed="rId6"/>
                  <a:stretch>
                    <a:fillRect t="-116667" r="-12355" b="-181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36" name="TextBox 15"/>
            <p:cNvSpPr/>
            <p:nvPr/>
          </p:nvSpPr>
          <p:spPr>
            <a:xfrm>
              <a:off x="9347400" y="751320"/>
              <a:ext cx="13860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Aspect ratio</a:t>
              </a:r>
              <a:endParaRPr lang="en-US" sz="1800" b="0" strike="noStrike" spc="-1" dirty="0">
                <a:latin typeface="Arial"/>
              </a:endParaRPr>
            </a:p>
          </p:txBody>
        </p:sp>
      </p:grp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5849F5-4F16-35C6-B796-5F8EBDC7D465}"/>
              </a:ext>
            </a:extLst>
          </p:cNvPr>
          <p:cNvSpPr txBox="1">
            <a:spLocks/>
          </p:cNvSpPr>
          <p:nvPr/>
        </p:nvSpPr>
        <p:spPr>
          <a:xfrm>
            <a:off x="914281" y="6525185"/>
            <a:ext cx="4118214" cy="3556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200" dirty="0" err="1"/>
              <a:t>Steinhoff</a:t>
            </a:r>
            <a:r>
              <a:rPr lang="it-IT" sz="1200" dirty="0"/>
              <a:t> et al., </a:t>
            </a:r>
            <a:r>
              <a:rPr lang="it-IT" sz="1200" i="1" dirty="0" err="1"/>
              <a:t>Physical</a:t>
            </a:r>
            <a:r>
              <a:rPr lang="it-IT" sz="1200" i="1" dirty="0"/>
              <a:t> Review B</a:t>
            </a:r>
            <a:r>
              <a:rPr lang="it-IT" sz="1200" dirty="0"/>
              <a:t> 88, 205309 (2013)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E15CB79-1906-BDC4-21B1-EC0CD1751A1D}"/>
              </a:ext>
            </a:extLst>
          </p:cNvPr>
          <p:cNvGrpSpPr/>
          <p:nvPr/>
        </p:nvGrpSpPr>
        <p:grpSpPr>
          <a:xfrm>
            <a:off x="1221606" y="1325520"/>
            <a:ext cx="3630773" cy="2079720"/>
            <a:chOff x="62046" y="1002977"/>
            <a:chExt cx="5615742" cy="3216718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77CC2CC-D5C6-8BE7-563C-03CD3C920D94}"/>
                </a:ext>
              </a:extLst>
            </p:cNvPr>
            <p:cNvGrpSpPr/>
            <p:nvPr/>
          </p:nvGrpSpPr>
          <p:grpSpPr>
            <a:xfrm>
              <a:off x="62046" y="1002977"/>
              <a:ext cx="5615742" cy="3216718"/>
              <a:chOff x="-348527" y="1117682"/>
              <a:chExt cx="5615742" cy="3216718"/>
            </a:xfrm>
          </p:grpSpPr>
          <p:grpSp>
            <p:nvGrpSpPr>
              <p:cNvPr id="9" name="Gruppo 8">
                <a:extLst>
                  <a:ext uri="{FF2B5EF4-FFF2-40B4-BE49-F238E27FC236}">
                    <a16:creationId xmlns:a16="http://schemas.microsoft.com/office/drawing/2014/main" id="{D6AEA6C0-08F5-ACE6-F24B-8E7FB837C373}"/>
                  </a:ext>
                </a:extLst>
              </p:cNvPr>
              <p:cNvGrpSpPr/>
              <p:nvPr/>
            </p:nvGrpSpPr>
            <p:grpSpPr>
              <a:xfrm>
                <a:off x="53913" y="1117682"/>
                <a:ext cx="5213302" cy="3216718"/>
                <a:chOff x="-766198" y="2941671"/>
                <a:chExt cx="5213302" cy="3216718"/>
              </a:xfrm>
            </p:grpSpPr>
            <p:pic>
              <p:nvPicPr>
                <p:cNvPr id="11" name="Immagine 10">
                  <a:extLst>
                    <a:ext uri="{FF2B5EF4-FFF2-40B4-BE49-F238E27FC236}">
                      <a16:creationId xmlns:a16="http://schemas.microsoft.com/office/drawing/2014/main" id="{FEDD6CA1-2540-DBFE-D6DF-E801C677D1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766198" y="2941671"/>
                  <a:ext cx="5213302" cy="3216718"/>
                </a:xfrm>
                <a:prstGeom prst="rect">
                  <a:avLst/>
                </a:prstGeom>
              </p:spPr>
            </p:pic>
            <p:pic>
              <p:nvPicPr>
                <p:cNvPr id="12" name="Immagine 11">
                  <a:extLst>
                    <a:ext uri="{FF2B5EF4-FFF2-40B4-BE49-F238E27FC236}">
                      <a16:creationId xmlns:a16="http://schemas.microsoft.com/office/drawing/2014/main" id="{2D1FB865-F587-5946-6DAA-426781673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09877" y="3131707"/>
                  <a:ext cx="752558" cy="411061"/>
                </a:xfrm>
                <a:prstGeom prst="rect">
                  <a:avLst/>
                </a:prstGeom>
              </p:spPr>
            </p:pic>
          </p:grpSp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A2128A77-E8C3-BF73-F098-19280598D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48527" y="1263698"/>
                <a:ext cx="428685" cy="2524477"/>
              </a:xfrm>
              <a:prstGeom prst="rect">
                <a:avLst/>
              </a:prstGeom>
            </p:spPr>
          </p:pic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5712F650-857E-C961-A87A-29DA5C963D51}"/>
                </a:ext>
              </a:extLst>
            </p:cNvPr>
            <p:cNvSpPr txBox="1"/>
            <p:nvPr/>
          </p:nvSpPr>
          <p:spPr>
            <a:xfrm>
              <a:off x="1539932" y="3244334"/>
              <a:ext cx="1491259" cy="38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Δ</a:t>
              </a:r>
              <a:r>
                <a:rPr lang="it-IT" sz="1400" dirty="0"/>
                <a:t>E=40 </a:t>
              </a:r>
              <a:r>
                <a:rPr lang="it-IT" sz="1400" dirty="0" err="1"/>
                <a:t>meV</a:t>
              </a:r>
              <a:endParaRPr lang="it-IT" sz="1400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4DB7747-BCBD-750D-04A0-61D053F89E19}"/>
                </a:ext>
              </a:extLst>
            </p:cNvPr>
            <p:cNvSpPr txBox="1"/>
            <p:nvPr/>
          </p:nvSpPr>
          <p:spPr>
            <a:xfrm>
              <a:off x="3804875" y="3244334"/>
              <a:ext cx="1491259" cy="38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Δ</a:t>
              </a:r>
              <a:r>
                <a:rPr lang="it-IT" sz="1400" dirty="0"/>
                <a:t>E=20 </a:t>
              </a:r>
              <a:r>
                <a:rPr lang="it-IT" sz="1400" dirty="0" err="1"/>
                <a:t>meV</a:t>
              </a:r>
              <a:endParaRPr lang="it-IT" sz="1400" dirty="0"/>
            </a:p>
          </p:txBody>
        </p:sp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id="{4C2F8345-50E8-837C-D31E-A9E2784DE9F2}"/>
              </a:ext>
            </a:extLst>
          </p:cNvPr>
          <p:cNvSpPr txBox="1">
            <a:spLocks/>
          </p:cNvSpPr>
          <p:nvPr/>
        </p:nvSpPr>
        <p:spPr>
          <a:xfrm>
            <a:off x="0" y="1588"/>
            <a:ext cx="12192000" cy="944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FF0000"/>
                </a:solidFill>
              </a:rPr>
              <a:t>QD-IBSC: engineering of carrier dynamics</a:t>
            </a:r>
          </a:p>
        </p:txBody>
      </p:sp>
      <p:sp>
        <p:nvSpPr>
          <p:cNvPr id="13" name="Segnaposto data 1">
            <a:extLst>
              <a:ext uri="{FF2B5EF4-FFF2-40B4-BE49-F238E27FC236}">
                <a16:creationId xmlns:a16="http://schemas.microsoft.com/office/drawing/2014/main" id="{F64F1C94-D70D-F18C-487E-59D6377858A5}"/>
              </a:ext>
            </a:extLst>
          </p:cNvPr>
          <p:cNvSpPr txBox="1">
            <a:spLocks/>
          </p:cNvSpPr>
          <p:nvPr/>
        </p:nvSpPr>
        <p:spPr>
          <a:xfrm>
            <a:off x="7063273" y="6539283"/>
            <a:ext cx="5057567" cy="3556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200" dirty="0"/>
              <a:t>Scaccabarozzi et al., </a:t>
            </a:r>
            <a:r>
              <a:rPr lang="it-IT" sz="1200" dirty="0" err="1"/>
              <a:t>Prog</a:t>
            </a:r>
            <a:r>
              <a:rPr lang="it-IT" sz="1200" dirty="0"/>
              <a:t> </a:t>
            </a:r>
            <a:r>
              <a:rPr lang="it-IT" sz="1200" dirty="0" err="1"/>
              <a:t>Photovolt</a:t>
            </a:r>
            <a:r>
              <a:rPr lang="it-IT" sz="1200" dirty="0"/>
              <a:t> Res </a:t>
            </a:r>
            <a:r>
              <a:rPr lang="it-IT" sz="1200" dirty="0" err="1"/>
              <a:t>Appl</a:t>
            </a:r>
            <a:r>
              <a:rPr lang="it-IT" sz="1200" dirty="0"/>
              <a:t>. 31, 637 (2023)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5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D59E2CA-BA97-EE90-7E0F-7BAF8EAB5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2809" y="1352333"/>
            <a:ext cx="5384564" cy="439755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64FB95-F24B-4803-DD1C-24D7367FD63D}"/>
              </a:ext>
            </a:extLst>
          </p:cNvPr>
          <p:cNvSpPr txBox="1"/>
          <p:nvPr/>
        </p:nvSpPr>
        <p:spPr>
          <a:xfrm>
            <a:off x="6292645" y="5749890"/>
            <a:ext cx="589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Rogalski</a:t>
            </a:r>
            <a:r>
              <a:rPr lang="it-IT" dirty="0"/>
              <a:t> et al., </a:t>
            </a:r>
            <a:r>
              <a:rPr lang="en-US" dirty="0"/>
              <a:t>J. Appl. Phys. 105, 091101 (2009)</a:t>
            </a:r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63C9144-E434-9FE6-947B-5F1FD30C1784}"/>
              </a:ext>
            </a:extLst>
          </p:cNvPr>
          <p:cNvSpPr txBox="1"/>
          <p:nvPr/>
        </p:nvSpPr>
        <p:spPr>
          <a:xfrm>
            <a:off x="2404671" y="3376303"/>
            <a:ext cx="393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High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uniformity</a:t>
            </a:r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 on big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areas</a:t>
            </a:r>
            <a:endParaRPr lang="it-IT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0FE6BCA-0936-EB0D-157B-8CD8A5EEED29}"/>
              </a:ext>
            </a:extLst>
          </p:cNvPr>
          <p:cNvSpPr txBox="1"/>
          <p:nvPr/>
        </p:nvSpPr>
        <p:spPr>
          <a:xfrm>
            <a:off x="2415109" y="4195869"/>
            <a:ext cx="393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Lower production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costs</a:t>
            </a:r>
            <a:endParaRPr lang="it-IT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C9FAFF9-E1F4-8510-9F87-70443C83AEA3}"/>
              </a:ext>
            </a:extLst>
          </p:cNvPr>
          <p:cNvSpPr txBox="1"/>
          <p:nvPr/>
        </p:nvSpPr>
        <p:spPr>
          <a:xfrm>
            <a:off x="2415110" y="3896281"/>
            <a:ext cx="391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Higher</a:t>
            </a:r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density</a:t>
            </a:r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 of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pixels</a:t>
            </a:r>
            <a:endParaRPr lang="it-IT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358B38E-EA4C-FFC6-72B4-D9E59F9CCA69}"/>
              </a:ext>
            </a:extLst>
          </p:cNvPr>
          <p:cNvSpPr txBox="1"/>
          <p:nvPr/>
        </p:nvSpPr>
        <p:spPr>
          <a:xfrm>
            <a:off x="2415109" y="4653585"/>
            <a:ext cx="393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Uncooled</a:t>
            </a:r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  (or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Peltier</a:t>
            </a:r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)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detection</a:t>
            </a:r>
            <a:endParaRPr lang="it-IT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07065250-ECD9-FFEE-EDEE-5972245E36CF}"/>
              </a:ext>
            </a:extLst>
          </p:cNvPr>
          <p:cNvSpPr/>
          <p:nvPr/>
        </p:nvSpPr>
        <p:spPr bwMode="auto">
          <a:xfrm>
            <a:off x="1347178" y="1766201"/>
            <a:ext cx="4154473" cy="3983689"/>
          </a:xfrm>
          <a:prstGeom prst="rect">
            <a:avLst/>
          </a:prstGeom>
          <a:solidFill>
            <a:schemeClr val="bg1"/>
          </a:solidFill>
          <a:ln w="28575" cap="rnd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B0B9820-A406-F87C-85D8-464274BAA462}"/>
              </a:ext>
            </a:extLst>
          </p:cNvPr>
          <p:cNvSpPr txBox="1"/>
          <p:nvPr/>
        </p:nvSpPr>
        <p:spPr>
          <a:xfrm>
            <a:off x="1829244" y="2005473"/>
            <a:ext cx="400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Mature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916BC0B-195E-64FF-C4DE-DCA2FC5B314E}"/>
              </a:ext>
            </a:extLst>
          </p:cNvPr>
          <p:cNvSpPr txBox="1"/>
          <p:nvPr/>
        </p:nvSpPr>
        <p:spPr>
          <a:xfrm>
            <a:off x="1829244" y="2747039"/>
            <a:ext cx="400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quantum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(~70%)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8D8E1708-F184-C2DF-CF30-7853803BF6D6}"/>
              </a:ext>
            </a:extLst>
          </p:cNvPr>
          <p:cNvSpPr txBox="1"/>
          <p:nvPr/>
        </p:nvSpPr>
        <p:spPr>
          <a:xfrm>
            <a:off x="1829244" y="3539127"/>
            <a:ext cx="400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tuned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1-30 µm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C90B2A9-3DB6-4693-D4E3-344EE91D80A7}"/>
              </a:ext>
            </a:extLst>
          </p:cNvPr>
          <p:cNvSpPr txBox="1"/>
          <p:nvPr/>
        </p:nvSpPr>
        <p:spPr>
          <a:xfrm>
            <a:off x="1829244" y="4259207"/>
            <a:ext cx="400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uniformity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AE4F148-A8AE-CED8-2F01-A9070DDC79A9}"/>
              </a:ext>
            </a:extLst>
          </p:cNvPr>
          <p:cNvSpPr txBox="1"/>
          <p:nvPr/>
        </p:nvSpPr>
        <p:spPr>
          <a:xfrm>
            <a:off x="1829244" y="4979287"/>
            <a:ext cx="400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F06C6BF1-36FA-906C-7C00-B8B8A5C3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1" y="1985459"/>
            <a:ext cx="355088" cy="3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80B7FD4D-ED55-ADD0-0CB3-256BEBFAF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03" y="2727025"/>
            <a:ext cx="355088" cy="3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2A413A36-F452-DCBD-E148-A902E124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03" y="3517642"/>
            <a:ext cx="355088" cy="3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0A105503-DFC5-B955-AF3C-D542BAE4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04" y="4227133"/>
            <a:ext cx="434125" cy="44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>
            <a:extLst>
              <a:ext uri="{FF2B5EF4-FFF2-40B4-BE49-F238E27FC236}">
                <a16:creationId xmlns:a16="http://schemas.microsoft.com/office/drawing/2014/main" id="{685D68C8-4680-ACEF-CC0B-E376E80A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04" y="4947213"/>
            <a:ext cx="434125" cy="44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FADAB0BF-5848-B384-70C2-B213068BE960}"/>
              </a:ext>
            </a:extLst>
          </p:cNvPr>
          <p:cNvSpPr txBox="1"/>
          <p:nvPr/>
        </p:nvSpPr>
        <p:spPr>
          <a:xfrm rot="16200000">
            <a:off x="-1003725" y="3465660"/>
            <a:ext cx="39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002060"/>
                </a:solidFill>
              </a:rPr>
              <a:t>HgCdTe</a:t>
            </a:r>
            <a:endParaRPr lang="it-IT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9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E1C0F-2DB5-547C-4906-23A0EFF2E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5B19C25-FF90-0896-3488-71F98226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2809" y="1352333"/>
            <a:ext cx="5384564" cy="439755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648F48-7243-F04B-E480-740130698F93}"/>
              </a:ext>
            </a:extLst>
          </p:cNvPr>
          <p:cNvSpPr txBox="1"/>
          <p:nvPr/>
        </p:nvSpPr>
        <p:spPr>
          <a:xfrm>
            <a:off x="6292645" y="5749890"/>
            <a:ext cx="589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Rogalski</a:t>
            </a:r>
            <a:r>
              <a:rPr lang="it-IT" dirty="0"/>
              <a:t> et al., </a:t>
            </a:r>
            <a:r>
              <a:rPr lang="en-US" dirty="0"/>
              <a:t>J. Appl. Phys. 105, 091101 (2009)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CCC00EE-F1EE-B839-691F-12B90F2ED50C}"/>
              </a:ext>
            </a:extLst>
          </p:cNvPr>
          <p:cNvSpPr txBox="1"/>
          <p:nvPr/>
        </p:nvSpPr>
        <p:spPr>
          <a:xfrm rot="16200000">
            <a:off x="-1046123" y="3448104"/>
            <a:ext cx="39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50"/>
                </a:solidFill>
              </a:rPr>
              <a:t>QWIP (Quantum </a:t>
            </a:r>
            <a:r>
              <a:rPr lang="it-IT" sz="3200" dirty="0" err="1">
                <a:solidFill>
                  <a:srgbClr val="00B050"/>
                </a:solidFill>
              </a:rPr>
              <a:t>Well</a:t>
            </a:r>
            <a:r>
              <a:rPr lang="it-IT" sz="32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430B8A8-0FF1-D809-3C0D-0B9A56CD1D68}"/>
              </a:ext>
            </a:extLst>
          </p:cNvPr>
          <p:cNvSpPr txBox="1"/>
          <p:nvPr/>
        </p:nvSpPr>
        <p:spPr>
          <a:xfrm>
            <a:off x="1954681" y="3395967"/>
            <a:ext cx="393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High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uniformity</a:t>
            </a:r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 on big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areas</a:t>
            </a:r>
            <a:endParaRPr lang="it-IT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0B98EC5-B8E7-2EDF-EC89-737941B50804}"/>
              </a:ext>
            </a:extLst>
          </p:cNvPr>
          <p:cNvSpPr txBox="1"/>
          <p:nvPr/>
        </p:nvSpPr>
        <p:spPr>
          <a:xfrm>
            <a:off x="1965119" y="4215533"/>
            <a:ext cx="393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Lower production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costs</a:t>
            </a:r>
            <a:endParaRPr lang="it-IT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C021D64-3C39-7E02-97BA-A81616818E73}"/>
              </a:ext>
            </a:extLst>
          </p:cNvPr>
          <p:cNvSpPr txBox="1"/>
          <p:nvPr/>
        </p:nvSpPr>
        <p:spPr>
          <a:xfrm>
            <a:off x="1965120" y="3915945"/>
            <a:ext cx="391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Higher</a:t>
            </a:r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density</a:t>
            </a:r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 of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pixels</a:t>
            </a:r>
            <a:endParaRPr lang="it-IT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2F23EF-2330-4DDC-CD48-2DD4F49D8D97}"/>
              </a:ext>
            </a:extLst>
          </p:cNvPr>
          <p:cNvSpPr txBox="1"/>
          <p:nvPr/>
        </p:nvSpPr>
        <p:spPr>
          <a:xfrm>
            <a:off x="1965119" y="4673249"/>
            <a:ext cx="393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Uncooled</a:t>
            </a:r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  (or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Peltier</a:t>
            </a:r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)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detection</a:t>
            </a:r>
            <a:endParaRPr lang="it-IT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0FD28EE-23F8-2035-C31C-6409D6A2ABB2}"/>
              </a:ext>
            </a:extLst>
          </p:cNvPr>
          <p:cNvSpPr txBox="1"/>
          <p:nvPr/>
        </p:nvSpPr>
        <p:spPr>
          <a:xfrm>
            <a:off x="2018856" y="5248864"/>
            <a:ext cx="393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Multispectral</a:t>
            </a:r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Baskerville Old Face" pitchFamily="18" charset="0"/>
              </a:rPr>
              <a:t>imaging</a:t>
            </a:r>
            <a:r>
              <a:rPr lang="it-IT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28E5BE8-0FEC-B76C-2AAE-8384EFC42835}"/>
              </a:ext>
            </a:extLst>
          </p:cNvPr>
          <p:cNvSpPr/>
          <p:nvPr/>
        </p:nvSpPr>
        <p:spPr bwMode="auto">
          <a:xfrm>
            <a:off x="1275513" y="1985256"/>
            <a:ext cx="4154473" cy="3983689"/>
          </a:xfrm>
          <a:prstGeom prst="rect">
            <a:avLst/>
          </a:prstGeom>
          <a:solidFill>
            <a:schemeClr val="bg1"/>
          </a:solidFill>
          <a:ln w="28575" cap="rnd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00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56655AD-9480-C5BD-16D7-001B7CF6A344}"/>
              </a:ext>
            </a:extLst>
          </p:cNvPr>
          <p:cNvSpPr txBox="1"/>
          <p:nvPr/>
        </p:nvSpPr>
        <p:spPr>
          <a:xfrm>
            <a:off x="1757579" y="2224528"/>
            <a:ext cx="400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Mature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9411B5D-39FF-641B-230F-9BE532F05B99}"/>
              </a:ext>
            </a:extLst>
          </p:cNvPr>
          <p:cNvSpPr txBox="1"/>
          <p:nvPr/>
        </p:nvSpPr>
        <p:spPr>
          <a:xfrm>
            <a:off x="1757579" y="2966095"/>
            <a:ext cx="400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quantum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DE423C5-DEAB-2550-1AE1-318971C75490}"/>
              </a:ext>
            </a:extLst>
          </p:cNvPr>
          <p:cNvSpPr txBox="1"/>
          <p:nvPr/>
        </p:nvSpPr>
        <p:spPr>
          <a:xfrm>
            <a:off x="1757579" y="3758183"/>
            <a:ext cx="400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IR radiation parallel to the QW is detected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DA4CE5B-56B8-B190-22A5-6F92C9AC66D1}"/>
              </a:ext>
            </a:extLst>
          </p:cNvPr>
          <p:cNvSpPr txBox="1"/>
          <p:nvPr/>
        </p:nvSpPr>
        <p:spPr>
          <a:xfrm>
            <a:off x="1757579" y="4478262"/>
            <a:ext cx="400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uniformity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27B5D97-E048-7CE0-80DE-B0DFD70E2555}"/>
              </a:ext>
            </a:extLst>
          </p:cNvPr>
          <p:cNvSpPr txBox="1"/>
          <p:nvPr/>
        </p:nvSpPr>
        <p:spPr>
          <a:xfrm>
            <a:off x="1757579" y="5198342"/>
            <a:ext cx="400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7FF60F78-AF2E-73E5-A6F5-D6449763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36" y="2204514"/>
            <a:ext cx="355088" cy="3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A7F3DA27-623C-B992-8EFF-C17D01EA4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62" y="2934020"/>
            <a:ext cx="434125" cy="44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ABE6B554-58A3-E815-6ECF-0400E6BF0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56" y="5174500"/>
            <a:ext cx="355088" cy="3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1B88B45E-A1A6-613C-0324-9C5AF224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38" y="4458248"/>
            <a:ext cx="355088" cy="3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84A5F13C-DEFA-E6DE-1E2D-1D036924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39" y="3726108"/>
            <a:ext cx="434125" cy="44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95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0CCA8-9866-7D61-5713-B0121CAF6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C058489-6510-294C-5990-8F5FA1067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2809" y="1352333"/>
            <a:ext cx="5384564" cy="439755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519AF5-0E2F-E1E5-AA84-CDACC0EF628A}"/>
              </a:ext>
            </a:extLst>
          </p:cNvPr>
          <p:cNvSpPr txBox="1"/>
          <p:nvPr/>
        </p:nvSpPr>
        <p:spPr>
          <a:xfrm>
            <a:off x="6292645" y="5749890"/>
            <a:ext cx="589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Rogalski</a:t>
            </a:r>
            <a:r>
              <a:rPr lang="it-IT" dirty="0"/>
              <a:t> et al., </a:t>
            </a:r>
            <a:r>
              <a:rPr lang="en-US" dirty="0"/>
              <a:t>J. Appl. Phys. 105, 091101 (2009)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DBFFCD5-C5FF-869B-4516-8C0546718483}"/>
              </a:ext>
            </a:extLst>
          </p:cNvPr>
          <p:cNvSpPr txBox="1"/>
          <p:nvPr/>
        </p:nvSpPr>
        <p:spPr>
          <a:xfrm rot="16200000">
            <a:off x="-1046123" y="3448104"/>
            <a:ext cx="39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030D9"/>
                </a:solidFill>
              </a:rPr>
              <a:t>QDIP (Quantum Dot)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1979BFB-DBAE-2D1F-37DB-84B80A018EDF}"/>
              </a:ext>
            </a:extLst>
          </p:cNvPr>
          <p:cNvSpPr/>
          <p:nvPr/>
        </p:nvSpPr>
        <p:spPr bwMode="auto">
          <a:xfrm>
            <a:off x="1238110" y="2066927"/>
            <a:ext cx="4154473" cy="3312368"/>
          </a:xfrm>
          <a:prstGeom prst="rect">
            <a:avLst/>
          </a:prstGeom>
          <a:solidFill>
            <a:schemeClr val="bg1"/>
          </a:solidFill>
          <a:ln w="28575" cap="rnd" cmpd="sng" algn="ctr">
            <a:solidFill>
              <a:srgbClr val="F030D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AC2256-E6B6-4CBF-DF68-7123FE555944}"/>
              </a:ext>
            </a:extLst>
          </p:cNvPr>
          <p:cNvSpPr txBox="1"/>
          <p:nvPr/>
        </p:nvSpPr>
        <p:spPr>
          <a:xfrm>
            <a:off x="1720176" y="2306200"/>
            <a:ext cx="400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based on well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estabilshed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technology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5BC7E6-C519-6B2F-606B-DE3A78F96EAE}"/>
              </a:ext>
            </a:extLst>
          </p:cNvPr>
          <p:cNvSpPr txBox="1"/>
          <p:nvPr/>
        </p:nvSpPr>
        <p:spPr>
          <a:xfrm>
            <a:off x="1720176" y="3839854"/>
            <a:ext cx="400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optical absorption at normal incidence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B893044-D440-3279-F7E9-D088A10D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95" y="3047625"/>
            <a:ext cx="355088" cy="3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6EB7427-89FB-782D-E515-6DDB0D16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29" y="3818332"/>
            <a:ext cx="355088" cy="3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431E52A-41E5-6C50-4868-A5D2902D7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35" y="2282952"/>
            <a:ext cx="355088" cy="3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F4A961-BD2E-0F40-F722-D87F422DF6FB}"/>
              </a:ext>
            </a:extLst>
          </p:cNvPr>
          <p:cNvSpPr txBox="1"/>
          <p:nvPr/>
        </p:nvSpPr>
        <p:spPr>
          <a:xfrm>
            <a:off x="1720176" y="3066329"/>
            <a:ext cx="400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dark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to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B027D5-16E0-1BE1-EA26-6EC4B3E53218}"/>
              </a:ext>
            </a:extLst>
          </p:cNvPr>
          <p:cNvSpPr txBox="1"/>
          <p:nvPr/>
        </p:nvSpPr>
        <p:spPr>
          <a:xfrm>
            <a:off x="1741261" y="4587208"/>
            <a:ext cx="35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temperature (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Peltier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-80°C)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2F9564D-7599-6439-72CB-A5DCFB8E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43" y="4587208"/>
            <a:ext cx="355088" cy="3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06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C9C8F-6F31-E5A0-025E-26281DAE8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F725642-5A6D-CA52-520C-646D6EAF6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2809" y="1342501"/>
            <a:ext cx="5384564" cy="4397557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5A61E7E6-BF82-2482-EFC8-2D4503465F69}"/>
              </a:ext>
            </a:extLst>
          </p:cNvPr>
          <p:cNvSpPr/>
          <p:nvPr/>
        </p:nvSpPr>
        <p:spPr>
          <a:xfrm>
            <a:off x="6841678" y="5830118"/>
            <a:ext cx="4948510" cy="488385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38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  <a:lumMod val="0"/>
                  <a:lumOff val="10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6D15B7B-CB58-D34A-4B61-836AE9C20E0F}"/>
              </a:ext>
            </a:extLst>
          </p:cNvPr>
          <p:cNvSpPr txBox="1"/>
          <p:nvPr/>
        </p:nvSpPr>
        <p:spPr>
          <a:xfrm>
            <a:off x="865239" y="253544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decrease</a:t>
            </a:r>
            <a:r>
              <a:rPr lang="it-IT" dirty="0"/>
              <a:t> in </a:t>
            </a:r>
            <a:r>
              <a:rPr lang="it-IT" b="1" dirty="0" err="1">
                <a:solidFill>
                  <a:srgbClr val="FF0000"/>
                </a:solidFill>
              </a:rPr>
              <a:t>detectivity</a:t>
            </a:r>
            <a:r>
              <a:rPr lang="it-IT" dirty="0"/>
              <a:t> with </a:t>
            </a:r>
            <a:r>
              <a:rPr lang="it-IT" b="1" dirty="0">
                <a:solidFill>
                  <a:srgbClr val="FF0000"/>
                </a:solidFill>
              </a:rPr>
              <a:t>temperature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crucial</a:t>
            </a:r>
            <a:r>
              <a:rPr lang="it-IT" dirty="0"/>
              <a:t> </a:t>
            </a:r>
            <a:r>
              <a:rPr lang="it-IT" dirty="0" err="1"/>
              <a:t>issue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Up to 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cooling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always</a:t>
            </a:r>
            <a:r>
              <a:rPr lang="it-IT" dirty="0"/>
              <a:t> </a:t>
            </a:r>
            <a:r>
              <a:rPr lang="it-IT" dirty="0" err="1"/>
              <a:t>required</a:t>
            </a:r>
            <a:r>
              <a:rPr lang="it-IT" dirty="0"/>
              <a:t> to </a:t>
            </a:r>
            <a:r>
              <a:rPr lang="it-IT" dirty="0" err="1"/>
              <a:t>improve</a:t>
            </a:r>
            <a:r>
              <a:rPr lang="it-IT" dirty="0"/>
              <a:t> S/N ratio.</a:t>
            </a:r>
          </a:p>
          <a:p>
            <a:pPr marL="285750" indent="-285750">
              <a:buFontTx/>
              <a:buChar char="-"/>
            </a:pPr>
            <a:r>
              <a:rPr lang="en-US" dirty="0"/>
              <a:t>Increased complexity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Reduced device lifetime in space satellites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770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D4872-3DE9-A5F2-EDE8-02584759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70B4AF7-FB93-528F-0B46-6036FD5A80DA}"/>
              </a:ext>
            </a:extLst>
          </p:cNvPr>
          <p:cNvSpPr txBox="1"/>
          <p:nvPr/>
        </p:nvSpPr>
        <p:spPr>
          <a:xfrm>
            <a:off x="825910" y="15327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QDIP are </a:t>
            </a:r>
            <a:r>
              <a:rPr lang="it-IT" b="1" dirty="0" err="1">
                <a:solidFill>
                  <a:srgbClr val="FF0000"/>
                </a:solidFill>
              </a:rPr>
              <a:t>promising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yet</a:t>
            </a:r>
            <a:r>
              <a:rPr lang="it-IT" dirty="0"/>
              <a:t> competitive.</a:t>
            </a:r>
          </a:p>
          <a:p>
            <a:pPr marL="285750" indent="-285750">
              <a:buFontTx/>
              <a:buChar char="-"/>
            </a:pPr>
            <a:r>
              <a:rPr lang="it-IT" dirty="0"/>
              <a:t>Large dark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room </a:t>
            </a:r>
            <a:r>
              <a:rPr lang="it-IT" dirty="0" err="1"/>
              <a:t>temperatures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Low </a:t>
            </a:r>
            <a:r>
              <a:rPr lang="it-IT" dirty="0" err="1"/>
              <a:t>density</a:t>
            </a:r>
            <a:r>
              <a:rPr lang="it-IT" dirty="0"/>
              <a:t> of </a:t>
            </a:r>
            <a:r>
              <a:rPr lang="it-IT" dirty="0" err="1"/>
              <a:t>absorbers</a:t>
            </a:r>
            <a:endParaRPr lang="it-IT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2AF23C61-B69F-9D12-3C2D-F76BDE8D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" y="2562688"/>
            <a:ext cx="4400963" cy="251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B65D0E3-416C-A81C-C3A1-D40EF8D8934C}"/>
              </a:ext>
            </a:extLst>
          </p:cNvPr>
          <p:cNvCxnSpPr>
            <a:cxnSpLocks/>
          </p:cNvCxnSpPr>
          <p:nvPr/>
        </p:nvCxnSpPr>
        <p:spPr>
          <a:xfrm>
            <a:off x="4305013" y="3438144"/>
            <a:ext cx="769454" cy="14177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EBBBFF7-9C3D-94AD-E81E-345F5DB8CC89}"/>
              </a:ext>
            </a:extLst>
          </p:cNvPr>
          <p:cNvCxnSpPr>
            <a:cxnSpLocks/>
          </p:cNvCxnSpPr>
          <p:nvPr/>
        </p:nvCxnSpPr>
        <p:spPr>
          <a:xfrm flipV="1">
            <a:off x="4305013" y="2844181"/>
            <a:ext cx="769454" cy="3196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5">
            <a:extLst>
              <a:ext uri="{FF2B5EF4-FFF2-40B4-BE49-F238E27FC236}">
                <a16:creationId xmlns:a16="http://schemas.microsoft.com/office/drawing/2014/main" id="{B03687B4-E058-131E-1F05-1742D4504840}"/>
              </a:ext>
            </a:extLst>
          </p:cNvPr>
          <p:cNvGrpSpPr/>
          <p:nvPr/>
        </p:nvGrpSpPr>
        <p:grpSpPr>
          <a:xfrm>
            <a:off x="7724414" y="1531983"/>
            <a:ext cx="3864674" cy="2802194"/>
            <a:chOff x="3320354" y="2201122"/>
            <a:chExt cx="2868480" cy="2417760"/>
          </a:xfrm>
        </p:grpSpPr>
        <p:pic>
          <p:nvPicPr>
            <p:cNvPr id="19" name="Picture 36">
              <a:extLst>
                <a:ext uri="{FF2B5EF4-FFF2-40B4-BE49-F238E27FC236}">
                  <a16:creationId xmlns:a16="http://schemas.microsoft.com/office/drawing/2014/main" id="{DD2A29B9-1A87-7BB1-809C-9A9AF6A97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354" y="2201122"/>
              <a:ext cx="2868480" cy="2417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Text Box 38">
              <a:extLst>
                <a:ext uri="{FF2B5EF4-FFF2-40B4-BE49-F238E27FC236}">
                  <a16:creationId xmlns:a16="http://schemas.microsoft.com/office/drawing/2014/main" id="{D52F4F96-8808-6671-800C-202A59BF7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354" y="2883185"/>
              <a:ext cx="506045" cy="27272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8" tIns="52108" rIns="81638" bIns="40819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/>
              <a:r>
                <a:rPr lang="en-US" altLang="en-US" sz="1270" dirty="0">
                  <a:solidFill>
                    <a:srgbClr val="000000"/>
                  </a:solidFill>
                </a:rPr>
                <a:t>Barrier</a:t>
              </a:r>
            </a:p>
          </p:txBody>
        </p:sp>
        <p:sp>
          <p:nvSpPr>
            <p:cNvPr id="21" name="Rectangle 39">
              <a:extLst>
                <a:ext uri="{FF2B5EF4-FFF2-40B4-BE49-F238E27FC236}">
                  <a16:creationId xmlns:a16="http://schemas.microsoft.com/office/drawing/2014/main" id="{8A28C2A2-F86D-5FD9-4D0B-A418F05F0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400" y="4380841"/>
              <a:ext cx="331200" cy="1656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1633"/>
            </a:p>
          </p:txBody>
        </p:sp>
      </p:grpSp>
      <p:pic>
        <p:nvPicPr>
          <p:cNvPr id="2" name="Picture 6">
            <a:extLst>
              <a:ext uri="{FF2B5EF4-FFF2-40B4-BE49-F238E27FC236}">
                <a16:creationId xmlns:a16="http://schemas.microsoft.com/office/drawing/2014/main" id="{894E6E0C-3144-8EBD-F46D-73919020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36" y="2844181"/>
            <a:ext cx="2790720" cy="201168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66A7B6E0-EBE9-1076-7118-4F306230CC48}"/>
              </a:ext>
            </a:extLst>
          </p:cNvPr>
          <p:cNvSpPr/>
          <p:nvPr/>
        </p:nvSpPr>
        <p:spPr>
          <a:xfrm>
            <a:off x="3666744" y="3163824"/>
            <a:ext cx="638269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56B8AA78-5AA9-3FB2-6691-F24C410B54EE}"/>
              </a:ext>
            </a:extLst>
          </p:cNvPr>
          <p:cNvSpPr/>
          <p:nvPr/>
        </p:nvSpPr>
        <p:spPr>
          <a:xfrm rot="10800000">
            <a:off x="8941186" y="3005845"/>
            <a:ext cx="154175" cy="465370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59F923-8DAD-7119-401F-4171B9690C17}"/>
              </a:ext>
            </a:extLst>
          </p:cNvPr>
          <p:cNvSpPr txBox="1"/>
          <p:nvPr/>
        </p:nvSpPr>
        <p:spPr>
          <a:xfrm>
            <a:off x="9458632" y="4466316"/>
            <a:ext cx="213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Intraband </a:t>
            </a:r>
            <a:r>
              <a:rPr lang="it-IT" dirty="0" err="1"/>
              <a:t>transitions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993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B4ABA-8597-D4C2-F510-605E5219B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00CB8353-4C85-9A52-AFD0-604752740EC0}"/>
              </a:ext>
            </a:extLst>
          </p:cNvPr>
          <p:cNvGrpSpPr/>
          <p:nvPr/>
        </p:nvGrpSpPr>
        <p:grpSpPr>
          <a:xfrm>
            <a:off x="1288889" y="1250368"/>
            <a:ext cx="3172350" cy="5025055"/>
            <a:chOff x="4876521" y="337219"/>
            <a:chExt cx="3486955" cy="552339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1D905D3-1202-9800-4DAD-F08F64607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0000"/>
            <a:stretch/>
          </p:blipFill>
          <p:spPr>
            <a:xfrm>
              <a:off x="4876521" y="337219"/>
              <a:ext cx="3486955" cy="2814535"/>
            </a:xfrm>
            <a:prstGeom prst="rect">
              <a:avLst/>
            </a:prstGeom>
          </p:spPr>
        </p:pic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F2BF311-B52E-9898-5257-96CB9899ECFF}"/>
                </a:ext>
              </a:extLst>
            </p:cNvPr>
            <p:cNvGrpSpPr/>
            <p:nvPr/>
          </p:nvGrpSpPr>
          <p:grpSpPr>
            <a:xfrm>
              <a:off x="5124913" y="3290527"/>
              <a:ext cx="3238563" cy="2570086"/>
              <a:chOff x="1185953" y="3513624"/>
              <a:chExt cx="3238563" cy="2570086"/>
            </a:xfrm>
          </p:grpSpPr>
          <p:sp>
            <p:nvSpPr>
              <p:cNvPr id="8" name="Rettangolo 18">
                <a:extLst>
                  <a:ext uri="{FF2B5EF4-FFF2-40B4-BE49-F238E27FC236}">
                    <a16:creationId xmlns:a16="http://schemas.microsoft.com/office/drawing/2014/main" id="{D3A43A03-567E-8F6A-FBFA-4E92384BF358}"/>
                  </a:ext>
                </a:extLst>
              </p:cNvPr>
              <p:cNvSpPr/>
              <p:nvPr/>
            </p:nvSpPr>
            <p:spPr>
              <a:xfrm>
                <a:off x="1185953" y="3513624"/>
                <a:ext cx="708480" cy="893880"/>
              </a:xfrm>
              <a:prstGeom prst="rect">
                <a:avLst/>
              </a:prstGeom>
              <a:solidFill>
                <a:srgbClr val="FFFFFF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E56A3EFF-E80C-93E2-F6D7-C5DF8B679B7A}"/>
                  </a:ext>
                </a:extLst>
              </p:cNvPr>
              <p:cNvSpPr/>
              <p:nvPr/>
            </p:nvSpPr>
            <p:spPr>
              <a:xfrm>
                <a:off x="3716036" y="5670108"/>
                <a:ext cx="708480" cy="413602"/>
              </a:xfrm>
              <a:prstGeom prst="rect">
                <a:avLst/>
              </a:prstGeom>
              <a:solidFill>
                <a:srgbClr val="FFFFFF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E8FD243-9558-067F-D28E-E64CD3D6EAB8}"/>
              </a:ext>
            </a:extLst>
          </p:cNvPr>
          <p:cNvSpPr txBox="1"/>
          <p:nvPr/>
        </p:nvSpPr>
        <p:spPr>
          <a:xfrm>
            <a:off x="1288888" y="4130222"/>
            <a:ext cx="32611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Small </a:t>
            </a:r>
            <a:r>
              <a:rPr lang="it-IT" dirty="0" err="1">
                <a:solidFill>
                  <a:srgbClr val="FF0000"/>
                </a:solidFill>
              </a:rPr>
              <a:t>capture</a:t>
            </a: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Low </a:t>
            </a:r>
            <a:r>
              <a:rPr lang="it-IT" dirty="0" err="1">
                <a:solidFill>
                  <a:srgbClr val="FF0000"/>
                </a:solidFill>
              </a:rPr>
              <a:t>thermalization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/>
              <a:t>efficiency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phonon</a:t>
            </a:r>
            <a:r>
              <a:rPr lang="it-IT" dirty="0"/>
              <a:t> </a:t>
            </a:r>
            <a:r>
              <a:rPr lang="it-IT" dirty="0" err="1"/>
              <a:t>bottleneck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Low </a:t>
            </a:r>
            <a:r>
              <a:rPr lang="it-IT" dirty="0" err="1">
                <a:solidFill>
                  <a:srgbClr val="00B050"/>
                </a:solidFill>
              </a:rPr>
              <a:t>escape</a:t>
            </a:r>
            <a:r>
              <a:rPr lang="it-IT" dirty="0"/>
              <a:t> </a:t>
            </a:r>
            <a:r>
              <a:rPr lang="it-IT" dirty="0" err="1"/>
              <a:t>probability</a:t>
            </a:r>
            <a:r>
              <a:rPr lang="it-IT" dirty="0"/>
              <a:t> (</a:t>
            </a:r>
            <a:r>
              <a:rPr lang="it-IT" dirty="0" err="1"/>
              <a:t>phonon</a:t>
            </a:r>
            <a:r>
              <a:rPr lang="it-IT" dirty="0"/>
              <a:t> </a:t>
            </a:r>
            <a:r>
              <a:rPr lang="it-IT" dirty="0" err="1"/>
              <a:t>bottleneck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Large </a:t>
            </a:r>
            <a:r>
              <a:rPr lang="it-IT" dirty="0" err="1">
                <a:solidFill>
                  <a:srgbClr val="00B050"/>
                </a:solidFill>
              </a:rPr>
              <a:t>absorption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/>
              <a:t>coefficient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Ok </a:t>
            </a:r>
            <a:r>
              <a:rPr lang="it-IT" dirty="0" err="1">
                <a:solidFill>
                  <a:srgbClr val="FFC000"/>
                </a:solidFill>
              </a:rPr>
              <a:t>extraction</a:t>
            </a:r>
            <a:r>
              <a:rPr lang="it-IT" dirty="0"/>
              <a:t> (tunneling)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F44340-AAB1-4A42-C65F-86444E5F1737}"/>
              </a:ext>
            </a:extLst>
          </p:cNvPr>
          <p:cNvSpPr txBox="1"/>
          <p:nvPr/>
        </p:nvSpPr>
        <p:spPr>
          <a:xfrm>
            <a:off x="5535561" y="2333638"/>
            <a:ext cx="58698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Increase capture </a:t>
            </a:r>
            <a:r>
              <a:rPr lang="en-US" dirty="0"/>
              <a:t>and </a:t>
            </a:r>
            <a:r>
              <a:rPr lang="en-US" b="1" dirty="0"/>
              <a:t>thermalization</a:t>
            </a:r>
            <a:r>
              <a:rPr lang="en-US" dirty="0"/>
              <a:t> efficiencies without increasing the escape probability.</a:t>
            </a:r>
          </a:p>
          <a:p>
            <a:endParaRPr lang="en-US" dirty="0"/>
          </a:p>
          <a:p>
            <a:r>
              <a:rPr lang="en-US" dirty="0"/>
              <a:t>Capture and thermalization are very efficient in </a:t>
            </a:r>
            <a:r>
              <a:rPr lang="en-US" b="1" dirty="0"/>
              <a:t>2D nanostructures.</a:t>
            </a:r>
          </a:p>
          <a:p>
            <a:endParaRPr lang="en-US" dirty="0"/>
          </a:p>
          <a:p>
            <a:r>
              <a:rPr lang="en-US" b="1" dirty="0"/>
              <a:t>0D nanostructures </a:t>
            </a:r>
            <a:r>
              <a:rPr lang="en-US" dirty="0"/>
              <a:t>have low escape probability and high absorption coefficient.</a:t>
            </a:r>
          </a:p>
          <a:p>
            <a:endParaRPr lang="en-US" b="1" dirty="0"/>
          </a:p>
          <a:p>
            <a:r>
              <a:rPr lang="en-US" sz="2400" b="1" dirty="0">
                <a:solidFill>
                  <a:srgbClr val="FF0000"/>
                </a:solidFill>
              </a:rPr>
              <a:t>What if we can combine these advantages?</a:t>
            </a:r>
          </a:p>
        </p:txBody>
      </p:sp>
    </p:spTree>
    <p:extLst>
      <p:ext uri="{BB962C8B-B14F-4D97-AF65-F5344CB8AC3E}">
        <p14:creationId xmlns:p14="http://schemas.microsoft.com/office/powerpoint/2010/main" val="23155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F1FC5-6F37-D8C3-F703-78164AE4D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08B98378-EBDC-CF7A-0E55-8998AEA0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87" y="1596780"/>
            <a:ext cx="5827294" cy="40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34488E9-9603-3602-6544-EA68BB96CFA1}"/>
              </a:ext>
            </a:extLst>
          </p:cNvPr>
          <p:cNvSpPr txBox="1"/>
          <p:nvPr/>
        </p:nvSpPr>
        <p:spPr>
          <a:xfrm>
            <a:off x="691348" y="2068360"/>
            <a:ext cx="452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designed and realized by </a:t>
            </a:r>
            <a:r>
              <a:rPr lang="en-US" b="1" dirty="0"/>
              <a:t>Droplet Epitaxy</a:t>
            </a:r>
            <a:r>
              <a:rPr lang="en-US" dirty="0"/>
              <a:t> a hybrid </a:t>
            </a:r>
            <a:r>
              <a:rPr lang="en-US" b="1" dirty="0">
                <a:solidFill>
                  <a:srgbClr val="FF0000"/>
                </a:solidFill>
              </a:rPr>
              <a:t>0D-2D nanostructure </a:t>
            </a:r>
            <a:r>
              <a:rPr lang="en-US" dirty="0"/>
              <a:t>(QDs on top of a QW) made of GaAs/</a:t>
            </a:r>
            <a:r>
              <a:rPr lang="en-US" dirty="0" err="1"/>
              <a:t>AlGaAs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absence of a potential barrier between 0D and 2D allows to spatially </a:t>
            </a:r>
            <a:r>
              <a:rPr lang="en-US" b="1" dirty="0">
                <a:solidFill>
                  <a:srgbClr val="FF0000"/>
                </a:solidFill>
              </a:rPr>
              <a:t>modulate</a:t>
            </a:r>
            <a:r>
              <a:rPr lang="en-US" dirty="0"/>
              <a:t> the properties </a:t>
            </a:r>
            <a:r>
              <a:rPr lang="en-US" b="1" dirty="0">
                <a:solidFill>
                  <a:srgbClr val="FF0000"/>
                </a:solidFill>
              </a:rPr>
              <a:t>quantum confinement</a:t>
            </a:r>
            <a:r>
              <a:rPr lang="en-US" dirty="0"/>
              <a:t>. 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QD</a:t>
            </a:r>
            <a:r>
              <a:rPr lang="en-US" dirty="0"/>
              <a:t>-like </a:t>
            </a:r>
            <a:r>
              <a:rPr lang="en-US" b="1" dirty="0">
                <a:solidFill>
                  <a:srgbClr val="00B0F0"/>
                </a:solidFill>
              </a:rPr>
              <a:t>low</a:t>
            </a:r>
            <a:r>
              <a:rPr lang="en-US" dirty="0"/>
              <a:t> energy states</a:t>
            </a:r>
          </a:p>
          <a:p>
            <a:r>
              <a:rPr lang="en-US" b="1" dirty="0">
                <a:solidFill>
                  <a:srgbClr val="00B050"/>
                </a:solidFill>
              </a:rPr>
              <a:t>QW</a:t>
            </a:r>
            <a:r>
              <a:rPr lang="en-US" dirty="0"/>
              <a:t>-like </a:t>
            </a:r>
            <a:r>
              <a:rPr lang="en-US" b="1" dirty="0">
                <a:solidFill>
                  <a:srgbClr val="00B050"/>
                </a:solidFill>
              </a:rPr>
              <a:t>high</a:t>
            </a:r>
            <a:r>
              <a:rPr lang="en-US" dirty="0"/>
              <a:t> energy states</a:t>
            </a:r>
          </a:p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B69E7E-5BC6-CAB0-ED17-5567C2B83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4" b="65062"/>
          <a:stretch/>
        </p:blipFill>
        <p:spPr>
          <a:xfrm>
            <a:off x="691348" y="5114576"/>
            <a:ext cx="3921063" cy="101092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60D09E-66C6-4D47-4614-5EA05EA5F467}"/>
              </a:ext>
            </a:extLst>
          </p:cNvPr>
          <p:cNvSpPr txBox="1"/>
          <p:nvPr/>
        </p:nvSpPr>
        <p:spPr>
          <a:xfrm>
            <a:off x="983226" y="5348748"/>
            <a:ext cx="47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2D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A14758-8EA6-EB74-36DB-8C9BC019C407}"/>
              </a:ext>
            </a:extLst>
          </p:cNvPr>
          <p:cNvSpPr txBox="1"/>
          <p:nvPr/>
        </p:nvSpPr>
        <p:spPr>
          <a:xfrm>
            <a:off x="3780503" y="5348748"/>
            <a:ext cx="47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2D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6FB0625-3452-BD9D-34B8-825CB775D9B9}"/>
              </a:ext>
            </a:extLst>
          </p:cNvPr>
          <p:cNvSpPr txBox="1"/>
          <p:nvPr/>
        </p:nvSpPr>
        <p:spPr>
          <a:xfrm>
            <a:off x="2414393" y="5481923"/>
            <a:ext cx="47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0D</a:t>
            </a:r>
          </a:p>
        </p:txBody>
      </p:sp>
    </p:spTree>
    <p:extLst>
      <p:ext uri="{BB962C8B-B14F-4D97-AF65-F5344CB8AC3E}">
        <p14:creationId xmlns:p14="http://schemas.microsoft.com/office/powerpoint/2010/main" val="376919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10A56-345A-6EB7-3B2D-E91348A52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F42B7D-A153-B43B-DEEC-A10BF4E4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41" y="2648397"/>
            <a:ext cx="4503239" cy="316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7582C15-2992-AE24-01D4-23B1F77C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" y="1324656"/>
            <a:ext cx="5127752" cy="48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F49075-F91C-FE4E-64B1-5453F18CF9F8}"/>
              </a:ext>
            </a:extLst>
          </p:cNvPr>
          <p:cNvSpPr txBox="1"/>
          <p:nvPr/>
        </p:nvSpPr>
        <p:spPr>
          <a:xfrm>
            <a:off x="7865803" y="5935878"/>
            <a:ext cx="442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Vichi et al., </a:t>
            </a:r>
            <a:r>
              <a:rPr lang="it-IT" dirty="0" err="1"/>
              <a:t>ACSPhotonics</a:t>
            </a:r>
            <a:r>
              <a:rPr lang="it-IT" dirty="0"/>
              <a:t> 12,447−456 (2025)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AC51A2-81DA-0937-97FD-6A01280CAAB6}"/>
              </a:ext>
            </a:extLst>
          </p:cNvPr>
          <p:cNvSpPr txBox="1"/>
          <p:nvPr/>
        </p:nvSpPr>
        <p:spPr>
          <a:xfrm>
            <a:off x="6396721" y="1324656"/>
            <a:ext cx="3540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QW </a:t>
            </a:r>
            <a:r>
              <a:rPr lang="it-IT" dirty="0" err="1"/>
              <a:t>introduces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resonant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states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in CB, E&gt;E</a:t>
            </a:r>
            <a:r>
              <a:rPr lang="it-IT" baseline="-25000" dirty="0"/>
              <a:t>CB </a:t>
            </a:r>
            <a:r>
              <a:rPr lang="it-IT" dirty="0"/>
              <a:t>with a </a:t>
            </a:r>
            <a:r>
              <a:rPr lang="it-IT" dirty="0" err="1"/>
              <a:t>localization</a:t>
            </a:r>
            <a:r>
              <a:rPr lang="it-IT" dirty="0"/>
              <a:t> in the QD </a:t>
            </a:r>
            <a:r>
              <a:rPr lang="it-IT" dirty="0" err="1"/>
              <a:t>region</a:t>
            </a:r>
            <a:r>
              <a:rPr lang="it-IT" dirty="0"/>
              <a:t> -&gt; large </a:t>
            </a:r>
            <a:r>
              <a:rPr lang="it-IT" dirty="0" err="1"/>
              <a:t>absorption</a:t>
            </a:r>
            <a:r>
              <a:rPr lang="it-IT" dirty="0"/>
              <a:t> </a:t>
            </a:r>
            <a:r>
              <a:rPr lang="it-IT" dirty="0" err="1"/>
              <a:t>probaility</a:t>
            </a:r>
            <a:endParaRPr lang="it-IT" dirty="0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F7847B4F-215E-38C6-FF90-50BF90BD3F58}"/>
              </a:ext>
            </a:extLst>
          </p:cNvPr>
          <p:cNvSpPr/>
          <p:nvPr/>
        </p:nvSpPr>
        <p:spPr>
          <a:xfrm>
            <a:off x="10736826" y="1324656"/>
            <a:ext cx="560439" cy="1200329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25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467FBC-AEAE-4EC2-BF36-9EF027E22BDD}">
  <ds:schemaRefs>
    <ds:schemaRef ds:uri="33de9cbb-7065-497c-aaf6-21859a933a93"/>
    <ds:schemaRef ds:uri="a398c2fc-ef96-41f5-a6be-4e19eee013d8"/>
    <ds:schemaRef ds:uri="d2b3df68-07b5-4773-aba1-bd9b51ecb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5103</TotalTime>
  <Words>955</Words>
  <Application>Microsoft Office PowerPoint</Application>
  <PresentationFormat>Widescreen</PresentationFormat>
  <Paragraphs>179</Paragraphs>
  <Slides>18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Arial</vt:lpstr>
      <vt:lpstr>Baskerville Old Face</vt:lpstr>
      <vt:lpstr>Calibri</vt:lpstr>
      <vt:lpstr>Cambria Math</vt:lpstr>
      <vt:lpstr>Droid Sans Fallback</vt:lpstr>
      <vt:lpstr>Times New Roman</vt:lpstr>
      <vt:lpstr>Titillium</vt:lpstr>
      <vt:lpstr>Titillium Bd</vt:lpstr>
      <vt:lpstr>Tema di Office</vt:lpstr>
      <vt:lpstr>Quantum Dot Intersubband Photodetectors  for LWIR photons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Aspect Ratio effect on LO phonon detuning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Ospite</dc:creator>
  <cp:lastModifiedBy>stefano.vichi@unimib.it</cp:lastModifiedBy>
  <cp:revision>104</cp:revision>
  <dcterms:created xsi:type="dcterms:W3CDTF">2022-10-26T09:11:02Z</dcterms:created>
  <dcterms:modified xsi:type="dcterms:W3CDTF">2025-02-05T21:27:41Z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