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7" r:id="rId2"/>
    <p:sldId id="297" r:id="rId3"/>
    <p:sldId id="278" r:id="rId4"/>
    <p:sldId id="294" r:id="rId5"/>
    <p:sldId id="298" r:id="rId6"/>
    <p:sldId id="288" r:id="rId7"/>
    <p:sldId id="289" r:id="rId8"/>
    <p:sldId id="290" r:id="rId9"/>
    <p:sldId id="295" r:id="rId10"/>
    <p:sldId id="291" r:id="rId11"/>
    <p:sldId id="279" r:id="rId12"/>
    <p:sldId id="287"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2413BC39-AC6E-46DD-8B10-8E6DBA78643F}">
          <p14:sldIdLst>
            <p14:sldId id="277"/>
            <p14:sldId id="297"/>
            <p14:sldId id="278"/>
            <p14:sldId id="294"/>
            <p14:sldId id="298"/>
            <p14:sldId id="288"/>
            <p14:sldId id="289"/>
            <p14:sldId id="290"/>
            <p14:sldId id="295"/>
            <p14:sldId id="291"/>
          </p14:sldIdLst>
        </p14:section>
        <p14:section name="Sezione senza titolo" id="{F0841F0E-A8FB-4E38-8D64-FF921202C7D9}">
          <p14:sldIdLst>
            <p14:sldId id="279"/>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ile medio 4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47" autoAdjust="0"/>
  </p:normalViewPr>
  <p:slideViewPr>
    <p:cSldViewPr snapToGrid="0">
      <p:cViewPr varScale="1">
        <p:scale>
          <a:sx n="87" d="100"/>
          <a:sy n="87" d="100"/>
        </p:scale>
        <p:origin x="52"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D95889-6255-4C19-92BD-0EC3E87A3793}" type="datetimeFigureOut">
              <a:rPr lang="it-IT" smtClean="0"/>
              <a:t>05/02/2025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A83A-3BAA-4076-932F-C2437FFCAC15}" type="slidenum">
              <a:rPr lang="it-IT" smtClean="0"/>
              <a:t>‹N›</a:t>
            </a:fld>
            <a:endParaRPr lang="it-IT"/>
          </a:p>
        </p:txBody>
      </p:sp>
    </p:spTree>
    <p:extLst>
      <p:ext uri="{BB962C8B-B14F-4D97-AF65-F5344CB8AC3E}">
        <p14:creationId xmlns:p14="http://schemas.microsoft.com/office/powerpoint/2010/main" val="418362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Good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morning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everyone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would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thank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chair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kind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introduction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My name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Ilaria Citro and i work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CNR IPCF of Messina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today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talk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would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about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kern="100" dirty="0">
                <a:effectLst/>
                <a:latin typeface="Aptos" panose="020B0004020202020204" pitchFamily="34" charset="0"/>
                <a:ea typeface="Aptos" panose="020B0004020202020204" pitchFamily="34" charset="0"/>
                <a:cs typeface="Times New Roman" panose="02020603050405020304" pitchFamily="18" charset="0"/>
              </a:rPr>
              <a:t>the use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within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third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generation solar devices 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increase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efficiency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evaluating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presence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synthetic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dyes</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1</a:t>
            </a:fld>
            <a:endParaRPr lang="it-IT"/>
          </a:p>
        </p:txBody>
      </p:sp>
    </p:spTree>
    <p:extLst>
      <p:ext uri="{BB962C8B-B14F-4D97-AF65-F5344CB8AC3E}">
        <p14:creationId xmlns:p14="http://schemas.microsoft.com/office/powerpoint/2010/main" val="30504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 conclude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presentation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focusing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results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obtained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consequent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considerations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made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also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anticipation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future studies.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compared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 DSSC device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containing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respectively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discovered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resonance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does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optical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properties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device,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contrary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but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contribution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electrical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point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view</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device, the optical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visible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molar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extinction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coefficient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much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higher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N719,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thus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saturating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other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hand,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found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regenerates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four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times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faster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therefore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enhancement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reducing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charge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recombination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exponentially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benefits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rather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one.</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10</a:t>
            </a:fld>
            <a:endParaRPr lang="it-IT"/>
          </a:p>
        </p:txBody>
      </p:sp>
    </p:spTree>
    <p:extLst>
      <p:ext uri="{BB962C8B-B14F-4D97-AF65-F5344CB8AC3E}">
        <p14:creationId xmlns:p14="http://schemas.microsoft.com/office/powerpoint/2010/main" val="207853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Here I present to you the colleagues of the solar laboratory with whom I have the pleasure of working and collaborating for years now.</a:t>
            </a:r>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11</a:t>
            </a:fld>
            <a:endParaRPr lang="it-IT"/>
          </a:p>
        </p:txBody>
      </p:sp>
    </p:spTree>
    <p:extLst>
      <p:ext uri="{BB962C8B-B14F-4D97-AF65-F5344CB8AC3E}">
        <p14:creationId xmlns:p14="http://schemas.microsoft.com/office/powerpoint/2010/main" val="20957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12</a:t>
            </a:fld>
            <a:endParaRPr lang="it-IT"/>
          </a:p>
        </p:txBody>
      </p:sp>
    </p:spTree>
    <p:extLst>
      <p:ext uri="{BB962C8B-B14F-4D97-AF65-F5344CB8AC3E}">
        <p14:creationId xmlns:p14="http://schemas.microsoft.com/office/powerpoint/2010/main" val="258458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The DSSC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typical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sandwich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shape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layers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between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two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transparent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conductive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glasses. The working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electrode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conductive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glass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mesoporous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layer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another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semiconductor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lies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layer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sensitized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by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impregnated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electrolyte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(redox mediator) and the device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finally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closed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another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conductive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glass, the counter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electrode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catalyst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deposited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absorbs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solar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radiation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injects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excited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conduction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band of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semiconductor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redox mediator works 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regenerate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oxidized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redox mediator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regenerates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itself</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accepting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catalyst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way,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flow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continues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again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again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2</a:t>
            </a:fld>
            <a:endParaRPr lang="it-IT"/>
          </a:p>
        </p:txBody>
      </p:sp>
    </p:spTree>
    <p:extLst>
      <p:ext uri="{BB962C8B-B14F-4D97-AF65-F5344CB8AC3E}">
        <p14:creationId xmlns:p14="http://schemas.microsoft.com/office/powerpoint/2010/main" val="270893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My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research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focuses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specifically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integration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TiO2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semiconductor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matrix</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these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solar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cells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context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TiO2 plays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vital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role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semiconductor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material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unique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properties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including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high electron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mobility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stability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make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ideal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candidate for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efficient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electron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transport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DSSCs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found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absorb</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light via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collective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oscillations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surface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which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can be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excited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directly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injected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conduction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band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semiconductors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Furthermore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light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capability of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also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extended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through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enhancement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the photo-</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cross-</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molecules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addition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formation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Schottky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barriers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interface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metal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oxide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metal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significantly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reduce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recombination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rate of photo-</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excited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electron–hole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pairs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core-shell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incorporated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directly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paste 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assemble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photo-</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layer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structure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boosts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PCE,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mainly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influencing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open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circuit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voltage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Jsc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tested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core–shell Au@TiO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DSSC with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Sicilian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prickly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pear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struggle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cut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costs and to use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increasingly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pollution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-free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materials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significant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importance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investigate the use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ideal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candidates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environmentally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friendly solar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cells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3</a:t>
            </a:fld>
            <a:endParaRPr lang="it-IT"/>
          </a:p>
        </p:txBody>
      </p:sp>
    </p:spTree>
    <p:extLst>
      <p:ext uri="{BB962C8B-B14F-4D97-AF65-F5344CB8AC3E}">
        <p14:creationId xmlns:p14="http://schemas.microsoft.com/office/powerpoint/2010/main" val="2218384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Using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citrate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reduction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method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obtained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colloidal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method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start with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two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primary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solutions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first one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sodium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citrate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which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acts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both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reducing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agent and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stabilizer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which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crucial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the success of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synthesis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second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contains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tetrachloroauric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acid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sodium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salt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yellow</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liquid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which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serves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our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precursor.</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Aptos" panose="020B0004020202020204" pitchFamily="34" charset="0"/>
                <a:ea typeface="Aptos" panose="020B0004020202020204" pitchFamily="34" charset="0"/>
                <a:cs typeface="Times New Roman" panose="02020603050405020304" pitchFamily="18" charset="0"/>
              </a:rPr>
              <a:t>The second step </a:t>
            </a:r>
            <a:r>
              <a:rPr lang="it-IT" sz="1800" dirty="0" err="1">
                <a:effectLst/>
                <a:latin typeface="Aptos" panose="020B0004020202020204" pitchFamily="34" charset="0"/>
                <a:ea typeface="Aptos" panose="020B0004020202020204" pitchFamily="34" charset="0"/>
                <a:cs typeface="Times New Roman" panose="02020603050405020304" pitchFamily="18" charset="0"/>
              </a:rPr>
              <a:t>includes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dilution</a:t>
            </a:r>
            <a:r>
              <a:rPr lang="it-IT" sz="1800" dirty="0">
                <a:effectLst/>
                <a:latin typeface="Aptos" panose="020B0004020202020204" pitchFamily="34" charset="0"/>
                <a:ea typeface="Aptos" panose="020B0004020202020204" pitchFamily="34" charset="0"/>
                <a:cs typeface="Times New Roman" panose="02020603050405020304" pitchFamily="18" charset="0"/>
              </a:rPr>
              <a:t> and mixing of </a:t>
            </a:r>
            <a:r>
              <a:rPr lang="it-IT" sz="1800" dirty="0" err="1">
                <a:effectLst/>
                <a:latin typeface="Aptos" panose="020B0004020202020204" pitchFamily="34" charset="0"/>
                <a:ea typeface="Aptos" panose="020B0004020202020204" pitchFamily="34" charset="0"/>
                <a:cs typeface="Times New Roman" panose="02020603050405020304" pitchFamily="18" charset="0"/>
              </a:rPr>
              <a:t>our</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dirty="0">
                <a:effectLst/>
                <a:latin typeface="Aptos" panose="020B0004020202020204" pitchFamily="34" charset="0"/>
                <a:ea typeface="Aptos" panose="020B0004020202020204" pitchFamily="34" charset="0"/>
                <a:cs typeface="Times New Roman" panose="02020603050405020304" pitchFamily="18" charset="0"/>
              </a:rPr>
              <a:t> precursor with water.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third</a:t>
            </a:r>
            <a:r>
              <a:rPr lang="it-IT" sz="1800" dirty="0">
                <a:effectLst/>
                <a:latin typeface="Aptos" panose="020B0004020202020204" pitchFamily="34" charset="0"/>
                <a:ea typeface="Aptos" panose="020B0004020202020204" pitchFamily="34" charset="0"/>
                <a:cs typeface="Times New Roman" panose="02020603050405020304" pitchFamily="18" charset="0"/>
              </a:rPr>
              <a:t> step </a:t>
            </a:r>
            <a:r>
              <a:rPr lang="it-IT" sz="1800" dirty="0" err="1">
                <a:effectLst/>
                <a:latin typeface="Aptos" panose="020B0004020202020204" pitchFamily="34" charset="0"/>
                <a:ea typeface="Aptos" panose="020B0004020202020204" pitchFamily="34" charset="0"/>
                <a:cs typeface="Times New Roman" panose="02020603050405020304" pitchFamily="18" charset="0"/>
              </a:rPr>
              <a:t>involves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heating</a:t>
            </a:r>
            <a:r>
              <a:rPr lang="it-IT" sz="18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dirty="0" err="1">
                <a:effectLst/>
                <a:latin typeface="Aptos" panose="020B0004020202020204" pitchFamily="34" charset="0"/>
                <a:ea typeface="Aptos" panose="020B0004020202020204" pitchFamily="34" charset="0"/>
                <a:cs typeface="Times New Roman" panose="02020603050405020304" pitchFamily="18" charset="0"/>
              </a:rPr>
              <a:t>stirring</a:t>
            </a:r>
            <a:r>
              <a:rPr lang="it-IT" sz="18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diluted</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heating</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essential</a:t>
            </a:r>
            <a:r>
              <a:rPr lang="it-IT" sz="1800" dirty="0">
                <a:effectLst/>
                <a:latin typeface="Aptos" panose="020B0004020202020204" pitchFamily="34" charset="0"/>
                <a:ea typeface="Aptos" panose="020B0004020202020204" pitchFamily="34" charset="0"/>
                <a:cs typeface="Times New Roman" panose="02020603050405020304" pitchFamily="18" charset="0"/>
              </a:rPr>
              <a:t> to accelerate the reaction and </a:t>
            </a:r>
            <a:r>
              <a:rPr lang="it-IT" sz="1800" dirty="0" err="1">
                <a:effectLst/>
                <a:latin typeface="Aptos" panose="020B0004020202020204" pitchFamily="34" charset="0"/>
                <a:ea typeface="Aptos" panose="020B0004020202020204" pitchFamily="34" charset="0"/>
                <a:cs typeface="Times New Roman" panose="02020603050405020304" pitchFamily="18" charset="0"/>
              </a:rPr>
              <a:t>ensure</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ions</a:t>
            </a:r>
            <a:r>
              <a:rPr lang="it-IT" sz="1800" dirty="0">
                <a:effectLst/>
                <a:latin typeface="Aptos" panose="020B0004020202020204" pitchFamily="34" charset="0"/>
                <a:ea typeface="Aptos" panose="020B0004020202020204" pitchFamily="34" charset="0"/>
                <a:cs typeface="Times New Roman" panose="02020603050405020304" pitchFamily="18" charset="0"/>
              </a:rPr>
              <a:t> are </a:t>
            </a:r>
            <a:r>
              <a:rPr lang="it-IT" sz="1800" dirty="0" err="1">
                <a:effectLst/>
                <a:latin typeface="Aptos" panose="020B0004020202020204" pitchFamily="34" charset="0"/>
                <a:ea typeface="Aptos" panose="020B0004020202020204" pitchFamily="34" charset="0"/>
                <a:cs typeface="Times New Roman" panose="02020603050405020304" pitchFamily="18" charset="0"/>
              </a:rPr>
              <a:t>effectively</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reduced</a:t>
            </a:r>
            <a:r>
              <a:rPr lang="it-IT" sz="1800" dirty="0">
                <a:effectLst/>
                <a:latin typeface="Aptos" panose="020B0004020202020204" pitchFamily="34" charset="0"/>
                <a:ea typeface="Aptos" panose="020B0004020202020204" pitchFamily="34" charset="0"/>
                <a:cs typeface="Times New Roman" panose="02020603050405020304" pitchFamily="18" charset="0"/>
              </a:rPr>
              <a:t>.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dirty="0">
                <a:effectLst/>
                <a:latin typeface="Aptos" panose="020B0004020202020204" pitchFamily="34" charset="0"/>
                <a:ea typeface="Aptos" panose="020B0004020202020204" pitchFamily="34" charset="0"/>
                <a:cs typeface="Times New Roman" panose="02020603050405020304" pitchFamily="18" charset="0"/>
              </a:rPr>
              <a:t> stage,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maintains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its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yellow</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coloring</a:t>
            </a:r>
            <a:r>
              <a:rPr lang="it-IT" sz="1800" dirty="0">
                <a:effectLst/>
                <a:latin typeface="Aptos" panose="020B0004020202020204" pitchFamily="34" charset="0"/>
                <a:ea typeface="Aptos" panose="020B0004020202020204" pitchFamily="34" charset="0"/>
                <a:cs typeface="Times New Roman" panose="02020603050405020304" pitchFamily="18" charset="0"/>
              </a:rPr>
              <a:t>. Next </a:t>
            </a:r>
            <a:r>
              <a:rPr lang="it-IT" sz="1800" dirty="0" err="1">
                <a:effectLst/>
                <a:latin typeface="Aptos" panose="020B0004020202020204" pitchFamily="34" charset="0"/>
                <a:ea typeface="Aptos" panose="020B0004020202020204" pitchFamily="34" charset="0"/>
                <a:cs typeface="Times New Roman" panose="02020603050405020304" pitchFamily="18" charset="0"/>
              </a:rPr>
              <a:t>comes</a:t>
            </a:r>
            <a:r>
              <a:rPr lang="it-IT" sz="18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critical</a:t>
            </a:r>
            <a:r>
              <a:rPr lang="it-IT" sz="1800" dirty="0">
                <a:effectLst/>
                <a:latin typeface="Aptos" panose="020B0004020202020204" pitchFamily="34" charset="0"/>
                <a:ea typeface="Aptos" panose="020B0004020202020204" pitchFamily="34" charset="0"/>
                <a:cs typeface="Times New Roman" panose="02020603050405020304" pitchFamily="18" charset="0"/>
              </a:rPr>
              <a:t> moment: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addition</a:t>
            </a:r>
            <a:r>
              <a:rPr lang="it-IT" sz="1800" dirty="0">
                <a:effectLst/>
                <a:latin typeface="Aptos" panose="020B0004020202020204" pitchFamily="34" charset="0"/>
                <a:ea typeface="Aptos" panose="020B0004020202020204" pitchFamily="34" charset="0"/>
                <a:cs typeface="Times New Roman" panose="02020603050405020304" pitchFamily="18" charset="0"/>
              </a:rPr>
              <a:t> of </a:t>
            </a:r>
            <a:r>
              <a:rPr lang="it-IT" sz="1800" dirty="0" err="1">
                <a:effectLst/>
                <a:latin typeface="Aptos" panose="020B0004020202020204" pitchFamily="34" charset="0"/>
                <a:ea typeface="Aptos" panose="020B0004020202020204" pitchFamily="34" charset="0"/>
                <a:cs typeface="Times New Roman" panose="02020603050405020304" pitchFamily="18" charset="0"/>
              </a:rPr>
              <a:t>our</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sodium</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citrate</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reduces</a:t>
            </a:r>
            <a:r>
              <a:rPr lang="it-IT" sz="18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ions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marking</a:t>
            </a:r>
            <a:r>
              <a:rPr lang="it-IT" sz="18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beginning</a:t>
            </a:r>
            <a:r>
              <a:rPr lang="it-IT" sz="1800" dirty="0">
                <a:effectLst/>
                <a:latin typeface="Aptos" panose="020B0004020202020204" pitchFamily="34" charset="0"/>
                <a:ea typeface="Aptos" panose="020B0004020202020204" pitchFamily="34" charset="0"/>
                <a:cs typeface="Times New Roman" panose="02020603050405020304" pitchFamily="18" charset="0"/>
              </a:rPr>
              <a:t> of </a:t>
            </a:r>
            <a:r>
              <a:rPr lang="it-IT" sz="1800" dirty="0" err="1">
                <a:effectLst/>
                <a:latin typeface="Aptos" panose="020B0004020202020204" pitchFamily="34" charset="0"/>
                <a:ea typeface="Aptos" panose="020B0004020202020204" pitchFamily="34" charset="0"/>
                <a:cs typeface="Times New Roman" panose="02020603050405020304" pitchFamily="18" charset="0"/>
              </a:rPr>
              <a:t>our</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nanoparticle</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formation</a:t>
            </a:r>
            <a:r>
              <a:rPr lang="it-IT" sz="1800" dirty="0">
                <a:effectLst/>
                <a:latin typeface="Aptos" panose="020B0004020202020204" pitchFamily="34" charset="0"/>
                <a:ea typeface="Aptos" panose="020B0004020202020204" pitchFamily="34" charset="0"/>
                <a:cs typeface="Times New Roman" panose="02020603050405020304" pitchFamily="18" charset="0"/>
              </a:rPr>
              <a:t>. The color </a:t>
            </a:r>
            <a:r>
              <a:rPr lang="it-IT" sz="1800" dirty="0" err="1">
                <a:effectLst/>
                <a:latin typeface="Aptos" panose="020B0004020202020204" pitchFamily="34" charset="0"/>
                <a:ea typeface="Aptos" panose="020B0004020202020204" pitchFamily="34" charset="0"/>
                <a:cs typeface="Times New Roman" panose="02020603050405020304" pitchFamily="18" charset="0"/>
              </a:rPr>
              <a:t>changes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during</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process</a:t>
            </a:r>
            <a:r>
              <a:rPr lang="it-IT" sz="1800" dirty="0">
                <a:effectLst/>
                <a:latin typeface="Aptos" panose="020B0004020202020204" pitchFamily="34" charset="0"/>
                <a:ea typeface="Aptos" panose="020B0004020202020204" pitchFamily="34" charset="0"/>
                <a:cs typeface="Times New Roman" panose="02020603050405020304" pitchFamily="18" charset="0"/>
              </a:rPr>
              <a:t> and shifts to a dark red, </a:t>
            </a:r>
            <a:r>
              <a:rPr lang="it-IT" sz="1800" dirty="0" err="1">
                <a:effectLst/>
                <a:latin typeface="Aptos" panose="020B0004020202020204" pitchFamily="34" charset="0"/>
                <a:ea typeface="Aptos" panose="020B0004020202020204" pitchFamily="34" charset="0"/>
                <a:cs typeface="Times New Roman" panose="02020603050405020304" pitchFamily="18" charset="0"/>
              </a:rPr>
              <a:t>reflecting</a:t>
            </a:r>
            <a:r>
              <a:rPr lang="it-IT" sz="18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dirty="0" err="1">
                <a:effectLst/>
                <a:latin typeface="Aptos" panose="020B0004020202020204" pitchFamily="34" charset="0"/>
                <a:ea typeface="Aptos" panose="020B0004020202020204" pitchFamily="34" charset="0"/>
                <a:cs typeface="Times New Roman" panose="02020603050405020304" pitchFamily="18" charset="0"/>
              </a:rPr>
              <a:t>formation</a:t>
            </a:r>
            <a:r>
              <a:rPr lang="it-IT" sz="1800" dirty="0">
                <a:effectLst/>
                <a:latin typeface="Aptos" panose="020B0004020202020204" pitchFamily="34" charset="0"/>
                <a:ea typeface="Aptos" panose="020B0004020202020204" pitchFamily="34" charset="0"/>
                <a:cs typeface="Times New Roman" panose="02020603050405020304" pitchFamily="18" charset="0"/>
              </a:rPr>
              <a:t> of </a:t>
            </a:r>
            <a:r>
              <a:rPr lang="it-IT" sz="1800" dirty="0" err="1">
                <a:effectLst/>
                <a:latin typeface="Aptos" panose="020B0004020202020204" pitchFamily="34" charset="0"/>
                <a:ea typeface="Aptos" panose="020B0004020202020204" pitchFamily="34" charset="0"/>
                <a:cs typeface="Times New Roman" panose="02020603050405020304" pitchFamily="18" charset="0"/>
              </a:rPr>
              <a:t>uniform</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striking</a:t>
            </a:r>
            <a:r>
              <a:rPr lang="it-IT" sz="1800" dirty="0">
                <a:effectLst/>
                <a:latin typeface="Aptos" panose="020B0004020202020204" pitchFamily="34" charset="0"/>
                <a:ea typeface="Aptos" panose="020B0004020202020204" pitchFamily="34" charset="0"/>
                <a:cs typeface="Times New Roman" panose="02020603050405020304" pitchFamily="18" charset="0"/>
              </a:rPr>
              <a:t> red color </a:t>
            </a:r>
            <a:r>
              <a:rPr lang="it-IT" sz="18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dirty="0">
                <a:effectLst/>
                <a:latin typeface="Aptos" panose="020B0004020202020204" pitchFamily="34" charset="0"/>
                <a:ea typeface="Aptos" panose="020B0004020202020204" pitchFamily="34" charset="0"/>
                <a:cs typeface="Times New Roman" panose="02020603050405020304" pitchFamily="18" charset="0"/>
              </a:rPr>
              <a:t> due to a </a:t>
            </a:r>
            <a:r>
              <a:rPr lang="it-IT" sz="1800" dirty="0" err="1">
                <a:effectLst/>
                <a:latin typeface="Aptos" panose="020B0004020202020204" pitchFamily="34" charset="0"/>
                <a:ea typeface="Aptos" panose="020B0004020202020204" pitchFamily="34" charset="0"/>
                <a:cs typeface="Times New Roman" panose="02020603050405020304" pitchFamily="18" charset="0"/>
              </a:rPr>
              <a:t>phenomenon</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known</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dirty="0" err="1">
                <a:effectLst/>
                <a:latin typeface="Aptos" panose="020B0004020202020204" pitchFamily="34" charset="0"/>
                <a:ea typeface="Aptos" panose="020B0004020202020204" pitchFamily="34" charset="0"/>
                <a:cs typeface="Times New Roman" panose="02020603050405020304" pitchFamily="18" charset="0"/>
              </a:rPr>
              <a:t>as</a:t>
            </a:r>
            <a:r>
              <a:rPr lang="it-IT" sz="18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surface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resonance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collective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oscillation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interacts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light.</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4</a:t>
            </a:fld>
            <a:endParaRPr lang="it-IT"/>
          </a:p>
        </p:txBody>
      </p:sp>
    </p:spTree>
    <p:extLst>
      <p:ext uri="{BB962C8B-B14F-4D97-AF65-F5344CB8AC3E}">
        <p14:creationId xmlns:p14="http://schemas.microsoft.com/office/powerpoint/2010/main" val="429154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For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preparation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doped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TiO2 paste, Gold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nanoclusters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dissolved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ethanol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a night by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stirring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embedded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directly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paste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commercial paste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furnished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Dyesol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0.7% in weight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doped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paste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mixed for 2 days,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alternating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stirring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ultrasonic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baths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until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uniform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homogeneous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5</a:t>
            </a:fld>
            <a:endParaRPr lang="it-IT"/>
          </a:p>
        </p:txBody>
      </p:sp>
    </p:spTree>
    <p:extLst>
      <p:ext uri="{BB962C8B-B14F-4D97-AF65-F5344CB8AC3E}">
        <p14:creationId xmlns:p14="http://schemas.microsoft.com/office/powerpoint/2010/main" val="367417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After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having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prepared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optimized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doped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semiconductor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pastes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proceeded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development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step by step,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our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solar devices. Glass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substrates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after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cleaning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procedures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mainly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prepared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using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two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techniques: screen printing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sputtering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Subsequently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supports must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undergo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heating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process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500 °C for 30 min. Once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anodes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ready,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while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still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warm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soaked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overnight,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room temperature in the dark. In the CE, a small hole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drilled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aim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ensure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electrolyte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insertion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catalyst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Platinum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deposited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conductive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glass with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sputtering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technique.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Finally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proceed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hot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sealing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inject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electrolic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solution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between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two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electrodes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close the hole. The device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ready to produce energy and be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characterized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For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study,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mentioned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before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two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very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different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nature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N719,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synthetic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Ruthenium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extracted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typical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Sicilian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variety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prickly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pear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6</a:t>
            </a:fld>
            <a:endParaRPr lang="it-IT"/>
          </a:p>
        </p:txBody>
      </p:sp>
    </p:spTree>
    <p:extLst>
      <p:ext uri="{BB962C8B-B14F-4D97-AF65-F5344CB8AC3E}">
        <p14:creationId xmlns:p14="http://schemas.microsoft.com/office/powerpoint/2010/main" val="139648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order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investigate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when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mixed in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paste, UV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spectra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solid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bulk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(FTO/TiO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made.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compare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reference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layer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one mixed with Au@TiO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presence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can be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clearly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recognized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thanks to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absorbance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spectral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region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450–600 nm.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boosting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confirmed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samples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impregnated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N719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However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different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behavior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observed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samples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impregnated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Surprisingly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show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do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influence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absorbance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intensity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resulting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no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differences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between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reference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doped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different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molar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extinction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coefficients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(ε) are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likely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be the cause of the dissimilar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behavior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Indeed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N719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lower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ε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higher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ability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capture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photons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could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saturate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7</a:t>
            </a:fld>
            <a:endParaRPr lang="it-IT"/>
          </a:p>
        </p:txBody>
      </p:sp>
    </p:spTree>
    <p:extLst>
      <p:ext uri="{BB962C8B-B14F-4D97-AF65-F5344CB8AC3E}">
        <p14:creationId xmlns:p14="http://schemas.microsoft.com/office/powerpoint/2010/main" val="345074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Our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solar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cells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are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characterized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also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photovoltaic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measurements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using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solar simulator with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different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power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accordance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previous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spectrophotometric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analysis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best Au@TiO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-containing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cell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shows a PCE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increase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9.9% to 10.5%.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boost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the device performances by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adding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layer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confirmed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current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density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improvement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3%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due to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charge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transfer from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shown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spectra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derives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plasmonic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resonance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excites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increasing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energetic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field on the TiO</a:t>
            </a:r>
            <a:r>
              <a:rPr lang="it-IT" sz="1800"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surface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leads to a strong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separation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between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holes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reduces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charge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recombination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reason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only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a:t>
            </a:r>
            <a:r>
              <a:rPr lang="it-IT" sz="1800" kern="100" baseline="-25000" dirty="0" err="1">
                <a:effectLst/>
                <a:latin typeface="Aptos" panose="020B0004020202020204" pitchFamily="34" charset="0"/>
                <a:ea typeface="Aptos" panose="020B0004020202020204" pitchFamily="34" charset="0"/>
                <a:cs typeface="Times New Roman" panose="02020603050405020304" pitchFamily="18" charset="0"/>
              </a:rPr>
              <a:t>sc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but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also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positively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influence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a:t>
            </a:r>
            <a:r>
              <a:rPr lang="it-IT" sz="1800" kern="100" baseline="-25000" dirty="0" err="1">
                <a:effectLst/>
                <a:latin typeface="Aptos" panose="020B0004020202020204" pitchFamily="34" charset="0"/>
                <a:ea typeface="Aptos" panose="020B0004020202020204" pitchFamily="34" charset="0"/>
                <a:cs typeface="Times New Roman" panose="02020603050405020304" pitchFamily="18" charset="0"/>
              </a:rPr>
              <a:t>oc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increasing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4%.</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8</a:t>
            </a:fld>
            <a:endParaRPr lang="it-IT"/>
          </a:p>
        </p:txBody>
      </p:sp>
    </p:spTree>
    <p:extLst>
      <p:ext uri="{BB962C8B-B14F-4D97-AF65-F5344CB8AC3E}">
        <p14:creationId xmlns:p14="http://schemas.microsoft.com/office/powerpoint/2010/main" val="71141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spcAft>
                <a:spcPts val="800"/>
              </a:spcAft>
            </a:pP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time,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same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trend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terms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PCE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has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been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revealed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gold-containing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device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doubled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efficiency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from 1.1% to 2%.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performed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JV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measurement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also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0.1 SUN (indoor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conditions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blue LED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irradiation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aim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proving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capability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to produce high PCE under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shadow</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conditions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considering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application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an indoor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contextAlthough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absorption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spectrum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did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show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resonance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device,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photovoltaic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performance shows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gold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nanoparticles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indeed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its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electrical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parameters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both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a:t>
            </a:r>
            <a:r>
              <a:rPr lang="it-IT" sz="1800" kern="100" baseline="-25000" dirty="0" err="1">
                <a:effectLst/>
                <a:latin typeface="Aptos" panose="020B0004020202020204" pitchFamily="34" charset="0"/>
                <a:ea typeface="Aptos" panose="020B0004020202020204" pitchFamily="34" charset="0"/>
                <a:cs typeface="Times New Roman" panose="02020603050405020304" pitchFamily="18" charset="0"/>
              </a:rPr>
              <a:t>oc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a:t>
            </a:r>
            <a:r>
              <a:rPr lang="it-IT" sz="1800" kern="100" baseline="-25000" dirty="0" err="1">
                <a:effectLst/>
                <a:latin typeface="Aptos" panose="020B0004020202020204" pitchFamily="34" charset="0"/>
                <a:ea typeface="Aptos" panose="020B0004020202020204" pitchFamily="34" charset="0"/>
                <a:cs typeface="Times New Roman" panose="02020603050405020304" pitchFamily="18" charset="0"/>
              </a:rPr>
              <a:t>sc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increase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means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with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betalain-based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actual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optical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not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visible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reasons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already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explained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but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present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reason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the 5%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enhancement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a:t>
            </a:r>
            <a:r>
              <a:rPr lang="it-IT" sz="1800" kern="100" baseline="-25000" dirty="0" err="1">
                <a:effectLst/>
                <a:latin typeface="Aptos" panose="020B0004020202020204" pitchFamily="34" charset="0"/>
                <a:ea typeface="Aptos" panose="020B0004020202020204" pitchFamily="34" charset="0"/>
                <a:cs typeface="Times New Roman" panose="02020603050405020304" pitchFamily="18" charset="0"/>
              </a:rPr>
              <a:t>sc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performances in N719 devices and 74% in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betalain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devices can be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explained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considering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Indeed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artificial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regenerate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iodide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electrolyte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almost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four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times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faster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than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For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reason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natural</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dye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benefits, in 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wider</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way,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electronic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effect</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Au</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NPs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exponentially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improving</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J</a:t>
            </a:r>
            <a:r>
              <a:rPr lang="it-IT" sz="1800" kern="100" baseline="-25000" dirty="0" err="1">
                <a:effectLst/>
                <a:latin typeface="Aptos" panose="020B0004020202020204" pitchFamily="34" charset="0"/>
                <a:ea typeface="Aptos" panose="020B0004020202020204" pitchFamily="34" charset="0"/>
                <a:cs typeface="Times New Roman" panose="02020603050405020304" pitchFamily="18" charset="0"/>
              </a:rPr>
              <a:t>sc</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performances.</a:t>
            </a:r>
          </a:p>
          <a:p>
            <a:endParaRPr lang="it-IT" dirty="0"/>
          </a:p>
        </p:txBody>
      </p:sp>
      <p:sp>
        <p:nvSpPr>
          <p:cNvPr id="4" name="Segnaposto numero diapositiva 3"/>
          <p:cNvSpPr>
            <a:spLocks noGrp="1"/>
          </p:cNvSpPr>
          <p:nvPr>
            <p:ph type="sldNum" sz="quarter" idx="5"/>
          </p:nvPr>
        </p:nvSpPr>
        <p:spPr/>
        <p:txBody>
          <a:bodyPr/>
          <a:lstStyle/>
          <a:p>
            <a:fld id="{5510A83A-3BAA-4076-932F-C2437FFCAC15}" type="slidenum">
              <a:rPr lang="it-IT" smtClean="0"/>
              <a:t>9</a:t>
            </a:fld>
            <a:endParaRPr lang="it-IT"/>
          </a:p>
        </p:txBody>
      </p:sp>
    </p:spTree>
    <p:extLst>
      <p:ext uri="{BB962C8B-B14F-4D97-AF65-F5344CB8AC3E}">
        <p14:creationId xmlns:p14="http://schemas.microsoft.com/office/powerpoint/2010/main" val="3598186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9DA977-4F00-9302-6E49-58DCCE56429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50915DF-EF3E-E816-B709-0399D0E3F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B663B26-57DA-783A-2E30-0047D5791D1F}"/>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5" name="Segnaposto piè di pagina 4">
            <a:extLst>
              <a:ext uri="{FF2B5EF4-FFF2-40B4-BE49-F238E27FC236}">
                <a16:creationId xmlns:a16="http://schemas.microsoft.com/office/drawing/2014/main" id="{424D77B7-ABC9-A5FA-0007-7F4D843837B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DF8589-1848-8FC7-B479-6CE0B26452FD}"/>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3093299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E23059-D23F-55CC-678F-D824C67709E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B172AF3-DBAF-F3EB-CEA1-D834924D290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37DF0A4-81FB-317E-E580-026A3A89EE0A}"/>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5" name="Segnaposto piè di pagina 4">
            <a:extLst>
              <a:ext uri="{FF2B5EF4-FFF2-40B4-BE49-F238E27FC236}">
                <a16:creationId xmlns:a16="http://schemas.microsoft.com/office/drawing/2014/main" id="{08F4B2A2-4F8D-89DF-A46B-103D6CD05EB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E54D026-5260-4160-88C1-4A9393409838}"/>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190165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D8357DD-C0F8-3D62-5D0B-E7379C9AC42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636C64D-E628-8915-4560-47EB7E08DA3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EEB719-C886-E47D-A6B9-4E3CEBC6E822}"/>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5" name="Segnaposto piè di pagina 4">
            <a:extLst>
              <a:ext uri="{FF2B5EF4-FFF2-40B4-BE49-F238E27FC236}">
                <a16:creationId xmlns:a16="http://schemas.microsoft.com/office/drawing/2014/main" id="{F20F5B77-EB0A-BF7E-10E4-84F6A7F13C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61C156-5067-3DBD-4E26-5B9EBCD7FD95}"/>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364112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74F8A3-877C-C97A-9C4E-AC8F889C0AB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603DE4A-54FB-535C-0FF8-73EACE7E189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1DB7C4-DC2C-1F7F-AD4E-ABCAE5FD0066}"/>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5" name="Segnaposto piè di pagina 4">
            <a:extLst>
              <a:ext uri="{FF2B5EF4-FFF2-40B4-BE49-F238E27FC236}">
                <a16:creationId xmlns:a16="http://schemas.microsoft.com/office/drawing/2014/main" id="{C9B497D4-514B-0702-CE3E-46EA868F0F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AEF810-9538-22D4-EE26-995233885B92}"/>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140101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BAE554-AC33-2F7F-94E5-546A946BEF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3FB621-D790-CFC6-4ECB-113D394DF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0A3CF9F-1E9F-C77D-0C57-6970BBA79F89}"/>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5" name="Segnaposto piè di pagina 4">
            <a:extLst>
              <a:ext uri="{FF2B5EF4-FFF2-40B4-BE49-F238E27FC236}">
                <a16:creationId xmlns:a16="http://schemas.microsoft.com/office/drawing/2014/main" id="{7E56F6A7-F010-C3ED-4A03-DA1BAD9E0A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0C6D2C-24B5-0659-1E7D-62CF3937FDB6}"/>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29675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B8EDFA-DF98-262E-C2B5-5E2D0E8B123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FDD01D4-AFA8-4ACA-D9D3-1C08A14FA4D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6D3CE9E-C532-83BF-EE19-4D3CFEFD71F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1C66B1B-3FE0-36C9-9FB0-FB6E6D0E7CC1}"/>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6" name="Segnaposto piè di pagina 5">
            <a:extLst>
              <a:ext uri="{FF2B5EF4-FFF2-40B4-BE49-F238E27FC236}">
                <a16:creationId xmlns:a16="http://schemas.microsoft.com/office/drawing/2014/main" id="{1650198B-7586-0D42-074D-2A24B81218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A1D3E3B-1B7F-4187-6AF2-01DE8CDBA2D8}"/>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335239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5F401B-E81D-732C-691B-BE5BDFDBF1F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C4A8EE4-2A1A-354F-CF84-038128FC8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74AE1EE-4EB3-F7B0-5028-861DC0F47AF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F40BB6E-C75A-DE2A-D365-94D2F0983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105A283-04A7-99FD-57C4-1FEA5F3DAB4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0E716E0-9393-B8C2-C768-870CEA0DDB6B}"/>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8" name="Segnaposto piè di pagina 7">
            <a:extLst>
              <a:ext uri="{FF2B5EF4-FFF2-40B4-BE49-F238E27FC236}">
                <a16:creationId xmlns:a16="http://schemas.microsoft.com/office/drawing/2014/main" id="{30019C6D-2F5E-7956-1864-8DAF9E874BD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7C25928-7FAD-9595-FA17-A01630F155E0}"/>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119846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AFB345-8D0D-C250-72C0-7D89BD1AD7C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4AF6F6B-6C79-0D0A-5A9B-0A13F68FED26}"/>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4" name="Segnaposto piè di pagina 3">
            <a:extLst>
              <a:ext uri="{FF2B5EF4-FFF2-40B4-BE49-F238E27FC236}">
                <a16:creationId xmlns:a16="http://schemas.microsoft.com/office/drawing/2014/main" id="{DC1FE38A-F0FB-BEA8-6435-1605DAEC0F9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839E00B-B309-2FF5-B2E9-8F29CAA1CC5C}"/>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380984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0C1637E-4626-CB7E-68A1-350D8BE246EE}"/>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3" name="Segnaposto piè di pagina 2">
            <a:extLst>
              <a:ext uri="{FF2B5EF4-FFF2-40B4-BE49-F238E27FC236}">
                <a16:creationId xmlns:a16="http://schemas.microsoft.com/office/drawing/2014/main" id="{FCB22081-4B8C-B34C-FAC6-9469E3EF5FF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59B2A9A-C6E6-AB77-33E5-4573A0E7453B}"/>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180872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F9CE17-0414-271C-495F-7664186736A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53F241-E075-4AFC-2DC7-1E31FFD22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A84E8F2-7F32-3705-C694-A9C96B14A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5ABFD2D-E739-DF90-DECC-902A3BB5E5D8}"/>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6" name="Segnaposto piè di pagina 5">
            <a:extLst>
              <a:ext uri="{FF2B5EF4-FFF2-40B4-BE49-F238E27FC236}">
                <a16:creationId xmlns:a16="http://schemas.microsoft.com/office/drawing/2014/main" id="{376848A7-3E6C-AF56-50F8-D3F3CAE217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0F0E835-5A36-B180-2A27-CD9528EF6676}"/>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2358909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C436E9-13E9-1F9D-FB48-DCAA7B0993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52D4BA4-8379-347A-54D1-FB694B542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0B6E42B-1EDC-22BE-C741-A314BAAAE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07323F8-6458-270A-B893-E502FF2E576A}"/>
              </a:ext>
            </a:extLst>
          </p:cNvPr>
          <p:cNvSpPr>
            <a:spLocks noGrp="1"/>
          </p:cNvSpPr>
          <p:nvPr>
            <p:ph type="dt" sz="half" idx="10"/>
          </p:nvPr>
        </p:nvSpPr>
        <p:spPr/>
        <p:txBody>
          <a:bodyPr/>
          <a:lstStyle/>
          <a:p>
            <a:fld id="{F257A006-3CEF-4EC0-857A-B0103ABB3B63}" type="datetimeFigureOut">
              <a:rPr lang="it-IT" smtClean="0"/>
              <a:t>05/02/2025</a:t>
            </a:fld>
            <a:endParaRPr lang="it-IT"/>
          </a:p>
        </p:txBody>
      </p:sp>
      <p:sp>
        <p:nvSpPr>
          <p:cNvPr id="6" name="Segnaposto piè di pagina 5">
            <a:extLst>
              <a:ext uri="{FF2B5EF4-FFF2-40B4-BE49-F238E27FC236}">
                <a16:creationId xmlns:a16="http://schemas.microsoft.com/office/drawing/2014/main" id="{099C0589-995E-6FA5-B402-A31FB029EF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B8D0667-87FA-DCB9-53C2-68DB28431448}"/>
              </a:ext>
            </a:extLst>
          </p:cNvPr>
          <p:cNvSpPr>
            <a:spLocks noGrp="1"/>
          </p:cNvSpPr>
          <p:nvPr>
            <p:ph type="sldNum" sz="quarter" idx="12"/>
          </p:nvPr>
        </p:nvSpPr>
        <p:spPr/>
        <p:txBody>
          <a:bodyPr/>
          <a:lstStyle/>
          <a:p>
            <a:fld id="{86F0EFF4-BBB3-4D77-9F39-A4E587C8A166}" type="slidenum">
              <a:rPr lang="it-IT" smtClean="0"/>
              <a:t>‹N›</a:t>
            </a:fld>
            <a:endParaRPr lang="it-IT"/>
          </a:p>
        </p:txBody>
      </p:sp>
    </p:spTree>
    <p:extLst>
      <p:ext uri="{BB962C8B-B14F-4D97-AF65-F5344CB8AC3E}">
        <p14:creationId xmlns:p14="http://schemas.microsoft.com/office/powerpoint/2010/main" val="394629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B598068-EBC3-26EE-CFCE-45CF75833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E2190F-FAFA-8CE2-D609-4E548AF3E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5974EC-D4A0-5C8F-A5D1-F3ADCCDE9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7A006-3CEF-4EC0-857A-B0103ABB3B63}" type="datetimeFigureOut">
              <a:rPr lang="it-IT" smtClean="0"/>
              <a:t>05/02/2025</a:t>
            </a:fld>
            <a:endParaRPr lang="it-IT"/>
          </a:p>
        </p:txBody>
      </p:sp>
      <p:sp>
        <p:nvSpPr>
          <p:cNvPr id="5" name="Segnaposto piè di pagina 4">
            <a:extLst>
              <a:ext uri="{FF2B5EF4-FFF2-40B4-BE49-F238E27FC236}">
                <a16:creationId xmlns:a16="http://schemas.microsoft.com/office/drawing/2014/main" id="{FE82D1A3-146D-F4F5-46B3-F5D3ACD28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C5B64B3-27E8-D8AF-3D04-0450F2C5DB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0EFF4-BBB3-4D77-9F39-A4E587C8A166}" type="slidenum">
              <a:rPr lang="it-IT" smtClean="0"/>
              <a:t>‹N›</a:t>
            </a:fld>
            <a:endParaRPr lang="it-IT"/>
          </a:p>
        </p:txBody>
      </p:sp>
    </p:spTree>
    <p:extLst>
      <p:ext uri="{BB962C8B-B14F-4D97-AF65-F5344CB8AC3E}">
        <p14:creationId xmlns:p14="http://schemas.microsoft.com/office/powerpoint/2010/main" val="1087894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a:stretch>
        </a:blipFill>
        <a:effectLst/>
      </p:bgPr>
    </p:bg>
    <p:spTree>
      <p:nvGrpSpPr>
        <p:cNvPr id="1" name="">
          <a:extLst>
            <a:ext uri="{FF2B5EF4-FFF2-40B4-BE49-F238E27FC236}">
              <a16:creationId xmlns:a16="http://schemas.microsoft.com/office/drawing/2014/main" id="{6DB7E048-A89A-DC59-19E0-0E4A1A4CA0D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AF0BB37-7D1D-1339-8675-9D353D301122}"/>
              </a:ext>
            </a:extLst>
          </p:cNvPr>
          <p:cNvSpPr>
            <a:spLocks noGrp="1"/>
          </p:cNvSpPr>
          <p:nvPr>
            <p:ph type="ctrTitle"/>
          </p:nvPr>
        </p:nvSpPr>
        <p:spPr>
          <a:xfrm>
            <a:off x="281003" y="470836"/>
            <a:ext cx="7467334" cy="2188632"/>
          </a:xfrm>
        </p:spPr>
        <p:txBody>
          <a:bodyPr>
            <a:noAutofit/>
          </a:bodyPr>
          <a:lstStyle/>
          <a:p>
            <a:r>
              <a:rPr lang="en-US" sz="3500" b="1" dirty="0">
                <a:latin typeface="Calibri" panose="020F0502020204030204" pitchFamily="34" charset="0"/>
                <a:cs typeface="Calibri" panose="020F0502020204030204" pitchFamily="34" charset="0"/>
              </a:rPr>
              <a:t>Employing Nanotechnology: Improving Solar Cell Performance by Integrating Quantum Dots and Gold Nanoparticles</a:t>
            </a:r>
            <a:endParaRPr lang="it-IT" sz="3500" b="1" dirty="0">
              <a:latin typeface="Calibri" panose="020F0502020204030204" pitchFamily="34" charset="0"/>
              <a:cs typeface="Calibri" panose="020F0502020204030204" pitchFamily="34" charset="0"/>
            </a:endParaRPr>
          </a:p>
        </p:txBody>
      </p:sp>
      <p:sp>
        <p:nvSpPr>
          <p:cNvPr id="3" name="Sottotitolo 2">
            <a:extLst>
              <a:ext uri="{FF2B5EF4-FFF2-40B4-BE49-F238E27FC236}">
                <a16:creationId xmlns:a16="http://schemas.microsoft.com/office/drawing/2014/main" id="{20FABA72-D35E-98CF-DA68-52B8F00A288C}"/>
              </a:ext>
            </a:extLst>
          </p:cNvPr>
          <p:cNvSpPr>
            <a:spLocks noGrp="1"/>
          </p:cNvSpPr>
          <p:nvPr>
            <p:ph type="subTitle" idx="1"/>
          </p:nvPr>
        </p:nvSpPr>
        <p:spPr>
          <a:xfrm>
            <a:off x="208722" y="3760713"/>
            <a:ext cx="7116418" cy="2188632"/>
          </a:xfrm>
        </p:spPr>
        <p:txBody>
          <a:bodyPr>
            <a:normAutofit/>
          </a:bodyPr>
          <a:lstStyle/>
          <a:p>
            <a:endParaRPr lang="it-IT" dirty="0"/>
          </a:p>
          <a:p>
            <a:pPr algn="l"/>
            <a:r>
              <a:rPr lang="it-IT" sz="1800" dirty="0"/>
              <a:t>Secondo Congresso Nazionale di NQSTI</a:t>
            </a:r>
          </a:p>
          <a:p>
            <a:pPr algn="l"/>
            <a:r>
              <a:rPr lang="it-IT" sz="1800" dirty="0"/>
              <a:t>Inaugurazione dell’International </a:t>
            </a:r>
            <a:r>
              <a:rPr lang="it-IT" sz="1800" dirty="0" err="1"/>
              <a:t>Year</a:t>
            </a:r>
            <a:r>
              <a:rPr lang="it-IT" sz="1800" dirty="0"/>
              <a:t> of Quantum Science and Technology</a:t>
            </a:r>
          </a:p>
          <a:p>
            <a:pPr algn="r"/>
            <a:endParaRPr lang="it-IT" sz="1800" dirty="0"/>
          </a:p>
          <a:p>
            <a:pPr algn="r"/>
            <a:r>
              <a:rPr lang="it-IT" sz="1800" dirty="0"/>
              <a:t>Roma, 5 – 7 Febbraio 2025 </a:t>
            </a:r>
          </a:p>
          <a:p>
            <a:pPr algn="r"/>
            <a:endParaRPr lang="it-IT" sz="2000" dirty="0"/>
          </a:p>
          <a:p>
            <a:pPr algn="r"/>
            <a:endParaRPr lang="it-IT" sz="2800" b="1" dirty="0"/>
          </a:p>
          <a:p>
            <a:pPr algn="r"/>
            <a:endParaRPr lang="it-IT" sz="2800" b="1" dirty="0"/>
          </a:p>
        </p:txBody>
      </p:sp>
      <p:pic>
        <p:nvPicPr>
          <p:cNvPr id="2052" name="Picture 4" descr="Home Main - IPCF">
            <a:extLst>
              <a:ext uri="{FF2B5EF4-FFF2-40B4-BE49-F238E27FC236}">
                <a16:creationId xmlns:a16="http://schemas.microsoft.com/office/drawing/2014/main" id="{9AB445B9-36BE-4E2E-E3E4-DD32C74D3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908" y="5694555"/>
            <a:ext cx="2962370" cy="85908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7293F88-668B-2C41-0AF2-FD20EFABC6AC}"/>
              </a:ext>
            </a:extLst>
          </p:cNvPr>
          <p:cNvSpPr txBox="1"/>
          <p:nvPr/>
        </p:nvSpPr>
        <p:spPr>
          <a:xfrm>
            <a:off x="1821839" y="6096816"/>
            <a:ext cx="5503301" cy="600164"/>
          </a:xfrm>
          <a:prstGeom prst="rect">
            <a:avLst/>
          </a:prstGeom>
          <a:noFill/>
        </p:spPr>
        <p:txBody>
          <a:bodyPr wrap="none" rtlCol="0">
            <a:spAutoFit/>
          </a:bodyPr>
          <a:lstStyle/>
          <a:p>
            <a:r>
              <a:rPr lang="it-IT" sz="1500" b="1"/>
              <a:t>Ilaria Citro CNR-IPCF (Istituto per i Processi Chimico Fisici), Messina</a:t>
            </a:r>
          </a:p>
          <a:p>
            <a:endParaRPr lang="it-IT"/>
          </a:p>
        </p:txBody>
      </p:sp>
      <p:pic>
        <p:nvPicPr>
          <p:cNvPr id="2050" name="Picture 2" descr="Image">
            <a:extLst>
              <a:ext uri="{FF2B5EF4-FFF2-40B4-BE49-F238E27FC236}">
                <a16:creationId xmlns:a16="http://schemas.microsoft.com/office/drawing/2014/main" id="{68DD5696-41A2-3D6D-3BCE-4148E6B05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61"/>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6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6D26348F-FC8C-9E90-A371-E72FF4355702}"/>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14542BC3-B256-CE94-59D2-758E3FA6DDB9}"/>
              </a:ext>
            </a:extLst>
          </p:cNvPr>
          <p:cNvSpPr txBox="1"/>
          <p:nvPr/>
        </p:nvSpPr>
        <p:spPr>
          <a:xfrm>
            <a:off x="-1110539" y="1523871"/>
            <a:ext cx="6506870" cy="553998"/>
          </a:xfrm>
          <a:prstGeom prst="rect">
            <a:avLst/>
          </a:prstGeom>
          <a:noFill/>
        </p:spPr>
        <p:txBody>
          <a:bodyPr wrap="square">
            <a:spAutoFit/>
          </a:bodyPr>
          <a:lstStyle/>
          <a:p>
            <a:pPr lvl="1" algn="ctr">
              <a:spcBef>
                <a:spcPts val="885"/>
              </a:spcBef>
              <a:buSzPts val="1000"/>
              <a:tabLst>
                <a:tab pos="1961515" algn="l"/>
              </a:tabLst>
            </a:pPr>
            <a:r>
              <a:rPr lang="it-IT" sz="3000" b="1" i="1">
                <a:effectLst/>
                <a:ea typeface="Calibri" panose="020F0502020204030204" pitchFamily="34" charset="0"/>
                <a:cs typeface="Calibri" panose="020F0502020204030204" pitchFamily="34" charset="0"/>
              </a:rPr>
              <a:t>CONCLUSIONS</a:t>
            </a:r>
            <a:endParaRPr lang="it-IT" sz="3000" b="1" i="1">
              <a:effectLst/>
              <a:ea typeface="Palatino Linotype" panose="02040502050505030304" pitchFamily="18" charset="0"/>
              <a:cs typeface="Palatino Linotype" panose="02040502050505030304" pitchFamily="18" charset="0"/>
            </a:endParaRPr>
          </a:p>
        </p:txBody>
      </p:sp>
      <p:sp>
        <p:nvSpPr>
          <p:cNvPr id="12" name="CasellaDiTesto 11">
            <a:extLst>
              <a:ext uri="{FF2B5EF4-FFF2-40B4-BE49-F238E27FC236}">
                <a16:creationId xmlns:a16="http://schemas.microsoft.com/office/drawing/2014/main" id="{05273064-9026-A464-8BA6-587F925292F9}"/>
              </a:ext>
            </a:extLst>
          </p:cNvPr>
          <p:cNvSpPr txBox="1"/>
          <p:nvPr/>
        </p:nvSpPr>
        <p:spPr>
          <a:xfrm>
            <a:off x="659109" y="2420921"/>
            <a:ext cx="10534420" cy="3489930"/>
          </a:xfrm>
          <a:prstGeom prst="rect">
            <a:avLst/>
          </a:prstGeom>
          <a:noFill/>
        </p:spPr>
        <p:txBody>
          <a:bodyPr wrap="square">
            <a:spAutoFit/>
          </a:bodyPr>
          <a:lstStyle/>
          <a:p>
            <a:pPr algn="l">
              <a:lnSpc>
                <a:spcPct val="200000"/>
              </a:lnSpc>
              <a:spcAft>
                <a:spcPts val="750"/>
              </a:spcAft>
              <a:buFont typeface="Arial" panose="020B0604020202020204" pitchFamily="34" charset="0"/>
              <a:buChar char="•"/>
            </a:pPr>
            <a:r>
              <a:rPr lang="en-US" sz="2000" i="0" dirty="0">
                <a:effectLst/>
                <a:latin typeface="Montserrat" panose="00000500000000000000" pitchFamily="2" charset="0"/>
              </a:rPr>
              <a:t>General increase in photoelectrochemical performance.</a:t>
            </a:r>
          </a:p>
          <a:p>
            <a:pPr algn="l">
              <a:lnSpc>
                <a:spcPct val="200000"/>
              </a:lnSpc>
              <a:spcAft>
                <a:spcPts val="750"/>
              </a:spcAft>
              <a:buFont typeface="Arial" panose="020B0604020202020204" pitchFamily="34" charset="0"/>
              <a:buChar char="•"/>
            </a:pPr>
            <a:r>
              <a:rPr lang="en-US" sz="2000" i="0" dirty="0">
                <a:effectLst/>
                <a:latin typeface="Montserrat" panose="00000500000000000000" pitchFamily="2" charset="0"/>
              </a:rPr>
              <a:t>The plasmonic effect contributes to electronic enhancement.</a:t>
            </a:r>
          </a:p>
          <a:p>
            <a:pPr algn="l">
              <a:lnSpc>
                <a:spcPct val="200000"/>
              </a:lnSpc>
              <a:spcAft>
                <a:spcPts val="750"/>
              </a:spcAft>
              <a:buFont typeface="Arial" panose="020B0604020202020204" pitchFamily="34" charset="0"/>
              <a:buChar char="•"/>
            </a:pPr>
            <a:r>
              <a:rPr lang="en-US" sz="2000" i="0" dirty="0">
                <a:effectLst/>
                <a:latin typeface="Montserrat" panose="00000500000000000000" pitchFamily="2" charset="0"/>
              </a:rPr>
              <a:t>Reduction of charge recombination.</a:t>
            </a:r>
          </a:p>
          <a:p>
            <a:pPr algn="l">
              <a:lnSpc>
                <a:spcPct val="200000"/>
              </a:lnSpc>
              <a:spcAft>
                <a:spcPts val="750"/>
              </a:spcAft>
              <a:buFont typeface="Arial" panose="020B0604020202020204" pitchFamily="34" charset="0"/>
              <a:buChar char="•"/>
            </a:pPr>
            <a:r>
              <a:rPr lang="en-US" sz="2000" i="0" dirty="0">
                <a:effectLst/>
                <a:latin typeface="Montserrat" panose="00000500000000000000" pitchFamily="2" charset="0"/>
              </a:rPr>
              <a:t>Exponential advantage of a natural dye compared to an artificial one.</a:t>
            </a:r>
          </a:p>
          <a:p>
            <a:pPr algn="l">
              <a:lnSpc>
                <a:spcPct val="200000"/>
              </a:lnSpc>
              <a:spcAft>
                <a:spcPts val="750"/>
              </a:spcAft>
              <a:buFont typeface="Arial" panose="020B0604020202020204" pitchFamily="34" charset="0"/>
              <a:buChar char="•"/>
            </a:pPr>
            <a:r>
              <a:rPr lang="en-US" sz="2000" i="0" dirty="0">
                <a:effectLst/>
                <a:latin typeface="Montserrat" panose="00000500000000000000" pitchFamily="2" charset="0"/>
              </a:rPr>
              <a:t>The artificial dye regenerates four times faster than the natural one.</a:t>
            </a:r>
          </a:p>
        </p:txBody>
      </p:sp>
      <p:pic>
        <p:nvPicPr>
          <p:cNvPr id="13" name="Picture 6">
            <a:extLst>
              <a:ext uri="{FF2B5EF4-FFF2-40B4-BE49-F238E27FC236}">
                <a16:creationId xmlns:a16="http://schemas.microsoft.com/office/drawing/2014/main" id="{6C3B82E5-6756-AED9-5FF4-38A10DA5F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981" y="1751606"/>
            <a:ext cx="1785978" cy="1744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Image">
            <a:extLst>
              <a:ext uri="{FF2B5EF4-FFF2-40B4-BE49-F238E27FC236}">
                <a16:creationId xmlns:a16="http://schemas.microsoft.com/office/drawing/2014/main" id="{3CF08D9A-04B8-6B48-91B4-5C0608D82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0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a:extLst>
            <a:ext uri="{FF2B5EF4-FFF2-40B4-BE49-F238E27FC236}">
              <a16:creationId xmlns:a16="http://schemas.microsoft.com/office/drawing/2014/main" id="{617DE7C0-8367-B8DF-060A-4BD521C21B21}"/>
            </a:ext>
          </a:extLst>
        </p:cNvPr>
        <p:cNvGrpSpPr/>
        <p:nvPr/>
      </p:nvGrpSpPr>
      <p:grpSpPr>
        <a:xfrm>
          <a:off x="0" y="0"/>
          <a:ext cx="0" cy="0"/>
          <a:chOff x="0" y="0"/>
          <a:chExt cx="0" cy="0"/>
        </a:xfrm>
      </p:grpSpPr>
      <p:pic>
        <p:nvPicPr>
          <p:cNvPr id="3" name="Immagine 2" descr="Immagine che contiene vestiti, Viso umano, persona, muro&#10;&#10;Descrizione generata automaticamente">
            <a:extLst>
              <a:ext uri="{FF2B5EF4-FFF2-40B4-BE49-F238E27FC236}">
                <a16:creationId xmlns:a16="http://schemas.microsoft.com/office/drawing/2014/main" id="{D0EDBB9D-7B1F-2446-6E6A-ABD971306883}"/>
              </a:ext>
            </a:extLst>
          </p:cNvPr>
          <p:cNvPicPr>
            <a:picLocks noChangeAspect="1"/>
          </p:cNvPicPr>
          <p:nvPr/>
        </p:nvPicPr>
        <p:blipFill>
          <a:blip r:embed="rId4">
            <a:extLst>
              <a:ext uri="{28A0092B-C50C-407E-A947-70E740481C1C}">
                <a14:useLocalDpi xmlns:a14="http://schemas.microsoft.com/office/drawing/2010/main" val="0"/>
              </a:ext>
            </a:extLst>
          </a:blip>
          <a:srcRect t="30596" b="16071"/>
          <a:stretch/>
        </p:blipFill>
        <p:spPr>
          <a:xfrm>
            <a:off x="791436" y="3002743"/>
            <a:ext cx="3244606" cy="2307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sellaDiTesto 3">
            <a:extLst>
              <a:ext uri="{FF2B5EF4-FFF2-40B4-BE49-F238E27FC236}">
                <a16:creationId xmlns:a16="http://schemas.microsoft.com/office/drawing/2014/main" id="{CC462761-F5F1-F380-D8CB-A34100D11ECB}"/>
              </a:ext>
            </a:extLst>
          </p:cNvPr>
          <p:cNvSpPr txBox="1"/>
          <p:nvPr/>
        </p:nvSpPr>
        <p:spPr>
          <a:xfrm>
            <a:off x="351893" y="1678207"/>
            <a:ext cx="11544931" cy="1006429"/>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200" dirty="0"/>
              <a:t>S.O.L.A.R.E. </a:t>
            </a:r>
            <a:r>
              <a:rPr lang="it-IT" sz="2200" dirty="0"/>
              <a:t>(</a:t>
            </a:r>
            <a:r>
              <a:rPr lang="it-IT" sz="2200" dirty="0" err="1"/>
              <a:t>Spectrophotometry</a:t>
            </a:r>
            <a:r>
              <a:rPr lang="it-IT" sz="2200" dirty="0"/>
              <a:t>, </a:t>
            </a:r>
            <a:r>
              <a:rPr lang="it-IT" sz="2200" dirty="0" err="1"/>
              <a:t>Optoelectronics</a:t>
            </a:r>
            <a:r>
              <a:rPr lang="it-IT" sz="2200" dirty="0"/>
              <a:t>, </a:t>
            </a:r>
            <a:r>
              <a:rPr lang="it-IT" sz="2200" dirty="0" err="1"/>
              <a:t>Luminescence</a:t>
            </a:r>
            <a:r>
              <a:rPr lang="it-IT" sz="2200" dirty="0"/>
              <a:t>, Analysis, </a:t>
            </a:r>
            <a:r>
              <a:rPr lang="it-IT" sz="2200" dirty="0" err="1"/>
              <a:t>Relaxation</a:t>
            </a:r>
            <a:r>
              <a:rPr lang="it-IT" sz="2200" dirty="0"/>
              <a:t>, Energy) ​ </a:t>
            </a:r>
            <a:r>
              <a:rPr lang="en-US" sz="2200" dirty="0"/>
              <a:t>The research activity of the lab is focused on solar energy conversion using photoelectrochemical devices.</a:t>
            </a:r>
          </a:p>
        </p:txBody>
      </p:sp>
      <p:pic>
        <p:nvPicPr>
          <p:cNvPr id="5" name="Immagine 4">
            <a:extLst>
              <a:ext uri="{FF2B5EF4-FFF2-40B4-BE49-F238E27FC236}">
                <a16:creationId xmlns:a16="http://schemas.microsoft.com/office/drawing/2014/main" id="{62AA35A1-E999-E784-3E94-F8F77AC3158C}"/>
              </a:ext>
            </a:extLst>
          </p:cNvPr>
          <p:cNvPicPr>
            <a:picLocks noChangeAspect="1"/>
          </p:cNvPicPr>
          <p:nvPr/>
        </p:nvPicPr>
        <p:blipFill>
          <a:blip r:embed="rId5"/>
          <a:stretch>
            <a:fillRect/>
          </a:stretch>
        </p:blipFill>
        <p:spPr>
          <a:xfrm>
            <a:off x="4556838" y="3368409"/>
            <a:ext cx="2196970" cy="1648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sellaDiTesto 6">
            <a:extLst>
              <a:ext uri="{FF2B5EF4-FFF2-40B4-BE49-F238E27FC236}">
                <a16:creationId xmlns:a16="http://schemas.microsoft.com/office/drawing/2014/main" id="{5C75A100-AA18-526A-2D6A-99C49B71F576}"/>
              </a:ext>
            </a:extLst>
          </p:cNvPr>
          <p:cNvSpPr txBox="1"/>
          <p:nvPr/>
        </p:nvSpPr>
        <p:spPr>
          <a:xfrm>
            <a:off x="2624263" y="5700442"/>
            <a:ext cx="6234899" cy="313932"/>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sz="1600" b="0" i="0" dirty="0">
                <a:solidFill>
                  <a:srgbClr val="000000"/>
                </a:solidFill>
                <a:effectLst/>
                <a:latin typeface="Times New Roman" panose="02020603050405020304" pitchFamily="18" charset="0"/>
              </a:rPr>
              <a:t>I. Citro, J. Barrichello, M. Lanza, M. Latino, D. Spadaro, G. Calogero</a:t>
            </a:r>
            <a:endParaRPr lang="it-IT" sz="1600" b="0" i="0" baseline="30000" dirty="0">
              <a:solidFill>
                <a:srgbClr val="000000"/>
              </a:solidFill>
              <a:effectLst/>
              <a:latin typeface="Times New Roman" panose="02020603050405020304" pitchFamily="18" charset="0"/>
            </a:endParaRPr>
          </a:p>
        </p:txBody>
      </p:sp>
      <p:sp>
        <p:nvSpPr>
          <p:cNvPr id="2" name="CasellaDiTesto 6">
            <a:extLst>
              <a:ext uri="{FF2B5EF4-FFF2-40B4-BE49-F238E27FC236}">
                <a16:creationId xmlns:a16="http://schemas.microsoft.com/office/drawing/2014/main" id="{32E94640-2214-A2AB-6348-1C38C6462B66}"/>
              </a:ext>
            </a:extLst>
          </p:cNvPr>
          <p:cNvSpPr txBox="1"/>
          <p:nvPr/>
        </p:nvSpPr>
        <p:spPr>
          <a:xfrm>
            <a:off x="334445" y="6249290"/>
            <a:ext cx="11523109" cy="397032"/>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ctr">
            <a:spAutoFit/>
          </a:bodyPr>
          <a:lstStyle>
            <a:defPPr>
              <a:defRPr lang="it-IT"/>
            </a:defPPr>
            <a:lvl1pPr marL="342900" indent="-342900" algn="just" defTabSz="914400" rtl="0" eaLnBrk="1" latinLnBrk="0" hangingPunct="1">
              <a:lnSpc>
                <a:spcPct val="90000"/>
              </a:lnSpc>
              <a:spcBef>
                <a:spcPct val="0"/>
              </a:spcBef>
              <a:buFont typeface="Arial" panose="020B0604020202020204" pitchFamily="34" charset="0"/>
              <a:buChar char="•"/>
              <a:defRPr sz="2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it-IT" sz="2200" dirty="0"/>
              <a:t>RETE ITALIANA DEL FOTOVOLTAICO PER LA RICERCA, LO SVILUPPO E L’INNOVAZIONE (RETEIFV) </a:t>
            </a:r>
          </a:p>
        </p:txBody>
      </p:sp>
      <p:pic>
        <p:nvPicPr>
          <p:cNvPr id="3074" name="Picture 2">
            <a:extLst>
              <a:ext uri="{FF2B5EF4-FFF2-40B4-BE49-F238E27FC236}">
                <a16:creationId xmlns:a16="http://schemas.microsoft.com/office/drawing/2014/main" id="{DC0BE05C-153E-3FAC-0DB5-658CE8C77C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459" y="3174607"/>
            <a:ext cx="3830252" cy="2157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Image">
            <a:extLst>
              <a:ext uri="{FF2B5EF4-FFF2-40B4-BE49-F238E27FC236}">
                <a16:creationId xmlns:a16="http://schemas.microsoft.com/office/drawing/2014/main" id="{7CEEEC96-3A0C-E30B-D1F8-CE9D957BB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24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a:extLst>
            <a:ext uri="{FF2B5EF4-FFF2-40B4-BE49-F238E27FC236}">
              <a16:creationId xmlns:a16="http://schemas.microsoft.com/office/drawing/2014/main" id="{730DE657-716A-042B-4203-92D31AE8575E}"/>
            </a:ext>
          </a:extLst>
        </p:cNvPr>
        <p:cNvGrpSpPr/>
        <p:nvPr/>
      </p:nvGrpSpPr>
      <p:grpSpPr>
        <a:xfrm>
          <a:off x="0" y="0"/>
          <a:ext cx="0" cy="0"/>
          <a:chOff x="0" y="0"/>
          <a:chExt cx="0" cy="0"/>
        </a:xfrm>
      </p:grpSpPr>
      <p:pic>
        <p:nvPicPr>
          <p:cNvPr id="2052" name="Picture 4" descr="Home Main - IPCF">
            <a:extLst>
              <a:ext uri="{FF2B5EF4-FFF2-40B4-BE49-F238E27FC236}">
                <a16:creationId xmlns:a16="http://schemas.microsoft.com/office/drawing/2014/main" id="{56AFA8AC-3F06-8936-D1CE-6F93AA8FE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956" y="5732093"/>
            <a:ext cx="2813914" cy="81603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77F8708-5E96-AF34-0638-283256059B8F}"/>
              </a:ext>
            </a:extLst>
          </p:cNvPr>
          <p:cNvSpPr txBox="1"/>
          <p:nvPr/>
        </p:nvSpPr>
        <p:spPr>
          <a:xfrm>
            <a:off x="1942215" y="2429561"/>
            <a:ext cx="9618920" cy="1015663"/>
          </a:xfrm>
          <a:prstGeom prst="rect">
            <a:avLst/>
          </a:prstGeom>
          <a:noFill/>
        </p:spPr>
        <p:txBody>
          <a:bodyPr wrap="square" rtlCol="0">
            <a:spAutoFit/>
          </a:bodyPr>
          <a:lstStyle/>
          <a:p>
            <a:r>
              <a:rPr lang="it-IT" sz="6000" b="1">
                <a:ln w="0"/>
                <a:solidFill>
                  <a:schemeClr val="accent1">
                    <a:lumMod val="50000"/>
                  </a:schemeClr>
                </a:solidFill>
                <a:effectLst>
                  <a:reflection blurRad="6350" stA="53000" endA="300" endPos="35500" dir="5400000" sy="-90000" algn="bl" rotWithShape="0"/>
                </a:effectLst>
              </a:rPr>
              <a:t>Thank </a:t>
            </a:r>
            <a:r>
              <a:rPr lang="it-IT" sz="6000" b="1" err="1">
                <a:ln w="0"/>
                <a:solidFill>
                  <a:schemeClr val="accent1">
                    <a:lumMod val="50000"/>
                  </a:schemeClr>
                </a:solidFill>
                <a:effectLst>
                  <a:reflection blurRad="6350" stA="53000" endA="300" endPos="35500" dir="5400000" sy="-90000" algn="bl" rotWithShape="0"/>
                </a:effectLst>
              </a:rPr>
              <a:t>you</a:t>
            </a:r>
            <a:r>
              <a:rPr lang="it-IT" sz="6000" b="1">
                <a:ln w="0"/>
                <a:solidFill>
                  <a:schemeClr val="accent1">
                    <a:lumMod val="50000"/>
                  </a:schemeClr>
                </a:solidFill>
                <a:effectLst>
                  <a:reflection blurRad="6350" stA="53000" endA="300" endPos="35500" dir="5400000" sy="-90000" algn="bl" rotWithShape="0"/>
                </a:effectLst>
              </a:rPr>
              <a:t> for </a:t>
            </a:r>
            <a:r>
              <a:rPr lang="it-IT" sz="6000" b="1" err="1">
                <a:ln w="0"/>
                <a:solidFill>
                  <a:schemeClr val="accent1">
                    <a:lumMod val="50000"/>
                  </a:schemeClr>
                </a:solidFill>
                <a:effectLst>
                  <a:reflection blurRad="6350" stA="53000" endA="300" endPos="35500" dir="5400000" sy="-90000" algn="bl" rotWithShape="0"/>
                </a:effectLst>
              </a:rPr>
              <a:t>your</a:t>
            </a:r>
            <a:r>
              <a:rPr lang="it-IT" sz="6000" b="1">
                <a:ln w="0"/>
                <a:solidFill>
                  <a:schemeClr val="accent1">
                    <a:lumMod val="50000"/>
                  </a:schemeClr>
                </a:solidFill>
                <a:effectLst>
                  <a:reflection blurRad="6350" stA="53000" endA="300" endPos="35500" dir="5400000" sy="-90000" algn="bl" rotWithShape="0"/>
                </a:effectLst>
              </a:rPr>
              <a:t> </a:t>
            </a:r>
            <a:r>
              <a:rPr lang="it-IT" sz="6000" b="1" err="1">
                <a:ln w="0"/>
                <a:solidFill>
                  <a:schemeClr val="accent1">
                    <a:lumMod val="50000"/>
                  </a:schemeClr>
                </a:solidFill>
                <a:effectLst>
                  <a:reflection blurRad="6350" stA="53000" endA="300" endPos="35500" dir="5400000" sy="-90000" algn="bl" rotWithShape="0"/>
                </a:effectLst>
              </a:rPr>
              <a:t>attention</a:t>
            </a:r>
            <a:r>
              <a:rPr lang="it-IT" sz="6000" b="1">
                <a:ln w="0"/>
                <a:solidFill>
                  <a:schemeClr val="accent1">
                    <a:lumMod val="50000"/>
                  </a:schemeClr>
                </a:solidFill>
                <a:effectLst>
                  <a:reflection blurRad="6350" stA="53000" endA="300" endPos="35500" dir="5400000" sy="-90000" algn="bl" rotWithShape="0"/>
                </a:effectLst>
              </a:rPr>
              <a:t>!</a:t>
            </a:r>
          </a:p>
        </p:txBody>
      </p:sp>
      <p:sp>
        <p:nvSpPr>
          <p:cNvPr id="6" name="Sottotitolo 2">
            <a:extLst>
              <a:ext uri="{FF2B5EF4-FFF2-40B4-BE49-F238E27FC236}">
                <a16:creationId xmlns:a16="http://schemas.microsoft.com/office/drawing/2014/main" id="{A4C63608-AEC0-3A54-CBE1-556A5013EC74}"/>
              </a:ext>
            </a:extLst>
          </p:cNvPr>
          <p:cNvSpPr txBox="1">
            <a:spLocks/>
          </p:cNvSpPr>
          <p:nvPr/>
        </p:nvSpPr>
        <p:spPr>
          <a:xfrm>
            <a:off x="139146" y="4100574"/>
            <a:ext cx="7911549" cy="21886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a:p>
          <a:p>
            <a:pPr algn="l"/>
            <a:r>
              <a:rPr lang="it-IT" sz="1800"/>
              <a:t>Secondo Congresso Nazionale di NQSTI</a:t>
            </a:r>
          </a:p>
          <a:p>
            <a:pPr algn="l"/>
            <a:r>
              <a:rPr lang="it-IT" sz="1800"/>
              <a:t>Inaugurazione dell’International </a:t>
            </a:r>
            <a:r>
              <a:rPr lang="it-IT" sz="1800" err="1"/>
              <a:t>Year</a:t>
            </a:r>
            <a:r>
              <a:rPr lang="it-IT" sz="1800"/>
              <a:t> of Quantum Science and Technology</a:t>
            </a:r>
          </a:p>
          <a:p>
            <a:pPr algn="r"/>
            <a:endParaRPr lang="it-IT" sz="1800"/>
          </a:p>
          <a:p>
            <a:pPr algn="r"/>
            <a:r>
              <a:rPr lang="it-IT" sz="1800"/>
              <a:t>Roma, 5 – 7 Febbraio 2025 </a:t>
            </a:r>
          </a:p>
          <a:p>
            <a:pPr algn="r"/>
            <a:endParaRPr lang="it-IT" sz="2000"/>
          </a:p>
          <a:p>
            <a:pPr algn="r"/>
            <a:endParaRPr lang="it-IT" sz="2800" b="1"/>
          </a:p>
          <a:p>
            <a:pPr algn="r"/>
            <a:endParaRPr lang="it-IT" sz="2800" b="1"/>
          </a:p>
        </p:txBody>
      </p:sp>
      <p:sp>
        <p:nvSpPr>
          <p:cNvPr id="7" name="CasellaDiTesto 6">
            <a:extLst>
              <a:ext uri="{FF2B5EF4-FFF2-40B4-BE49-F238E27FC236}">
                <a16:creationId xmlns:a16="http://schemas.microsoft.com/office/drawing/2014/main" id="{FFEFBB7E-A177-2C0C-4D76-2354F615D76E}"/>
              </a:ext>
            </a:extLst>
          </p:cNvPr>
          <p:cNvSpPr txBox="1"/>
          <p:nvPr/>
        </p:nvSpPr>
        <p:spPr>
          <a:xfrm>
            <a:off x="139146" y="6140111"/>
            <a:ext cx="5503301" cy="600164"/>
          </a:xfrm>
          <a:prstGeom prst="rect">
            <a:avLst/>
          </a:prstGeom>
          <a:noFill/>
        </p:spPr>
        <p:txBody>
          <a:bodyPr wrap="none" rtlCol="0">
            <a:spAutoFit/>
          </a:bodyPr>
          <a:lstStyle/>
          <a:p>
            <a:r>
              <a:rPr lang="it-IT" sz="1500" b="1"/>
              <a:t>Ilaria Citro CNR-IPCF (Istituto per i Processi Chimico Fisici), Messina</a:t>
            </a:r>
          </a:p>
          <a:p>
            <a:endParaRPr lang="it-IT"/>
          </a:p>
        </p:txBody>
      </p:sp>
      <p:pic>
        <p:nvPicPr>
          <p:cNvPr id="2" name="Picture 2" descr="Image">
            <a:extLst>
              <a:ext uri="{FF2B5EF4-FFF2-40B4-BE49-F238E27FC236}">
                <a16:creationId xmlns:a16="http://schemas.microsoft.com/office/drawing/2014/main" id="{67BA6AFD-CA99-C3B3-9861-1FEE50744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44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07804B54-C2DA-BB85-326C-7D975C72AEF8}"/>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D43F9F17-C583-6AA1-698E-93446F7484CF}"/>
              </a:ext>
            </a:extLst>
          </p:cNvPr>
          <p:cNvGrpSpPr/>
          <p:nvPr/>
        </p:nvGrpSpPr>
        <p:grpSpPr>
          <a:xfrm>
            <a:off x="406972" y="1953573"/>
            <a:ext cx="5594596" cy="3370397"/>
            <a:chOff x="147892" y="1587813"/>
            <a:chExt cx="6610197" cy="4094038"/>
          </a:xfrm>
        </p:grpSpPr>
        <p:pic>
          <p:nvPicPr>
            <p:cNvPr id="4" name="Picture 2">
              <a:extLst>
                <a:ext uri="{FF2B5EF4-FFF2-40B4-BE49-F238E27FC236}">
                  <a16:creationId xmlns:a16="http://schemas.microsoft.com/office/drawing/2014/main" id="{8ABD63C6-D96A-B99F-4F32-B74E4FF6EF17}"/>
                </a:ext>
              </a:extLst>
            </p:cNvPr>
            <p:cNvPicPr>
              <a:picLocks noChangeAspect="1" noChangeArrowheads="1"/>
            </p:cNvPicPr>
            <p:nvPr/>
          </p:nvPicPr>
          <p:blipFill>
            <a:blip r:embed="rId4" cstate="print"/>
            <a:srcRect/>
            <a:stretch>
              <a:fillRect/>
            </a:stretch>
          </p:blipFill>
          <p:spPr bwMode="auto">
            <a:xfrm>
              <a:off x="202322" y="1587813"/>
              <a:ext cx="6555767" cy="3449638"/>
            </a:xfrm>
            <a:prstGeom prst="rect">
              <a:avLst/>
            </a:prstGeom>
            <a:noFill/>
            <a:ln w="9525">
              <a:noFill/>
              <a:miter lim="800000"/>
              <a:headEnd/>
              <a:tailEnd/>
            </a:ln>
          </p:spPr>
        </p:pic>
        <p:pic>
          <p:nvPicPr>
            <p:cNvPr id="5" name="Picture 4">
              <a:extLst>
                <a:ext uri="{FF2B5EF4-FFF2-40B4-BE49-F238E27FC236}">
                  <a16:creationId xmlns:a16="http://schemas.microsoft.com/office/drawing/2014/main" id="{CDF1C8F3-AE4D-F51E-94BC-13BEE05B7EF0}"/>
                </a:ext>
              </a:extLst>
            </p:cNvPr>
            <p:cNvPicPr>
              <a:picLocks noChangeAspect="1" noChangeArrowheads="1"/>
            </p:cNvPicPr>
            <p:nvPr/>
          </p:nvPicPr>
          <p:blipFill>
            <a:blip r:embed="rId5" cstate="print"/>
            <a:srcRect/>
            <a:stretch>
              <a:fillRect/>
            </a:stretch>
          </p:blipFill>
          <p:spPr bwMode="auto">
            <a:xfrm>
              <a:off x="147892" y="5300850"/>
              <a:ext cx="6610197" cy="381001"/>
            </a:xfrm>
            <a:prstGeom prst="rect">
              <a:avLst/>
            </a:prstGeom>
            <a:noFill/>
            <a:ln w="9525">
              <a:noFill/>
              <a:miter lim="800000"/>
              <a:headEnd/>
              <a:tailEnd/>
            </a:ln>
          </p:spPr>
        </p:pic>
        <p:sp>
          <p:nvSpPr>
            <p:cNvPr id="6" name="Rettangolo 5">
              <a:extLst>
                <a:ext uri="{FF2B5EF4-FFF2-40B4-BE49-F238E27FC236}">
                  <a16:creationId xmlns:a16="http://schemas.microsoft.com/office/drawing/2014/main" id="{9DDFA70A-2A6D-AE19-5E21-A0F4E9745374}"/>
                </a:ext>
              </a:extLst>
            </p:cNvPr>
            <p:cNvSpPr/>
            <p:nvPr/>
          </p:nvSpPr>
          <p:spPr>
            <a:xfrm>
              <a:off x="3379518" y="1749926"/>
              <a:ext cx="2640169" cy="411243"/>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a:ln w="10541" cmpd="sng">
                    <a:solidFill>
                      <a:srgbClr val="FF0000"/>
                    </a:solidFill>
                    <a:prstDash val="solid"/>
                  </a:ln>
                  <a:solidFill>
                    <a:srgbClr val="C00000"/>
                  </a:solidFill>
                  <a:latin typeface="Arial" charset="0"/>
                  <a:cs typeface="Arial" charset="0"/>
                </a:rPr>
                <a:t>Light absorption</a:t>
              </a:r>
              <a:endParaRPr lang="it-IT" sz="1600">
                <a:latin typeface="Arial" charset="0"/>
                <a:cs typeface="Arial" charset="0"/>
              </a:endParaRPr>
            </a:p>
          </p:txBody>
        </p:sp>
        <p:sp>
          <p:nvSpPr>
            <p:cNvPr id="7" name="Rettangolo 6">
              <a:extLst>
                <a:ext uri="{FF2B5EF4-FFF2-40B4-BE49-F238E27FC236}">
                  <a16:creationId xmlns:a16="http://schemas.microsoft.com/office/drawing/2014/main" id="{9A4CAD22-B5A7-7E29-D96F-E18E8E26AE8B}"/>
                </a:ext>
              </a:extLst>
            </p:cNvPr>
            <p:cNvSpPr/>
            <p:nvPr/>
          </p:nvSpPr>
          <p:spPr>
            <a:xfrm>
              <a:off x="3379518" y="2327328"/>
              <a:ext cx="2640169" cy="411243"/>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a:ln w="10541" cmpd="sng">
                    <a:solidFill>
                      <a:srgbClr val="FF0000"/>
                    </a:solidFill>
                    <a:prstDash val="solid"/>
                  </a:ln>
                  <a:solidFill>
                    <a:srgbClr val="C00000"/>
                  </a:solidFill>
                  <a:latin typeface="Arial" charset="0"/>
                  <a:cs typeface="Arial" charset="0"/>
                </a:rPr>
                <a:t>Electron injection</a:t>
              </a:r>
              <a:endParaRPr lang="it-IT" sz="1600">
                <a:latin typeface="Arial" charset="0"/>
                <a:cs typeface="Arial" charset="0"/>
              </a:endParaRPr>
            </a:p>
          </p:txBody>
        </p:sp>
        <p:sp>
          <p:nvSpPr>
            <p:cNvPr id="8" name="Rettangolo 7">
              <a:extLst>
                <a:ext uri="{FF2B5EF4-FFF2-40B4-BE49-F238E27FC236}">
                  <a16:creationId xmlns:a16="http://schemas.microsoft.com/office/drawing/2014/main" id="{C4099E57-620A-F774-C7AB-2C993DD7AF47}"/>
                </a:ext>
              </a:extLst>
            </p:cNvPr>
            <p:cNvSpPr/>
            <p:nvPr/>
          </p:nvSpPr>
          <p:spPr>
            <a:xfrm>
              <a:off x="3379518" y="2779980"/>
              <a:ext cx="2640169" cy="710329"/>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t-IT" sz="1600" b="1">
                  <a:ln w="10541" cmpd="sng">
                    <a:solidFill>
                      <a:srgbClr val="7030A0"/>
                    </a:solidFill>
                    <a:prstDash val="solid"/>
                  </a:ln>
                  <a:solidFill>
                    <a:srgbClr val="0070C0"/>
                  </a:solidFill>
                  <a:latin typeface="Arial" charset="0"/>
                  <a:cs typeface="Arial" charset="0"/>
                </a:rPr>
                <a:t>Back electron transfer</a:t>
              </a:r>
              <a:endParaRPr lang="it-IT" sz="1600">
                <a:ln w="10541" cmpd="sng">
                  <a:solidFill>
                    <a:srgbClr val="7030A0"/>
                  </a:solidFill>
                  <a:prstDash val="solid"/>
                </a:ln>
                <a:solidFill>
                  <a:srgbClr val="0070C0"/>
                </a:solidFill>
                <a:latin typeface="Arial" charset="0"/>
                <a:cs typeface="Arial" charset="0"/>
              </a:endParaRPr>
            </a:p>
          </p:txBody>
        </p:sp>
        <p:sp>
          <p:nvSpPr>
            <p:cNvPr id="9" name="Rettangolo 8">
              <a:extLst>
                <a:ext uri="{FF2B5EF4-FFF2-40B4-BE49-F238E27FC236}">
                  <a16:creationId xmlns:a16="http://schemas.microsoft.com/office/drawing/2014/main" id="{4C6DB62B-3134-8660-F366-6C93224423D4}"/>
                </a:ext>
              </a:extLst>
            </p:cNvPr>
            <p:cNvSpPr/>
            <p:nvPr/>
          </p:nvSpPr>
          <p:spPr>
            <a:xfrm>
              <a:off x="3394039" y="3413832"/>
              <a:ext cx="2640169" cy="411243"/>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a:ln w="10541" cmpd="sng">
                    <a:solidFill>
                      <a:srgbClr val="FF0000"/>
                    </a:solidFill>
                    <a:prstDash val="solid"/>
                  </a:ln>
                  <a:solidFill>
                    <a:srgbClr val="C00000"/>
                  </a:solidFill>
                  <a:latin typeface="Arial" charset="0"/>
                  <a:cs typeface="Arial" charset="0"/>
                </a:rPr>
                <a:t>Dye Regeneration </a:t>
              </a:r>
              <a:endParaRPr lang="it-IT" sz="1600">
                <a:latin typeface="Arial" charset="0"/>
                <a:cs typeface="Arial" charset="0"/>
              </a:endParaRPr>
            </a:p>
          </p:txBody>
        </p:sp>
        <p:sp>
          <p:nvSpPr>
            <p:cNvPr id="10" name="Rettangolo 9">
              <a:extLst>
                <a:ext uri="{FF2B5EF4-FFF2-40B4-BE49-F238E27FC236}">
                  <a16:creationId xmlns:a16="http://schemas.microsoft.com/office/drawing/2014/main" id="{C4060635-1151-25AC-50EC-6DF12FA5070F}"/>
                </a:ext>
              </a:extLst>
            </p:cNvPr>
            <p:cNvSpPr/>
            <p:nvPr/>
          </p:nvSpPr>
          <p:spPr>
            <a:xfrm>
              <a:off x="3379518" y="3972205"/>
              <a:ext cx="2640169" cy="411243"/>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a:ln w="10541" cmpd="sng">
                    <a:solidFill>
                      <a:srgbClr val="7030A0"/>
                    </a:solidFill>
                    <a:prstDash val="solid"/>
                  </a:ln>
                  <a:solidFill>
                    <a:srgbClr val="0070C0"/>
                  </a:solidFill>
                  <a:latin typeface="Arial" charset="0"/>
                  <a:cs typeface="Arial" charset="0"/>
                </a:rPr>
                <a:t>Recombination</a:t>
              </a:r>
              <a:endParaRPr lang="it-IT" sz="1600">
                <a:ln w="10541" cmpd="sng">
                  <a:solidFill>
                    <a:srgbClr val="7030A0"/>
                  </a:solidFill>
                  <a:prstDash val="solid"/>
                </a:ln>
                <a:solidFill>
                  <a:srgbClr val="0070C0"/>
                </a:solidFill>
                <a:latin typeface="Arial" charset="0"/>
                <a:cs typeface="Arial" charset="0"/>
              </a:endParaRPr>
            </a:p>
          </p:txBody>
        </p:sp>
        <p:sp>
          <p:nvSpPr>
            <p:cNvPr id="11" name="Rettangolo 10">
              <a:extLst>
                <a:ext uri="{FF2B5EF4-FFF2-40B4-BE49-F238E27FC236}">
                  <a16:creationId xmlns:a16="http://schemas.microsoft.com/office/drawing/2014/main" id="{DD30BFC1-A07C-5B2F-9E13-723F2FDA1FA9}"/>
                </a:ext>
              </a:extLst>
            </p:cNvPr>
            <p:cNvSpPr/>
            <p:nvPr/>
          </p:nvSpPr>
          <p:spPr>
            <a:xfrm>
              <a:off x="3368281" y="4410661"/>
              <a:ext cx="2902040" cy="710329"/>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a:ln w="10541" cmpd="sng">
                    <a:solidFill>
                      <a:srgbClr val="FF0000"/>
                    </a:solidFill>
                    <a:prstDash val="solid"/>
                  </a:ln>
                  <a:solidFill>
                    <a:srgbClr val="C00000"/>
                  </a:solidFill>
                  <a:latin typeface="Arial" charset="0"/>
                  <a:cs typeface="Arial" charset="0"/>
                </a:rPr>
                <a:t>Electrolyte Regeneration </a:t>
              </a:r>
              <a:endParaRPr lang="it-IT" sz="1600">
                <a:latin typeface="Arial" charset="0"/>
                <a:cs typeface="Arial" charset="0"/>
              </a:endParaRPr>
            </a:p>
          </p:txBody>
        </p:sp>
        <p:sp>
          <p:nvSpPr>
            <p:cNvPr id="12" name="Rettangolo 11">
              <a:extLst>
                <a:ext uri="{FF2B5EF4-FFF2-40B4-BE49-F238E27FC236}">
                  <a16:creationId xmlns:a16="http://schemas.microsoft.com/office/drawing/2014/main" id="{39331E10-F9CC-07B9-C957-6551048F9473}"/>
                </a:ext>
              </a:extLst>
            </p:cNvPr>
            <p:cNvSpPr/>
            <p:nvPr/>
          </p:nvSpPr>
          <p:spPr>
            <a:xfrm>
              <a:off x="3403130" y="5216109"/>
              <a:ext cx="2640169" cy="411243"/>
            </a:xfrm>
            <a:prstGeom prst="rect">
              <a:avLst/>
            </a:prstGeom>
          </p:spPr>
          <p:txBody>
            <a:bodyP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b="1">
                  <a:ln w="10541" cmpd="sng">
                    <a:solidFill>
                      <a:srgbClr val="7030A0"/>
                    </a:solidFill>
                    <a:prstDash val="solid"/>
                  </a:ln>
                  <a:solidFill>
                    <a:srgbClr val="0070C0"/>
                  </a:solidFill>
                  <a:latin typeface="Arial" charset="0"/>
                  <a:cs typeface="Arial" charset="0"/>
                </a:rPr>
                <a:t>Recombination</a:t>
              </a:r>
              <a:endParaRPr lang="it-IT" sz="1600">
                <a:ln w="10541" cmpd="sng">
                  <a:solidFill>
                    <a:srgbClr val="7030A0"/>
                  </a:solidFill>
                  <a:prstDash val="solid"/>
                </a:ln>
                <a:solidFill>
                  <a:srgbClr val="0070C0"/>
                </a:solidFill>
                <a:latin typeface="Arial" charset="0"/>
                <a:cs typeface="Arial" charset="0"/>
              </a:endParaRPr>
            </a:p>
          </p:txBody>
        </p:sp>
      </p:grpSp>
      <p:sp>
        <p:nvSpPr>
          <p:cNvPr id="13" name="CasellaDiTesto 15">
            <a:extLst>
              <a:ext uri="{FF2B5EF4-FFF2-40B4-BE49-F238E27FC236}">
                <a16:creationId xmlns:a16="http://schemas.microsoft.com/office/drawing/2014/main" id="{1BE18536-EA09-DF74-0DEF-9396F9EAF2E1}"/>
              </a:ext>
            </a:extLst>
          </p:cNvPr>
          <p:cNvSpPr txBox="1"/>
          <p:nvPr/>
        </p:nvSpPr>
        <p:spPr>
          <a:xfrm>
            <a:off x="373948" y="5738407"/>
            <a:ext cx="11426687" cy="738664"/>
          </a:xfrm>
          <a:prstGeom prst="rect">
            <a:avLst/>
          </a:prstGeom>
          <a:solidFill>
            <a:schemeClr val="bg1"/>
          </a:solidFill>
          <a:ln w="25400">
            <a:solidFill>
              <a:srgbClr val="92D050"/>
            </a:solidFill>
          </a:ln>
        </p:spPr>
        <p:txBody>
          <a:bodyPr wrap="square" lIns="91440" tIns="45720" rIns="91440" bIns="45720" anchor="t">
            <a:spAutoFit/>
          </a:bodyPr>
          <a:lstStyle>
            <a:defPPr>
              <a:defRPr lang="it-IT"/>
            </a:defPPr>
            <a:lvl1pPr marL="0" algn="just"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Scheme 1 - The processes contributing to </a:t>
            </a:r>
            <a:r>
              <a:rPr lang="en-US" dirty="0">
                <a:solidFill>
                  <a:srgbClr val="FF0000"/>
                </a:solidFill>
              </a:rPr>
              <a:t>Power Conversion Efficiency (PCE) </a:t>
            </a:r>
            <a:r>
              <a:rPr lang="en-US" dirty="0"/>
              <a:t>are highlighted in red. Conversely, the </a:t>
            </a:r>
            <a:r>
              <a:rPr lang="en-US" dirty="0">
                <a:solidFill>
                  <a:srgbClr val="0070C0"/>
                </a:solidFill>
              </a:rPr>
              <a:t>recombination</a:t>
            </a:r>
            <a:r>
              <a:rPr lang="en-US" dirty="0"/>
              <a:t> and </a:t>
            </a:r>
            <a:r>
              <a:rPr lang="en-US" dirty="0">
                <a:solidFill>
                  <a:srgbClr val="0070C0"/>
                </a:solidFill>
              </a:rPr>
              <a:t>back electron-transfer processes</a:t>
            </a:r>
            <a:r>
              <a:rPr lang="en-US" dirty="0"/>
              <a:t>, which adversely affect the PCE, are denoted in blue.</a:t>
            </a:r>
          </a:p>
          <a:p>
            <a:r>
              <a:rPr lang="en-US" dirty="0"/>
              <a:t>Schema 2 – solar cells sandwich structure</a:t>
            </a:r>
            <a:endParaRPr lang="it-IT" dirty="0"/>
          </a:p>
        </p:txBody>
      </p:sp>
      <p:pic>
        <p:nvPicPr>
          <p:cNvPr id="14" name="Immagine 13" descr="Immagine che contiene schermata, diagramma, linea, pixel&#10;&#10;Il contenuto generato dall&amp;#39;intelligenza artificiale potrebbe non essere corretto.">
            <a:extLst>
              <a:ext uri="{FF2B5EF4-FFF2-40B4-BE49-F238E27FC236}">
                <a16:creationId xmlns:a16="http://schemas.microsoft.com/office/drawing/2014/main" id="{6499C5C0-9662-6B5A-2E3C-ECA2CCB23369}"/>
              </a:ext>
            </a:extLst>
          </p:cNvPr>
          <p:cNvPicPr>
            <a:picLocks noChangeAspect="1"/>
          </p:cNvPicPr>
          <p:nvPr/>
        </p:nvPicPr>
        <p:blipFill>
          <a:blip r:embed="rId6"/>
          <a:stretch>
            <a:fillRect/>
          </a:stretch>
        </p:blipFill>
        <p:spPr>
          <a:xfrm>
            <a:off x="6095078" y="1828953"/>
            <a:ext cx="5219086" cy="1872738"/>
          </a:xfrm>
          <a:prstGeom prst="rect">
            <a:avLst/>
          </a:prstGeom>
        </p:spPr>
      </p:pic>
      <p:pic>
        <p:nvPicPr>
          <p:cNvPr id="15" name="Immagine 14" descr="Arrivano i nuovi pannelli fotovoltaici al grafene 'made in Italy'">
            <a:extLst>
              <a:ext uri="{FF2B5EF4-FFF2-40B4-BE49-F238E27FC236}">
                <a16:creationId xmlns:a16="http://schemas.microsoft.com/office/drawing/2014/main" id="{92624F79-6108-FDA9-97C9-09879C11F588}"/>
              </a:ext>
            </a:extLst>
          </p:cNvPr>
          <p:cNvPicPr>
            <a:picLocks noChangeAspect="1"/>
          </p:cNvPicPr>
          <p:nvPr/>
        </p:nvPicPr>
        <p:blipFill>
          <a:blip r:embed="rId7"/>
          <a:stretch>
            <a:fillRect/>
          </a:stretch>
        </p:blipFill>
        <p:spPr>
          <a:xfrm>
            <a:off x="7796980" y="3922193"/>
            <a:ext cx="2030361" cy="1496259"/>
          </a:xfrm>
          <a:prstGeom prst="rect">
            <a:avLst/>
          </a:prstGeom>
          <a:ln>
            <a:no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86C5578C-28C0-9831-5D71-35379EB45B62}"/>
              </a:ext>
            </a:extLst>
          </p:cNvPr>
          <p:cNvSpPr txBox="1"/>
          <p:nvPr/>
        </p:nvSpPr>
        <p:spPr>
          <a:xfrm>
            <a:off x="428933" y="1140036"/>
            <a:ext cx="773921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t>DSSC: Operating processes and sandwich structure</a:t>
            </a:r>
          </a:p>
        </p:txBody>
      </p:sp>
      <p:pic>
        <p:nvPicPr>
          <p:cNvPr id="17" name="Picture 2" descr="Image">
            <a:extLst>
              <a:ext uri="{FF2B5EF4-FFF2-40B4-BE49-F238E27FC236}">
                <a16:creationId xmlns:a16="http://schemas.microsoft.com/office/drawing/2014/main" id="{FEEF541A-1E0E-5CD7-95A5-3F55DB6C9D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912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2EBB1BEE-6C75-DBB2-9514-11909992CF38}"/>
            </a:ext>
          </a:extLst>
        </p:cNvPr>
        <p:cNvGrpSpPr/>
        <p:nvPr/>
      </p:nvGrpSpPr>
      <p:grpSpPr>
        <a:xfrm>
          <a:off x="0" y="0"/>
          <a:ext cx="0" cy="0"/>
          <a:chOff x="0" y="0"/>
          <a:chExt cx="0" cy="0"/>
        </a:xfrm>
      </p:grpSpPr>
      <p:pic>
        <p:nvPicPr>
          <p:cNvPr id="4098" name="Picture 2" descr="Typical dye-sensitized solar cell structure without plasmonic structure...  | Download Scientific Diagram">
            <a:extLst>
              <a:ext uri="{FF2B5EF4-FFF2-40B4-BE49-F238E27FC236}">
                <a16:creationId xmlns:a16="http://schemas.microsoft.com/office/drawing/2014/main" id="{61FE865E-A962-1342-54B5-1B77A053D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6194"/>
          <a:stretch/>
        </p:blipFill>
        <p:spPr bwMode="auto">
          <a:xfrm>
            <a:off x="616903" y="3111090"/>
            <a:ext cx="4813053" cy="3461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AFCB0A5-1167-222B-9F4E-3A389D624FBB}"/>
              </a:ext>
            </a:extLst>
          </p:cNvPr>
          <p:cNvSpPr txBox="1"/>
          <p:nvPr/>
        </p:nvSpPr>
        <p:spPr>
          <a:xfrm>
            <a:off x="0" y="1469461"/>
            <a:ext cx="8945213" cy="492443"/>
          </a:xfrm>
          <a:prstGeom prst="rect">
            <a:avLst/>
          </a:prstGeom>
          <a:noFill/>
        </p:spPr>
        <p:txBody>
          <a:bodyPr wrap="square">
            <a:spAutoFit/>
          </a:bodyPr>
          <a:lstStyle/>
          <a:p>
            <a:pPr lvl="1">
              <a:spcBef>
                <a:spcPts val="885"/>
              </a:spcBef>
              <a:buSzPts val="1000"/>
              <a:tabLst>
                <a:tab pos="1961515" algn="l"/>
              </a:tabLst>
            </a:pPr>
            <a:r>
              <a:rPr lang="it-IT" sz="2600" b="1">
                <a:effectLst/>
                <a:ea typeface="Calibri" panose="020F0502020204030204" pitchFamily="34" charset="0"/>
                <a:cs typeface="Calibri" panose="020F0502020204030204" pitchFamily="34" charset="0"/>
              </a:rPr>
              <a:t>DYE SENSITIZED SOLAR CELLS AND GOLD NANOPARTICLES</a:t>
            </a:r>
            <a:endParaRPr lang="it-IT" sz="2600" b="1">
              <a:effectLst/>
              <a:ea typeface="Palatino Linotype" panose="02040502050505030304" pitchFamily="18" charset="0"/>
              <a:cs typeface="Palatino Linotype" panose="02040502050505030304" pitchFamily="18" charset="0"/>
            </a:endParaRPr>
          </a:p>
        </p:txBody>
      </p:sp>
      <p:pic>
        <p:nvPicPr>
          <p:cNvPr id="4" name="Immagine 3">
            <a:extLst>
              <a:ext uri="{FF2B5EF4-FFF2-40B4-BE49-F238E27FC236}">
                <a16:creationId xmlns:a16="http://schemas.microsoft.com/office/drawing/2014/main" id="{553106C7-1768-FF5D-E879-53F7E098226D}"/>
              </a:ext>
            </a:extLst>
          </p:cNvPr>
          <p:cNvPicPr>
            <a:picLocks noChangeAspect="1"/>
          </p:cNvPicPr>
          <p:nvPr/>
        </p:nvPicPr>
        <p:blipFill>
          <a:blip r:embed="rId5"/>
          <a:stretch>
            <a:fillRect/>
          </a:stretch>
        </p:blipFill>
        <p:spPr>
          <a:xfrm>
            <a:off x="7211836" y="3100171"/>
            <a:ext cx="4530728" cy="3461476"/>
          </a:xfrm>
          <a:prstGeom prst="rect">
            <a:avLst/>
          </a:prstGeom>
          <a:ln>
            <a:noFill/>
          </a:ln>
          <a:effectLst>
            <a:outerShdw blurRad="292100" dist="139700" dir="2700000" algn="tl" rotWithShape="0">
              <a:srgbClr val="333333">
                <a:alpha val="65000"/>
              </a:srgbClr>
            </a:outerShdw>
          </a:effectLst>
        </p:spPr>
      </p:pic>
      <p:cxnSp>
        <p:nvCxnSpPr>
          <p:cNvPr id="6" name="Connettore 2 5">
            <a:extLst>
              <a:ext uri="{FF2B5EF4-FFF2-40B4-BE49-F238E27FC236}">
                <a16:creationId xmlns:a16="http://schemas.microsoft.com/office/drawing/2014/main" id="{318C8595-D04D-6263-FD99-E80970E7F1B0}"/>
              </a:ext>
            </a:extLst>
          </p:cNvPr>
          <p:cNvCxnSpPr>
            <a:cxnSpLocks/>
          </p:cNvCxnSpPr>
          <p:nvPr/>
        </p:nvCxnSpPr>
        <p:spPr>
          <a:xfrm>
            <a:off x="5644318" y="4761635"/>
            <a:ext cx="1439519"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DAB7B7EF-ABC7-10C6-D7A0-5F1F3A8F1DBF}"/>
              </a:ext>
            </a:extLst>
          </p:cNvPr>
          <p:cNvSpPr txBox="1"/>
          <p:nvPr/>
        </p:nvSpPr>
        <p:spPr>
          <a:xfrm>
            <a:off x="5699975" y="4332552"/>
            <a:ext cx="1401346" cy="369332"/>
          </a:xfrm>
          <a:prstGeom prst="rect">
            <a:avLst/>
          </a:prstGeom>
          <a:noFill/>
        </p:spPr>
        <p:txBody>
          <a:bodyPr wrap="none" rtlCol="0">
            <a:spAutoFit/>
          </a:bodyPr>
          <a:lstStyle/>
          <a:p>
            <a:r>
              <a:rPr lang="it-IT" b="1" err="1">
                <a:solidFill>
                  <a:schemeClr val="accent1">
                    <a:lumMod val="50000"/>
                  </a:schemeClr>
                </a:solidFill>
              </a:rPr>
              <a:t>Au</a:t>
            </a:r>
            <a:r>
              <a:rPr lang="it-IT" b="1">
                <a:solidFill>
                  <a:schemeClr val="accent1">
                    <a:lumMod val="50000"/>
                  </a:schemeClr>
                </a:solidFill>
              </a:rPr>
              <a:t> NP@TiO</a:t>
            </a:r>
            <a:r>
              <a:rPr lang="it-IT" b="1" baseline="-25000">
                <a:solidFill>
                  <a:schemeClr val="accent1">
                    <a:lumMod val="50000"/>
                  </a:schemeClr>
                </a:solidFill>
              </a:rPr>
              <a:t>2</a:t>
            </a:r>
          </a:p>
        </p:txBody>
      </p:sp>
      <p:sp>
        <p:nvSpPr>
          <p:cNvPr id="11" name="CasellaDiTesto 10">
            <a:extLst>
              <a:ext uri="{FF2B5EF4-FFF2-40B4-BE49-F238E27FC236}">
                <a16:creationId xmlns:a16="http://schemas.microsoft.com/office/drawing/2014/main" id="{9FC37EFD-A05A-B219-0F2A-5338F0D4258F}"/>
              </a:ext>
            </a:extLst>
          </p:cNvPr>
          <p:cNvSpPr txBox="1"/>
          <p:nvPr/>
        </p:nvSpPr>
        <p:spPr>
          <a:xfrm>
            <a:off x="616903" y="2073238"/>
            <a:ext cx="11125661" cy="840230"/>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b="0" i="1"/>
              <a:t>An optimization work on dye-sensitized solar cells (DSSCs) based on both artificial and natural dyes was carried out by a fine synthesis work embedding gold nanoparticles in a TiO2 semiconductor, so we were able to boost the power conversion efficiency (PCE).</a:t>
            </a:r>
          </a:p>
        </p:txBody>
      </p:sp>
      <p:pic>
        <p:nvPicPr>
          <p:cNvPr id="5" name="Picture 2" descr="Image">
            <a:extLst>
              <a:ext uri="{FF2B5EF4-FFF2-40B4-BE49-F238E27FC236}">
                <a16:creationId xmlns:a16="http://schemas.microsoft.com/office/drawing/2014/main" id="{C88F4AD9-906D-031E-B518-B05C0AFBA7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1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5FC71B86-4034-7376-18A9-DB0807531BBB}"/>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39BCBF11-2529-12E2-01ED-204649866D01}"/>
              </a:ext>
            </a:extLst>
          </p:cNvPr>
          <p:cNvSpPr txBox="1"/>
          <p:nvPr/>
        </p:nvSpPr>
        <p:spPr>
          <a:xfrm>
            <a:off x="-1" y="1460355"/>
            <a:ext cx="8780585" cy="461665"/>
          </a:xfrm>
          <a:prstGeom prst="rect">
            <a:avLst/>
          </a:prstGeom>
          <a:noFill/>
        </p:spPr>
        <p:txBody>
          <a:bodyPr wrap="square">
            <a:spAutoFit/>
          </a:bodyPr>
          <a:lstStyle/>
          <a:p>
            <a:pPr lvl="1">
              <a:spcBef>
                <a:spcPts val="885"/>
              </a:spcBef>
              <a:buSzPts val="1000"/>
              <a:tabLst>
                <a:tab pos="1961515" algn="l"/>
              </a:tabLst>
            </a:pPr>
            <a:r>
              <a:rPr lang="it-IT" sz="2400" b="1" dirty="0">
                <a:effectLst/>
                <a:ea typeface="Calibri" panose="020F0502020204030204" pitchFamily="34" charset="0"/>
                <a:cs typeface="Calibri" panose="020F0502020204030204" pitchFamily="34" charset="0"/>
              </a:rPr>
              <a:t>SYNTHESIS OF </a:t>
            </a:r>
            <a:r>
              <a:rPr lang="it-IT" sz="2400" b="1" dirty="0">
                <a:effectLst/>
                <a:ea typeface="Palatino Linotype" panose="02040502050505030304" pitchFamily="18" charset="0"/>
                <a:cs typeface="Palatino Linotype" panose="02040502050505030304" pitchFamily="18" charset="0"/>
              </a:rPr>
              <a:t>GOLD NANOPARTICLES COLLOIDAL SOLUTION</a:t>
            </a:r>
          </a:p>
        </p:txBody>
      </p:sp>
      <p:pic>
        <p:nvPicPr>
          <p:cNvPr id="8" name="Immagine 7">
            <a:extLst>
              <a:ext uri="{FF2B5EF4-FFF2-40B4-BE49-F238E27FC236}">
                <a16:creationId xmlns:a16="http://schemas.microsoft.com/office/drawing/2014/main" id="{887CDB18-3750-96A7-2D24-5FADEDD3D236}"/>
              </a:ext>
            </a:extLst>
          </p:cNvPr>
          <p:cNvPicPr>
            <a:picLocks noChangeAspect="1"/>
          </p:cNvPicPr>
          <p:nvPr/>
        </p:nvPicPr>
        <p:blipFill>
          <a:blip r:embed="rId4"/>
          <a:stretch>
            <a:fillRect/>
          </a:stretch>
        </p:blipFill>
        <p:spPr>
          <a:xfrm>
            <a:off x="799109" y="2418693"/>
            <a:ext cx="4607984" cy="2673334"/>
          </a:xfrm>
          <a:prstGeom prst="rect">
            <a:avLst/>
          </a:prstGeom>
        </p:spPr>
      </p:pic>
      <p:sp>
        <p:nvSpPr>
          <p:cNvPr id="9" name="CasellaDiTesto 8">
            <a:extLst>
              <a:ext uri="{FF2B5EF4-FFF2-40B4-BE49-F238E27FC236}">
                <a16:creationId xmlns:a16="http://schemas.microsoft.com/office/drawing/2014/main" id="{7D72EDD8-6275-B023-1436-121849D5B105}"/>
              </a:ext>
            </a:extLst>
          </p:cNvPr>
          <p:cNvSpPr txBox="1"/>
          <p:nvPr/>
        </p:nvSpPr>
        <p:spPr>
          <a:xfrm>
            <a:off x="405228" y="5571511"/>
            <a:ext cx="11362702" cy="1089529"/>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b="0" i="1" dirty="0"/>
              <a:t>The synthesis procedure is a combination of a redox reaction carried out by NaBH4 assisted by trisodium citrate (TC) as a </a:t>
            </a:r>
            <a:r>
              <a:rPr lang="en-US" sz="1800" b="0" i="1" dirty="0" err="1"/>
              <a:t>chelant</a:t>
            </a:r>
            <a:r>
              <a:rPr lang="en-US" sz="1800" b="0" i="1" dirty="0"/>
              <a:t>, to produce the gold nanoparticles (Au NPs), followed by their functionalization to provide anchoring molecules, and, finally, the same acid hydrolysis with solvothermal treatment described above to obtain TiO2 </a:t>
            </a:r>
            <a:r>
              <a:rPr lang="en-US" sz="1800" b="0" i="1" dirty="0" err="1"/>
              <a:t>nanopowders</a:t>
            </a:r>
            <a:r>
              <a:rPr lang="en-US" sz="1800" b="0" i="1" dirty="0"/>
              <a:t> was then used to embed the Au NPs.</a:t>
            </a:r>
          </a:p>
        </p:txBody>
      </p:sp>
      <p:pic>
        <p:nvPicPr>
          <p:cNvPr id="5" name="Immagine 4" descr="Investigation of the Gold Nanoparticles Synthesis, Mechanism and  Characterization Using the Turkevich Method[v1] | Preprints.org">
            <a:extLst>
              <a:ext uri="{FF2B5EF4-FFF2-40B4-BE49-F238E27FC236}">
                <a16:creationId xmlns:a16="http://schemas.microsoft.com/office/drawing/2014/main" id="{9A8FB69E-63A3-C2B5-374E-5945A27C655A}"/>
              </a:ext>
            </a:extLst>
          </p:cNvPr>
          <p:cNvPicPr>
            <a:picLocks noChangeAspect="1"/>
          </p:cNvPicPr>
          <p:nvPr/>
        </p:nvPicPr>
        <p:blipFill rotWithShape="1">
          <a:blip r:embed="rId5">
            <a:extLst>
              <a:ext uri="{28A0092B-C50C-407E-A947-70E740481C1C}">
                <a14:useLocalDpi xmlns:a14="http://schemas.microsoft.com/office/drawing/2010/main" val="0"/>
              </a:ext>
            </a:extLst>
          </a:blip>
          <a:srcRect b="62352"/>
          <a:stretch/>
        </p:blipFill>
        <p:spPr bwMode="auto">
          <a:xfrm>
            <a:off x="5562600" y="4063664"/>
            <a:ext cx="6016583" cy="1310938"/>
          </a:xfrm>
          <a:prstGeom prst="rect">
            <a:avLst/>
          </a:prstGeom>
          <a:noFill/>
          <a:ln>
            <a:noFill/>
          </a:ln>
          <a:extLst>
            <a:ext uri="{53640926-AAD7-44D8-BBD7-CCE9431645EC}">
              <a14:shadowObscured xmlns:a14="http://schemas.microsoft.com/office/drawing/2010/main"/>
            </a:ext>
          </a:extLst>
        </p:spPr>
      </p:pic>
      <p:pic>
        <p:nvPicPr>
          <p:cNvPr id="10" name="Immagine 9" descr="Analytica 04 00020 g003">
            <a:extLst>
              <a:ext uri="{FF2B5EF4-FFF2-40B4-BE49-F238E27FC236}">
                <a16:creationId xmlns:a16="http://schemas.microsoft.com/office/drawing/2014/main" id="{C9ADD843-AEA4-F60D-4B7E-7C60D86AD5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9871" y="2095886"/>
            <a:ext cx="4186172" cy="1684806"/>
          </a:xfrm>
          <a:prstGeom prst="rect">
            <a:avLst/>
          </a:prstGeom>
          <a:ln>
            <a:noFill/>
          </a:ln>
          <a:effectLst>
            <a:softEdge rad="112500"/>
          </a:effectLst>
        </p:spPr>
      </p:pic>
      <p:pic>
        <p:nvPicPr>
          <p:cNvPr id="4" name="Picture 2" descr="Image">
            <a:extLst>
              <a:ext uri="{FF2B5EF4-FFF2-40B4-BE49-F238E27FC236}">
                <a16:creationId xmlns:a16="http://schemas.microsoft.com/office/drawing/2014/main" id="{958BC229-3878-C986-9D17-33CA21005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725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5BFD3365-FD0E-2706-5B47-C1092EFA5D4B}"/>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74015CBB-45A6-B7F4-29A2-7729CAB4E32E}"/>
              </a:ext>
            </a:extLst>
          </p:cNvPr>
          <p:cNvSpPr txBox="1"/>
          <p:nvPr/>
        </p:nvSpPr>
        <p:spPr>
          <a:xfrm>
            <a:off x="-200477" y="1398472"/>
            <a:ext cx="7205003" cy="523220"/>
          </a:xfrm>
          <a:prstGeom prst="rect">
            <a:avLst/>
          </a:prstGeom>
          <a:noFill/>
        </p:spPr>
        <p:txBody>
          <a:bodyPr wrap="square">
            <a:spAutoFit/>
          </a:bodyPr>
          <a:lstStyle/>
          <a:p>
            <a:pPr lvl="1">
              <a:spcBef>
                <a:spcPts val="885"/>
              </a:spcBef>
              <a:buSzPts val="1000"/>
              <a:tabLst>
                <a:tab pos="1961515" algn="l"/>
              </a:tabLst>
            </a:pPr>
            <a:r>
              <a:rPr lang="it-IT" sz="2800" b="1" dirty="0">
                <a:effectLst/>
                <a:ea typeface="Calibri" panose="020F0502020204030204" pitchFamily="34" charset="0"/>
                <a:cs typeface="Calibri" panose="020F0502020204030204" pitchFamily="34" charset="0"/>
              </a:rPr>
              <a:t>PREPARATION OF Au@TiO2 DOPED PASTE</a:t>
            </a:r>
            <a:endParaRPr lang="it-IT" sz="2800" b="1" dirty="0">
              <a:effectLst/>
              <a:ea typeface="Palatino Linotype" panose="02040502050505030304" pitchFamily="18" charset="0"/>
              <a:cs typeface="Palatino Linotype" panose="02040502050505030304" pitchFamily="18" charset="0"/>
            </a:endParaRPr>
          </a:p>
        </p:txBody>
      </p:sp>
      <p:pic>
        <p:nvPicPr>
          <p:cNvPr id="4" name="Immagine 3" descr="Immagine che contiene interno, Attrezzatura da laboratorio, Attrezzature mediche, muro&#10;&#10;Descrizione generata automaticamente">
            <a:extLst>
              <a:ext uri="{FF2B5EF4-FFF2-40B4-BE49-F238E27FC236}">
                <a16:creationId xmlns:a16="http://schemas.microsoft.com/office/drawing/2014/main" id="{DD8AD002-C513-DB85-3EF2-D94F3CB8BF33}"/>
              </a:ext>
            </a:extLst>
          </p:cNvPr>
          <p:cNvPicPr>
            <a:picLocks noChangeAspect="1"/>
          </p:cNvPicPr>
          <p:nvPr/>
        </p:nvPicPr>
        <p:blipFill>
          <a:blip r:embed="rId4">
            <a:extLst>
              <a:ext uri="{28A0092B-C50C-407E-A947-70E740481C1C}">
                <a14:useLocalDpi xmlns:a14="http://schemas.microsoft.com/office/drawing/2010/main" val="0"/>
              </a:ext>
            </a:extLst>
          </a:blip>
          <a:srcRect r="4334" b="12074"/>
          <a:stretch/>
        </p:blipFill>
        <p:spPr>
          <a:xfrm rot="5400000">
            <a:off x="8713775" y="2899885"/>
            <a:ext cx="3021464" cy="2082740"/>
          </a:xfrm>
          <a:prstGeom prst="rect">
            <a:avLst/>
          </a:prstGeom>
          <a:ln>
            <a:noFill/>
          </a:ln>
          <a:effectLst>
            <a:softEdge rad="112500"/>
          </a:effectLst>
        </p:spPr>
      </p:pic>
      <p:pic>
        <p:nvPicPr>
          <p:cNvPr id="5" name="Immagine 4" descr="Gold nanoparticles inducing surface disorders of titanium dioxide  photoanode for efficient water splitting - ScienceDirect">
            <a:extLst>
              <a:ext uri="{FF2B5EF4-FFF2-40B4-BE49-F238E27FC236}">
                <a16:creationId xmlns:a16="http://schemas.microsoft.com/office/drawing/2014/main" id="{E227A445-2EBA-0798-51FA-55891AD0A46A}"/>
              </a:ext>
            </a:extLst>
          </p:cNvPr>
          <p:cNvPicPr>
            <a:picLocks noChangeAspect="1"/>
          </p:cNvPicPr>
          <p:nvPr/>
        </p:nvPicPr>
        <p:blipFill rotWithShape="1">
          <a:blip r:embed="rId5">
            <a:extLst>
              <a:ext uri="{28A0092B-C50C-407E-A947-70E740481C1C}">
                <a14:useLocalDpi xmlns:a14="http://schemas.microsoft.com/office/drawing/2010/main" val="0"/>
              </a:ext>
            </a:extLst>
          </a:blip>
          <a:srcRect l="1" t="39784" r="76036" b="10836"/>
          <a:stretch/>
        </p:blipFill>
        <p:spPr bwMode="auto">
          <a:xfrm>
            <a:off x="4085350" y="2203642"/>
            <a:ext cx="1422692" cy="1963156"/>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Rotavapor R 110 - Elsichrom the HPLC Specialist">
            <a:extLst>
              <a:ext uri="{FF2B5EF4-FFF2-40B4-BE49-F238E27FC236}">
                <a16:creationId xmlns:a16="http://schemas.microsoft.com/office/drawing/2014/main" id="{4581F5DD-F697-F47D-EC15-579A14CAD3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101" y="2093762"/>
            <a:ext cx="2621907" cy="22704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9084797D-BC9C-F1EB-65C7-D44D030B7866}"/>
              </a:ext>
            </a:extLst>
          </p:cNvPr>
          <p:cNvSpPr txBox="1"/>
          <p:nvPr/>
        </p:nvSpPr>
        <p:spPr>
          <a:xfrm>
            <a:off x="414649" y="5720567"/>
            <a:ext cx="11362702" cy="840230"/>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sz="1800" b="0" i="1" dirty="0"/>
              <a:t>Gold </a:t>
            </a:r>
            <a:r>
              <a:rPr lang="it-IT" sz="1800" b="0" i="1" dirty="0" err="1"/>
              <a:t>nanoclusters</a:t>
            </a:r>
            <a:r>
              <a:rPr lang="it-IT" sz="1800" b="0" i="1" dirty="0"/>
              <a:t> </a:t>
            </a:r>
            <a:r>
              <a:rPr lang="it-IT" sz="1800" b="0" i="1" dirty="0" err="1"/>
              <a:t>were</a:t>
            </a:r>
            <a:r>
              <a:rPr lang="it-IT" sz="1800" b="0" i="1" dirty="0"/>
              <a:t> </a:t>
            </a:r>
            <a:r>
              <a:rPr lang="it-IT" sz="1800" b="0" i="1" dirty="0" err="1"/>
              <a:t>dissolved</a:t>
            </a:r>
            <a:r>
              <a:rPr lang="it-IT" sz="1800" b="0" i="1" dirty="0"/>
              <a:t> in </a:t>
            </a:r>
            <a:r>
              <a:rPr lang="it-IT" sz="1800" b="0" i="1" dirty="0" err="1"/>
              <a:t>ethanol</a:t>
            </a:r>
            <a:r>
              <a:rPr lang="it-IT" sz="1800" b="0" i="1" dirty="0"/>
              <a:t> for a night by </a:t>
            </a:r>
            <a:r>
              <a:rPr lang="it-IT" sz="1800" b="0" i="1" dirty="0" err="1"/>
              <a:t>stirring</a:t>
            </a:r>
            <a:r>
              <a:rPr lang="it-IT" sz="1800" b="0" i="1" dirty="0"/>
              <a:t>; </a:t>
            </a:r>
            <a:r>
              <a:rPr lang="it-IT" sz="1800" b="0" i="1" dirty="0" err="1"/>
              <a:t>then</a:t>
            </a:r>
            <a:r>
              <a:rPr lang="it-IT" sz="1800" b="0" i="1" dirty="0"/>
              <a:t>, </a:t>
            </a:r>
            <a:r>
              <a:rPr lang="it-IT" sz="1800" b="0" i="1" dirty="0" err="1"/>
              <a:t>they</a:t>
            </a:r>
            <a:r>
              <a:rPr lang="it-IT" sz="1800" b="0" i="1" dirty="0"/>
              <a:t> </a:t>
            </a:r>
            <a:r>
              <a:rPr lang="it-IT" sz="1800" b="0" i="1" dirty="0" err="1"/>
              <a:t>were</a:t>
            </a:r>
            <a:r>
              <a:rPr lang="it-IT" sz="1800" b="0" i="1" dirty="0"/>
              <a:t> embedded </a:t>
            </a:r>
            <a:r>
              <a:rPr lang="it-IT" sz="1800" b="0" i="1" dirty="0" err="1"/>
              <a:t>directly</a:t>
            </a:r>
            <a:r>
              <a:rPr lang="it-IT" sz="1800" b="0" i="1" dirty="0"/>
              <a:t> on the TiO2 paste (</a:t>
            </a:r>
            <a:r>
              <a:rPr lang="it-IT" sz="1800" b="0" i="1" dirty="0" err="1"/>
              <a:t>furnished</a:t>
            </a:r>
            <a:r>
              <a:rPr lang="it-IT" sz="1800" b="0" i="1" dirty="0"/>
              <a:t> by </a:t>
            </a:r>
            <a:r>
              <a:rPr lang="it-IT" sz="1800" b="0" i="1" dirty="0" err="1"/>
              <a:t>Dyesol</a:t>
            </a:r>
            <a:r>
              <a:rPr lang="it-IT" sz="1800" b="0" i="1" dirty="0"/>
              <a:t>) with 0.7% in weight of </a:t>
            </a:r>
            <a:r>
              <a:rPr lang="it-IT" sz="1800" b="0" i="1" dirty="0" err="1"/>
              <a:t>gold</a:t>
            </a:r>
            <a:r>
              <a:rPr lang="it-IT" sz="1800" b="0" i="1" dirty="0"/>
              <a:t> </a:t>
            </a:r>
            <a:r>
              <a:rPr lang="it-IT" sz="1800" b="0" i="1" dirty="0" err="1"/>
              <a:t>nanoparticles</a:t>
            </a:r>
            <a:r>
              <a:rPr lang="it-IT" sz="1800" b="0" i="1" dirty="0"/>
              <a:t>. The </a:t>
            </a:r>
            <a:r>
              <a:rPr lang="it-IT" sz="1800" b="0" i="1" dirty="0" err="1"/>
              <a:t>doped</a:t>
            </a:r>
            <a:r>
              <a:rPr lang="it-IT" sz="1800" b="0" i="1" dirty="0"/>
              <a:t> paste </a:t>
            </a:r>
            <a:r>
              <a:rPr lang="it-IT" sz="1800" b="0" i="1" dirty="0" err="1"/>
              <a:t>was</a:t>
            </a:r>
            <a:r>
              <a:rPr lang="it-IT" sz="1800" b="0" i="1" dirty="0"/>
              <a:t>  mixed for 2 days, </a:t>
            </a:r>
            <a:r>
              <a:rPr lang="it-IT" sz="1800" b="0" i="1" dirty="0" err="1"/>
              <a:t>alternating</a:t>
            </a:r>
            <a:r>
              <a:rPr lang="it-IT" sz="1800" b="0" i="1" dirty="0"/>
              <a:t> </a:t>
            </a:r>
            <a:r>
              <a:rPr lang="it-IT" sz="1800" b="0" i="1" dirty="0" err="1"/>
              <a:t>stirring</a:t>
            </a:r>
            <a:r>
              <a:rPr lang="it-IT" sz="1800" b="0" i="1" dirty="0"/>
              <a:t> and </a:t>
            </a:r>
            <a:r>
              <a:rPr lang="it-IT" sz="1800" b="0" i="1" dirty="0" err="1"/>
              <a:t>ultrasonic</a:t>
            </a:r>
            <a:r>
              <a:rPr lang="it-IT" sz="1800" b="0" i="1" dirty="0"/>
              <a:t> </a:t>
            </a:r>
            <a:r>
              <a:rPr lang="it-IT" sz="1800" b="0" i="1" dirty="0" err="1"/>
              <a:t>baths</a:t>
            </a:r>
            <a:r>
              <a:rPr lang="it-IT" sz="1800" b="0" i="1" dirty="0"/>
              <a:t>, </a:t>
            </a:r>
            <a:r>
              <a:rPr lang="it-IT" sz="1800" b="0" i="1" dirty="0" err="1"/>
              <a:t>until</a:t>
            </a:r>
            <a:r>
              <a:rPr lang="it-IT" sz="1800" b="0" i="1" dirty="0"/>
              <a:t> </a:t>
            </a:r>
            <a:r>
              <a:rPr lang="it-IT" sz="1800" b="0" i="1" dirty="0" err="1"/>
              <a:t>it</a:t>
            </a:r>
            <a:r>
              <a:rPr lang="it-IT" sz="1800" b="0" i="1" dirty="0"/>
              <a:t> </a:t>
            </a:r>
            <a:r>
              <a:rPr lang="it-IT" sz="1800" b="0" i="1" dirty="0" err="1"/>
              <a:t>was</a:t>
            </a:r>
            <a:r>
              <a:rPr lang="it-IT" sz="1800" b="0" i="1" dirty="0"/>
              <a:t> </a:t>
            </a:r>
            <a:r>
              <a:rPr lang="it-IT" sz="1800" b="0" i="1" dirty="0" err="1"/>
              <a:t>uniform</a:t>
            </a:r>
            <a:r>
              <a:rPr lang="it-IT" sz="1800" b="0" i="1" dirty="0"/>
              <a:t> and </a:t>
            </a:r>
            <a:r>
              <a:rPr lang="it-IT" sz="1800" b="0" i="1" dirty="0" err="1"/>
              <a:t>homogeneous</a:t>
            </a:r>
            <a:r>
              <a:rPr lang="it-IT" sz="1800" b="0" i="1" dirty="0"/>
              <a:t>. </a:t>
            </a:r>
            <a:endParaRPr lang="en-US" sz="1800" b="0" i="1" dirty="0"/>
          </a:p>
        </p:txBody>
      </p:sp>
      <p:pic>
        <p:nvPicPr>
          <p:cNvPr id="1028" name="Picture 4" descr="Immagine che contiene stoviglie&#10;&#10;Descrizione generata automaticamente con attendibilità media">
            <a:extLst>
              <a:ext uri="{FF2B5EF4-FFF2-40B4-BE49-F238E27FC236}">
                <a16:creationId xmlns:a16="http://schemas.microsoft.com/office/drawing/2014/main" id="{D4529B57-3745-22B2-EDB1-44D9CAADFC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09" t="24876" r="12256" b="25204"/>
          <a:stretch/>
        </p:blipFill>
        <p:spPr bwMode="auto">
          <a:xfrm>
            <a:off x="1296957" y="3594770"/>
            <a:ext cx="2520878" cy="1655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magine 5" descr="Immagine che contiene interno, polvere&#10;&#10;Descrizione generata automaticamente">
            <a:extLst>
              <a:ext uri="{FF2B5EF4-FFF2-40B4-BE49-F238E27FC236}">
                <a16:creationId xmlns:a16="http://schemas.microsoft.com/office/drawing/2014/main" id="{5F4693C4-0F79-8212-EEE5-39FCC6292ECE}"/>
              </a:ext>
            </a:extLst>
          </p:cNvPr>
          <p:cNvPicPr>
            <a:picLocks noChangeAspect="1"/>
          </p:cNvPicPr>
          <p:nvPr/>
        </p:nvPicPr>
        <p:blipFill rotWithShape="1">
          <a:blip r:embed="rId8">
            <a:extLst>
              <a:ext uri="{28A0092B-C50C-407E-A947-70E740481C1C}">
                <a14:useLocalDpi xmlns:a14="http://schemas.microsoft.com/office/drawing/2010/main" val="0"/>
              </a:ext>
            </a:extLst>
          </a:blip>
          <a:srcRect l="20232" t="33410" r="22079" b="11704"/>
          <a:stretch/>
        </p:blipFill>
        <p:spPr bwMode="auto">
          <a:xfrm>
            <a:off x="414649" y="2214559"/>
            <a:ext cx="1764617" cy="1678925"/>
          </a:xfrm>
          <a:prstGeom prst="rect">
            <a:avLst/>
          </a:prstGeom>
          <a:ln>
            <a:noFill/>
          </a:ln>
          <a:effectLst>
            <a:softEdge rad="112500"/>
          </a:effectLst>
          <a:extLst>
            <a:ext uri="{53640926-AAD7-44D8-BBD7-CCE9431645EC}">
              <a14:shadowObscured xmlns:a14="http://schemas.microsoft.com/office/drawing/2010/main"/>
            </a:ext>
          </a:extLst>
        </p:spPr>
      </p:pic>
      <p:pic>
        <p:nvPicPr>
          <p:cNvPr id="7" name="Picture 2" descr="Image">
            <a:extLst>
              <a:ext uri="{FF2B5EF4-FFF2-40B4-BE49-F238E27FC236}">
                <a16:creationId xmlns:a16="http://schemas.microsoft.com/office/drawing/2014/main" id="{38CE9CCA-01A0-A1E1-C2C4-36C5934215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88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C60CAFA5-7D16-62A0-D936-04E5A4C6A858}"/>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0CC10E4E-515E-EE69-7731-B9A701F16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42821" y="1952550"/>
            <a:ext cx="1700959" cy="1699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asellaDiTesto 9">
            <a:extLst>
              <a:ext uri="{FF2B5EF4-FFF2-40B4-BE49-F238E27FC236}">
                <a16:creationId xmlns:a16="http://schemas.microsoft.com/office/drawing/2014/main" id="{F49ADC81-95B8-5262-A94E-7C713BBE504B}"/>
              </a:ext>
            </a:extLst>
          </p:cNvPr>
          <p:cNvSpPr txBox="1"/>
          <p:nvPr/>
        </p:nvSpPr>
        <p:spPr>
          <a:xfrm>
            <a:off x="103942" y="1328832"/>
            <a:ext cx="6506870" cy="523220"/>
          </a:xfrm>
          <a:prstGeom prst="rect">
            <a:avLst/>
          </a:prstGeom>
          <a:noFill/>
        </p:spPr>
        <p:txBody>
          <a:bodyPr wrap="square">
            <a:spAutoFit/>
          </a:bodyPr>
          <a:lstStyle/>
          <a:p>
            <a:pPr lvl="1">
              <a:spcBef>
                <a:spcPts val="885"/>
              </a:spcBef>
              <a:buSzPts val="1000"/>
              <a:tabLst>
                <a:tab pos="1961515" algn="l"/>
              </a:tabLst>
            </a:pPr>
            <a:r>
              <a:rPr lang="it-IT" sz="2800" b="1" dirty="0">
                <a:ea typeface="Calibri" panose="020F0502020204030204" pitchFamily="34" charset="0"/>
                <a:cs typeface="Calibri" panose="020F0502020204030204" pitchFamily="34" charset="0"/>
              </a:rPr>
              <a:t>DEVICE FABBRICATION</a:t>
            </a:r>
            <a:endParaRPr lang="it-IT" sz="2800" b="1" dirty="0">
              <a:effectLst/>
              <a:ea typeface="Palatino Linotype" panose="02040502050505030304" pitchFamily="18" charset="0"/>
              <a:cs typeface="Palatino Linotype" panose="02040502050505030304" pitchFamily="18" charset="0"/>
            </a:endParaRPr>
          </a:p>
        </p:txBody>
      </p:sp>
      <p:sp>
        <p:nvSpPr>
          <p:cNvPr id="5" name="AutoShape 2" descr="a Chemical structure of the ruthenium dye N719. b Structure of DSSC |  Download Scientific Diagram">
            <a:extLst>
              <a:ext uri="{FF2B5EF4-FFF2-40B4-BE49-F238E27FC236}">
                <a16:creationId xmlns:a16="http://schemas.microsoft.com/office/drawing/2014/main" id="{6C1F9BED-B623-8A43-5CD1-B55589D0C6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descr="a Chemical structure of the ruthenium dye N719. b Structure of DSSC |  Download Scientific Diagram">
            <a:extLst>
              <a:ext uri="{FF2B5EF4-FFF2-40B4-BE49-F238E27FC236}">
                <a16:creationId xmlns:a16="http://schemas.microsoft.com/office/drawing/2014/main" id="{C845E57F-3B02-824F-D510-995D6D40C1FF}"/>
              </a:ext>
            </a:extLst>
          </p:cNvPr>
          <p:cNvPicPr>
            <a:picLocks noChangeAspect="1"/>
          </p:cNvPicPr>
          <p:nvPr/>
        </p:nvPicPr>
        <p:blipFill rotWithShape="1">
          <a:blip r:embed="rId5">
            <a:extLst>
              <a:ext uri="{28A0092B-C50C-407E-A947-70E740481C1C}">
                <a14:useLocalDpi xmlns:a14="http://schemas.microsoft.com/office/drawing/2010/main" val="0"/>
              </a:ext>
            </a:extLst>
          </a:blip>
          <a:srcRect r="50194"/>
          <a:stretch/>
        </p:blipFill>
        <p:spPr bwMode="auto">
          <a:xfrm>
            <a:off x="4909042" y="5143221"/>
            <a:ext cx="1631950" cy="1390650"/>
          </a:xfrm>
          <a:prstGeom prst="rect">
            <a:avLst/>
          </a:prstGeom>
          <a:noFill/>
          <a:ln>
            <a:noFill/>
          </a:ln>
          <a:extLst>
            <a:ext uri="{53640926-AAD7-44D8-BBD7-CCE9431645EC}">
              <a14:shadowObscured xmlns:a14="http://schemas.microsoft.com/office/drawing/2010/main"/>
            </a:ext>
          </a:extLst>
        </p:spPr>
      </p:pic>
      <p:pic>
        <p:nvPicPr>
          <p:cNvPr id="16" name="Picture 2">
            <a:extLst>
              <a:ext uri="{FF2B5EF4-FFF2-40B4-BE49-F238E27FC236}">
                <a16:creationId xmlns:a16="http://schemas.microsoft.com/office/drawing/2014/main" id="{42EB6421-19E2-BFE6-EE6F-A1288AC685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491" t="38024"/>
          <a:stretch/>
        </p:blipFill>
        <p:spPr bwMode="auto">
          <a:xfrm>
            <a:off x="6104980" y="3314554"/>
            <a:ext cx="1311717" cy="2135741"/>
          </a:xfrm>
          <a:prstGeom prst="rect">
            <a:avLst/>
          </a:prstGeom>
          <a:extLst>
            <a:ext uri="{909E8E84-426E-40DD-AFC4-6F175D3DCCD1}">
              <a14:hiddenFill xmlns:a14="http://schemas.microsoft.com/office/drawing/2010/main">
                <a:solidFill>
                  <a:srgbClr val="FFFFFF"/>
                </a:solidFill>
              </a14:hiddenFill>
            </a:ext>
          </a:extLst>
        </p:spPr>
      </p:pic>
      <p:pic>
        <p:nvPicPr>
          <p:cNvPr id="17" name="Picture 4" descr="Immagine che contiene testo, computer, macchina, interno&#10;&#10;Descrizione generata automaticamente">
            <a:extLst>
              <a:ext uri="{FF2B5EF4-FFF2-40B4-BE49-F238E27FC236}">
                <a16:creationId xmlns:a16="http://schemas.microsoft.com/office/drawing/2014/main" id="{F78E85DD-9552-0C5C-A98B-7D8CA885D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683" y="1985944"/>
            <a:ext cx="1403093" cy="1700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Immagine che contiene Rettangolo, quadrato, muro, interno&#10;&#10;Descrizione generata automaticamente">
            <a:extLst>
              <a:ext uri="{FF2B5EF4-FFF2-40B4-BE49-F238E27FC236}">
                <a16:creationId xmlns:a16="http://schemas.microsoft.com/office/drawing/2014/main" id="{C16A5D78-4348-22BF-4ACF-9AC13F10F6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8079" y="1985944"/>
            <a:ext cx="1275718" cy="1700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asellaDiTesto 17">
            <a:extLst>
              <a:ext uri="{FF2B5EF4-FFF2-40B4-BE49-F238E27FC236}">
                <a16:creationId xmlns:a16="http://schemas.microsoft.com/office/drawing/2014/main" id="{F6F1B465-81F7-717A-30C1-EF16C1EEFA53}"/>
              </a:ext>
            </a:extLst>
          </p:cNvPr>
          <p:cNvSpPr txBox="1"/>
          <p:nvPr/>
        </p:nvSpPr>
        <p:spPr>
          <a:xfrm>
            <a:off x="-75312" y="3786690"/>
            <a:ext cx="6506870" cy="400110"/>
          </a:xfrm>
          <a:prstGeom prst="rect">
            <a:avLst/>
          </a:prstGeom>
          <a:noFill/>
        </p:spPr>
        <p:txBody>
          <a:bodyPr wrap="square">
            <a:spAutoFit/>
          </a:bodyPr>
          <a:lstStyle/>
          <a:p>
            <a:pPr lvl="1">
              <a:spcBef>
                <a:spcPts val="885"/>
              </a:spcBef>
              <a:buSzPts val="1000"/>
              <a:tabLst>
                <a:tab pos="1961515" algn="l"/>
              </a:tabLst>
            </a:pPr>
            <a:r>
              <a:rPr lang="it-IT" sz="2000" dirty="0">
                <a:ea typeface="Calibri" panose="020F0502020204030204" pitchFamily="34" charset="0"/>
                <a:cs typeface="Calibri" panose="020F0502020204030204" pitchFamily="34" charset="0"/>
              </a:rPr>
              <a:t>SCREEN PRINTING OF TiO2 PASTE</a:t>
            </a:r>
            <a:endParaRPr lang="it-IT" sz="2000" dirty="0">
              <a:effectLst/>
              <a:ea typeface="Palatino Linotype" panose="02040502050505030304" pitchFamily="18" charset="0"/>
              <a:cs typeface="Palatino Linotype" panose="02040502050505030304" pitchFamily="18" charset="0"/>
            </a:endParaRPr>
          </a:p>
        </p:txBody>
      </p:sp>
      <p:pic>
        <p:nvPicPr>
          <p:cNvPr id="2056" name="Picture 8">
            <a:extLst>
              <a:ext uri="{FF2B5EF4-FFF2-40B4-BE49-F238E27FC236}">
                <a16:creationId xmlns:a16="http://schemas.microsoft.com/office/drawing/2014/main" id="{C4B6E3DB-8C46-7ACB-1193-218A234F65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08523" y="-7045844"/>
            <a:ext cx="2857706" cy="3810275"/>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3B3D5EC7-C9F0-46B4-B1F2-6543C11DCC5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2864304" y="4271141"/>
            <a:ext cx="1483553" cy="1978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magine 20">
            <a:extLst>
              <a:ext uri="{FF2B5EF4-FFF2-40B4-BE49-F238E27FC236}">
                <a16:creationId xmlns:a16="http://schemas.microsoft.com/office/drawing/2014/main" id="{98E572BD-9476-77EF-E9EE-374C0EE449B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1284" y="4521516"/>
            <a:ext cx="2060241" cy="1480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CasellaDiTesto 21">
            <a:extLst>
              <a:ext uri="{FF2B5EF4-FFF2-40B4-BE49-F238E27FC236}">
                <a16:creationId xmlns:a16="http://schemas.microsoft.com/office/drawing/2014/main" id="{09D503D1-2A85-C96E-1EE8-9E171F32A9F8}"/>
              </a:ext>
            </a:extLst>
          </p:cNvPr>
          <p:cNvSpPr txBox="1"/>
          <p:nvPr/>
        </p:nvSpPr>
        <p:spPr>
          <a:xfrm>
            <a:off x="421284" y="6133761"/>
            <a:ext cx="6506870" cy="400110"/>
          </a:xfrm>
          <a:prstGeom prst="rect">
            <a:avLst/>
          </a:prstGeom>
          <a:noFill/>
        </p:spPr>
        <p:txBody>
          <a:bodyPr wrap="square">
            <a:spAutoFit/>
          </a:bodyPr>
          <a:lstStyle/>
          <a:p>
            <a:pPr lvl="1">
              <a:spcBef>
                <a:spcPts val="885"/>
              </a:spcBef>
              <a:buSzPts val="1000"/>
              <a:tabLst>
                <a:tab pos="1961515" algn="l"/>
              </a:tabLst>
            </a:pPr>
            <a:r>
              <a:rPr lang="it-IT" sz="2000" dirty="0">
                <a:effectLst/>
                <a:ea typeface="Calibri" panose="020F0502020204030204" pitchFamily="34" charset="0"/>
                <a:cs typeface="Calibri" panose="020F0502020204030204" pitchFamily="34" charset="0"/>
              </a:rPr>
              <a:t>SPUTTERING OF PLATINUM</a:t>
            </a:r>
            <a:endParaRPr lang="it-IT" sz="2000" dirty="0">
              <a:effectLst/>
              <a:ea typeface="Palatino Linotype" panose="02040502050505030304" pitchFamily="18" charset="0"/>
              <a:cs typeface="Palatino Linotype" panose="02040502050505030304" pitchFamily="18" charset="0"/>
            </a:endParaRPr>
          </a:p>
        </p:txBody>
      </p:sp>
      <p:sp>
        <p:nvSpPr>
          <p:cNvPr id="23" name="CasellaDiTesto 22">
            <a:extLst>
              <a:ext uri="{FF2B5EF4-FFF2-40B4-BE49-F238E27FC236}">
                <a16:creationId xmlns:a16="http://schemas.microsoft.com/office/drawing/2014/main" id="{938F9D53-6BC3-15FB-09CB-23748FDF4D31}"/>
              </a:ext>
            </a:extLst>
          </p:cNvPr>
          <p:cNvSpPr txBox="1"/>
          <p:nvPr/>
        </p:nvSpPr>
        <p:spPr>
          <a:xfrm>
            <a:off x="7714300" y="2485989"/>
            <a:ext cx="4088539" cy="2072875"/>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00" b="0" i="0" dirty="0">
                <a:solidFill>
                  <a:srgbClr val="222222"/>
                </a:solidFill>
                <a:effectLst/>
                <a:latin typeface="Arial" panose="020B0604020202020204" pitchFamily="34" charset="0"/>
              </a:rPr>
              <a:t>A ruthenium complex, N719 was dissolved with a concentration of 0.3 mM in ethanol solvent. One hundred grams of Sicilian prickly pear was collected from the plant when fruits reached the typical red color. Later, fruits were washed with distilled water and left to dry. Using a mortar and a pestle, the fruits were mashed to facilitate the dye extraction process. A doubled amount of acid solution at pH 2, compared to the obtained liquid, was added and the extract was left in an ultrasonic bath for 20 min. At the end, the extract was filtrated.</a:t>
            </a:r>
            <a:endParaRPr lang="en-US" sz="1300" b="0" i="1" dirty="0"/>
          </a:p>
        </p:txBody>
      </p:sp>
      <p:sp>
        <p:nvSpPr>
          <p:cNvPr id="24" name="CasellaDiTesto 23">
            <a:extLst>
              <a:ext uri="{FF2B5EF4-FFF2-40B4-BE49-F238E27FC236}">
                <a16:creationId xmlns:a16="http://schemas.microsoft.com/office/drawing/2014/main" id="{F975F022-00A5-CCDF-EE31-5AE1BF0AE1A5}"/>
              </a:ext>
            </a:extLst>
          </p:cNvPr>
          <p:cNvSpPr txBox="1"/>
          <p:nvPr/>
        </p:nvSpPr>
        <p:spPr>
          <a:xfrm>
            <a:off x="7416697" y="1718399"/>
            <a:ext cx="6506870" cy="400110"/>
          </a:xfrm>
          <a:prstGeom prst="rect">
            <a:avLst/>
          </a:prstGeom>
          <a:noFill/>
        </p:spPr>
        <p:txBody>
          <a:bodyPr wrap="square">
            <a:spAutoFit/>
          </a:bodyPr>
          <a:lstStyle/>
          <a:p>
            <a:pPr lvl="1">
              <a:spcBef>
                <a:spcPts val="885"/>
              </a:spcBef>
              <a:buSzPts val="1000"/>
              <a:tabLst>
                <a:tab pos="1961515" algn="l"/>
              </a:tabLst>
            </a:pPr>
            <a:r>
              <a:rPr lang="it-IT" sz="2000" dirty="0">
                <a:ea typeface="Calibri" panose="020F0502020204030204" pitchFamily="34" charset="0"/>
                <a:cs typeface="Calibri" panose="020F0502020204030204" pitchFamily="34" charset="0"/>
              </a:rPr>
              <a:t>PREPARATION OF DYE SOLUTION</a:t>
            </a:r>
            <a:endParaRPr lang="it-IT" sz="2000" dirty="0">
              <a:effectLst/>
              <a:ea typeface="Palatino Linotype" panose="02040502050505030304" pitchFamily="18" charset="0"/>
              <a:cs typeface="Palatino Linotype" panose="02040502050505030304" pitchFamily="18" charset="0"/>
            </a:endParaRPr>
          </a:p>
        </p:txBody>
      </p:sp>
      <p:sp>
        <p:nvSpPr>
          <p:cNvPr id="25" name="CasellaDiTesto 24">
            <a:extLst>
              <a:ext uri="{FF2B5EF4-FFF2-40B4-BE49-F238E27FC236}">
                <a16:creationId xmlns:a16="http://schemas.microsoft.com/office/drawing/2014/main" id="{C6933ECC-8016-D6F6-292B-50B63398D26A}"/>
              </a:ext>
            </a:extLst>
          </p:cNvPr>
          <p:cNvSpPr txBox="1"/>
          <p:nvPr/>
        </p:nvSpPr>
        <p:spPr>
          <a:xfrm>
            <a:off x="7714300" y="2074085"/>
            <a:ext cx="6506870" cy="400110"/>
          </a:xfrm>
          <a:prstGeom prst="rect">
            <a:avLst/>
          </a:prstGeom>
          <a:noFill/>
        </p:spPr>
        <p:txBody>
          <a:bodyPr wrap="square">
            <a:spAutoFit/>
          </a:bodyPr>
          <a:lstStyle/>
          <a:p>
            <a:pPr lvl="1">
              <a:spcBef>
                <a:spcPts val="885"/>
              </a:spcBef>
              <a:buSzPts val="1000"/>
              <a:tabLst>
                <a:tab pos="1961515" algn="l"/>
              </a:tabLst>
            </a:pPr>
            <a:r>
              <a:rPr lang="it-IT" sz="2000" dirty="0">
                <a:effectLst/>
                <a:ea typeface="Calibri" panose="020F0502020204030204" pitchFamily="34" charset="0"/>
                <a:cs typeface="Calibri" panose="020F0502020204030204" pitchFamily="34" charset="0"/>
              </a:rPr>
              <a:t>SENSITIZATION OF ANODES</a:t>
            </a:r>
            <a:endParaRPr lang="it-IT" sz="2000" dirty="0">
              <a:effectLst/>
              <a:ea typeface="Palatino Linotype" panose="02040502050505030304" pitchFamily="18" charset="0"/>
              <a:cs typeface="Palatino Linotype" panose="02040502050505030304" pitchFamily="18" charset="0"/>
            </a:endParaRPr>
          </a:p>
        </p:txBody>
      </p:sp>
      <p:pic>
        <p:nvPicPr>
          <p:cNvPr id="2058" name="Picture 10">
            <a:extLst>
              <a:ext uri="{FF2B5EF4-FFF2-40B4-BE49-F238E27FC236}">
                <a16:creationId xmlns:a16="http://schemas.microsoft.com/office/drawing/2014/main" id="{0BBDD93C-759D-444F-96B6-98FB58E9E7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875133" y="4926344"/>
            <a:ext cx="1051296" cy="1493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magine 25" descr="Immagine che contiene vetro, interno, arte, finestra&#10;&#10;Descrizione generata automaticamente">
            <a:extLst>
              <a:ext uri="{FF2B5EF4-FFF2-40B4-BE49-F238E27FC236}">
                <a16:creationId xmlns:a16="http://schemas.microsoft.com/office/drawing/2014/main" id="{8007BB7E-3E8D-AC58-D543-CAC5208096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6819" r="5893"/>
          <a:stretch/>
        </p:blipFill>
        <p:spPr bwMode="auto">
          <a:xfrm>
            <a:off x="8785093" y="4731146"/>
            <a:ext cx="741462" cy="110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7" name="CasellaDiTesto 26">
            <a:extLst>
              <a:ext uri="{FF2B5EF4-FFF2-40B4-BE49-F238E27FC236}">
                <a16:creationId xmlns:a16="http://schemas.microsoft.com/office/drawing/2014/main" id="{988CE12C-0DFE-BF51-50AF-CE092C93C6D6}"/>
              </a:ext>
            </a:extLst>
          </p:cNvPr>
          <p:cNvSpPr txBox="1"/>
          <p:nvPr/>
        </p:nvSpPr>
        <p:spPr>
          <a:xfrm>
            <a:off x="9364104" y="5235432"/>
            <a:ext cx="6506870" cy="400110"/>
          </a:xfrm>
          <a:prstGeom prst="rect">
            <a:avLst/>
          </a:prstGeom>
          <a:noFill/>
        </p:spPr>
        <p:txBody>
          <a:bodyPr wrap="square">
            <a:spAutoFit/>
          </a:bodyPr>
          <a:lstStyle/>
          <a:p>
            <a:pPr lvl="1">
              <a:spcBef>
                <a:spcPts val="885"/>
              </a:spcBef>
              <a:buSzPts val="1000"/>
              <a:tabLst>
                <a:tab pos="1961515" algn="l"/>
              </a:tabLst>
            </a:pPr>
            <a:r>
              <a:rPr lang="it-IT" sz="2000" dirty="0">
                <a:effectLst/>
                <a:ea typeface="Calibri" panose="020F0502020204030204" pitchFamily="34" charset="0"/>
                <a:cs typeface="Calibri" panose="020F0502020204030204" pitchFamily="34" charset="0"/>
              </a:rPr>
              <a:t>SEALING DSSC</a:t>
            </a:r>
            <a:endParaRPr lang="it-IT" sz="2000" dirty="0">
              <a:effectLst/>
              <a:ea typeface="Palatino Linotype" panose="02040502050505030304" pitchFamily="18" charset="0"/>
              <a:cs typeface="Palatino Linotype" panose="02040502050505030304" pitchFamily="18" charset="0"/>
            </a:endParaRPr>
          </a:p>
        </p:txBody>
      </p:sp>
      <p:pic>
        <p:nvPicPr>
          <p:cNvPr id="4" name="Picture 2" descr="Image">
            <a:extLst>
              <a:ext uri="{FF2B5EF4-FFF2-40B4-BE49-F238E27FC236}">
                <a16:creationId xmlns:a16="http://schemas.microsoft.com/office/drawing/2014/main" id="{7679CAAD-BBA0-E726-9B71-2118D6B514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376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E1249158-1F31-0D3F-C27F-48149C448A40}"/>
            </a:ext>
          </a:extLst>
        </p:cNvPr>
        <p:cNvGrpSpPr/>
        <p:nvPr/>
      </p:nvGrpSpPr>
      <p:grpSpPr>
        <a:xfrm>
          <a:off x="0" y="0"/>
          <a:ext cx="0" cy="0"/>
          <a:chOff x="0" y="0"/>
          <a:chExt cx="0" cy="0"/>
        </a:xfrm>
      </p:grpSpPr>
      <p:pic>
        <p:nvPicPr>
          <p:cNvPr id="9" name="Immagine 8" descr="Immagine che contiene testo, linea, diagramma, Diagramma&#10;&#10;Descrizione generata automaticamente">
            <a:extLst>
              <a:ext uri="{FF2B5EF4-FFF2-40B4-BE49-F238E27FC236}">
                <a16:creationId xmlns:a16="http://schemas.microsoft.com/office/drawing/2014/main" id="{209DECFC-A57D-CFC3-968C-2A109F99380A}"/>
              </a:ext>
            </a:extLst>
          </p:cNvPr>
          <p:cNvPicPr>
            <a:picLocks noChangeAspect="1"/>
          </p:cNvPicPr>
          <p:nvPr/>
        </p:nvPicPr>
        <p:blipFill>
          <a:blip r:embed="rId4">
            <a:extLst>
              <a:ext uri="{28A0092B-C50C-407E-A947-70E740481C1C}">
                <a14:useLocalDpi xmlns:a14="http://schemas.microsoft.com/office/drawing/2010/main" val="0"/>
              </a:ext>
            </a:extLst>
          </a:blip>
          <a:srcRect l="8524" t="7094" r="10700"/>
          <a:stretch/>
        </p:blipFill>
        <p:spPr>
          <a:xfrm>
            <a:off x="1084287" y="3090316"/>
            <a:ext cx="2957063" cy="2401136"/>
          </a:xfrm>
          <a:prstGeom prst="rect">
            <a:avLst/>
          </a:prstGeom>
          <a:ln w="9525">
            <a:solidFill>
              <a:schemeClr val="tx1"/>
            </a:solidFill>
          </a:ln>
        </p:spPr>
      </p:pic>
      <p:pic>
        <p:nvPicPr>
          <p:cNvPr id="11" name="Immagine 10" descr="Immagine che contiene testo, diagramma, Diagramma, linea&#10;&#10;Descrizione generata automaticamente">
            <a:extLst>
              <a:ext uri="{FF2B5EF4-FFF2-40B4-BE49-F238E27FC236}">
                <a16:creationId xmlns:a16="http://schemas.microsoft.com/office/drawing/2014/main" id="{07901BE0-A358-D5D3-A7E1-1183DE77B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677" y="3155726"/>
            <a:ext cx="2957062" cy="2306753"/>
          </a:xfrm>
          <a:prstGeom prst="rect">
            <a:avLst/>
          </a:prstGeom>
          <a:ln w="9525">
            <a:solidFill>
              <a:schemeClr val="tx1"/>
            </a:solidFill>
          </a:ln>
        </p:spPr>
      </p:pic>
      <p:pic>
        <p:nvPicPr>
          <p:cNvPr id="13" name="Immagine 12" descr="Immagine che contiene testo, Diagramma, diagramma, linea&#10;&#10;Descrizione generata automaticamente">
            <a:extLst>
              <a:ext uri="{FF2B5EF4-FFF2-40B4-BE49-F238E27FC236}">
                <a16:creationId xmlns:a16="http://schemas.microsoft.com/office/drawing/2014/main" id="{C68A1F57-4982-7D4F-0F52-F5FA4A4E7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001" y="3153612"/>
            <a:ext cx="2957062" cy="2310982"/>
          </a:xfrm>
          <a:prstGeom prst="rect">
            <a:avLst/>
          </a:prstGeom>
          <a:ln w="9525">
            <a:solidFill>
              <a:schemeClr val="tx1"/>
            </a:solidFill>
          </a:ln>
        </p:spPr>
      </p:pic>
      <p:sp>
        <p:nvSpPr>
          <p:cNvPr id="20" name="CasellaDiTesto 19">
            <a:extLst>
              <a:ext uri="{FF2B5EF4-FFF2-40B4-BE49-F238E27FC236}">
                <a16:creationId xmlns:a16="http://schemas.microsoft.com/office/drawing/2014/main" id="{6BAB288D-B647-8118-DA17-A2BD56FF81F0}"/>
              </a:ext>
            </a:extLst>
          </p:cNvPr>
          <p:cNvSpPr txBox="1"/>
          <p:nvPr/>
        </p:nvSpPr>
        <p:spPr>
          <a:xfrm>
            <a:off x="-211567" y="1387331"/>
            <a:ext cx="6827047" cy="523220"/>
          </a:xfrm>
          <a:prstGeom prst="rect">
            <a:avLst/>
          </a:prstGeom>
          <a:noFill/>
        </p:spPr>
        <p:txBody>
          <a:bodyPr wrap="square">
            <a:spAutoFit/>
          </a:bodyPr>
          <a:lstStyle/>
          <a:p>
            <a:pPr lvl="1">
              <a:spcBef>
                <a:spcPts val="885"/>
              </a:spcBef>
              <a:buSzPts val="1000"/>
              <a:tabLst>
                <a:tab pos="1961515" algn="l"/>
              </a:tabLst>
            </a:pPr>
            <a:r>
              <a:rPr lang="it-IT" sz="2400" b="1" dirty="0">
                <a:effectLst/>
                <a:ea typeface="Palatino Linotype" panose="02040502050505030304" pitchFamily="18" charset="0"/>
                <a:cs typeface="Palatino Linotype" panose="02040502050505030304" pitchFamily="18" charset="0"/>
              </a:rPr>
              <a:t>SPECTROPHOTOMETRIC</a:t>
            </a:r>
            <a:r>
              <a:rPr lang="it-IT" sz="2800" b="1" i="1" dirty="0">
                <a:effectLst/>
                <a:ea typeface="Palatino Linotype" panose="02040502050505030304" pitchFamily="18" charset="0"/>
                <a:cs typeface="Palatino Linotype" panose="02040502050505030304" pitchFamily="18" charset="0"/>
              </a:rPr>
              <a:t> </a:t>
            </a:r>
            <a:r>
              <a:rPr lang="it-IT" sz="2400" b="1" dirty="0">
                <a:effectLst/>
                <a:ea typeface="Palatino Linotype" panose="02040502050505030304" pitchFamily="18" charset="0"/>
                <a:cs typeface="Palatino Linotype" panose="02040502050505030304" pitchFamily="18" charset="0"/>
              </a:rPr>
              <a:t>MEASUREMENTS</a:t>
            </a:r>
          </a:p>
        </p:txBody>
      </p:sp>
      <p:sp>
        <p:nvSpPr>
          <p:cNvPr id="5" name="CasellaDiTesto 4">
            <a:extLst>
              <a:ext uri="{FF2B5EF4-FFF2-40B4-BE49-F238E27FC236}">
                <a16:creationId xmlns:a16="http://schemas.microsoft.com/office/drawing/2014/main" id="{E517A365-D8DB-09FA-F856-9FD84B6A4B76}"/>
              </a:ext>
            </a:extLst>
          </p:cNvPr>
          <p:cNvSpPr txBox="1"/>
          <p:nvPr/>
        </p:nvSpPr>
        <p:spPr>
          <a:xfrm>
            <a:off x="609398" y="2354287"/>
            <a:ext cx="3784599" cy="452432"/>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it-IT" sz="1300" b="0" dirty="0" err="1">
                <a:solidFill>
                  <a:srgbClr val="222222"/>
                </a:solidFill>
                <a:latin typeface="Arial" panose="020B0604020202020204" pitchFamily="34" charset="0"/>
              </a:rPr>
              <a:t>Absorbance</a:t>
            </a:r>
            <a:r>
              <a:rPr lang="it-IT" sz="1300" b="0" dirty="0">
                <a:solidFill>
                  <a:srgbClr val="222222"/>
                </a:solidFill>
                <a:latin typeface="Arial" panose="020B0604020202020204" pitchFamily="34" charset="0"/>
              </a:rPr>
              <a:t> </a:t>
            </a:r>
            <a:r>
              <a:rPr lang="it-IT" sz="1300" b="0" dirty="0" err="1">
                <a:solidFill>
                  <a:srgbClr val="222222"/>
                </a:solidFill>
                <a:latin typeface="Arial" panose="020B0604020202020204" pitchFamily="34" charset="0"/>
              </a:rPr>
              <a:t>spectra</a:t>
            </a:r>
            <a:r>
              <a:rPr lang="it-IT" sz="1300" b="0" dirty="0">
                <a:solidFill>
                  <a:srgbClr val="222222"/>
                </a:solidFill>
                <a:latin typeface="Arial" panose="020B0604020202020204" pitchFamily="34" charset="0"/>
              </a:rPr>
              <a:t> of the </a:t>
            </a:r>
            <a:r>
              <a:rPr lang="it-IT" sz="1300" b="0" dirty="0" err="1">
                <a:solidFill>
                  <a:srgbClr val="222222"/>
                </a:solidFill>
                <a:latin typeface="Arial" panose="020B0604020202020204" pitchFamily="34" charset="0"/>
              </a:rPr>
              <a:t>reference</a:t>
            </a:r>
            <a:r>
              <a:rPr lang="it-IT" sz="1300" b="0" dirty="0">
                <a:solidFill>
                  <a:srgbClr val="222222"/>
                </a:solidFill>
                <a:latin typeface="Arial" panose="020B0604020202020204" pitchFamily="34" charset="0"/>
              </a:rPr>
              <a:t> TiO2 and the one mixed with Au@TiO2</a:t>
            </a:r>
          </a:p>
        </p:txBody>
      </p:sp>
      <p:sp>
        <p:nvSpPr>
          <p:cNvPr id="10" name="CasellaDiTesto 9">
            <a:extLst>
              <a:ext uri="{FF2B5EF4-FFF2-40B4-BE49-F238E27FC236}">
                <a16:creationId xmlns:a16="http://schemas.microsoft.com/office/drawing/2014/main" id="{63CD04EC-FE0A-BED7-7641-8C5E4E47A0E1}"/>
              </a:ext>
            </a:extLst>
          </p:cNvPr>
          <p:cNvSpPr txBox="1"/>
          <p:nvPr/>
        </p:nvSpPr>
        <p:spPr>
          <a:xfrm>
            <a:off x="6076850" y="2411691"/>
            <a:ext cx="5152188" cy="452432"/>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it-IT" sz="1300" b="0" dirty="0" err="1">
                <a:solidFill>
                  <a:srgbClr val="222222"/>
                </a:solidFill>
                <a:latin typeface="Arial" panose="020B0604020202020204" pitchFamily="34" charset="0"/>
              </a:rPr>
              <a:t>Absorbance</a:t>
            </a:r>
            <a:r>
              <a:rPr lang="it-IT" sz="1300" b="0" dirty="0">
                <a:solidFill>
                  <a:srgbClr val="222222"/>
                </a:solidFill>
                <a:latin typeface="Arial" panose="020B0604020202020204" pitchFamily="34" charset="0"/>
              </a:rPr>
              <a:t> </a:t>
            </a:r>
            <a:r>
              <a:rPr lang="it-IT" sz="1300" b="0" dirty="0" err="1">
                <a:solidFill>
                  <a:srgbClr val="222222"/>
                </a:solidFill>
                <a:latin typeface="Arial" panose="020B0604020202020204" pitchFamily="34" charset="0"/>
              </a:rPr>
              <a:t>spectra</a:t>
            </a:r>
            <a:r>
              <a:rPr lang="it-IT" sz="1300" b="0" dirty="0">
                <a:solidFill>
                  <a:srgbClr val="222222"/>
                </a:solidFill>
                <a:latin typeface="Arial" panose="020B0604020202020204" pitchFamily="34" charset="0"/>
              </a:rPr>
              <a:t> of the WE with the </a:t>
            </a:r>
            <a:r>
              <a:rPr lang="it-IT" sz="1300" b="0" dirty="0" err="1">
                <a:solidFill>
                  <a:srgbClr val="222222"/>
                </a:solidFill>
                <a:latin typeface="Arial" panose="020B0604020202020204" pitchFamily="34" charset="0"/>
              </a:rPr>
              <a:t>reference</a:t>
            </a:r>
            <a:r>
              <a:rPr lang="it-IT" sz="1300" b="0" dirty="0">
                <a:solidFill>
                  <a:srgbClr val="222222"/>
                </a:solidFill>
                <a:latin typeface="Arial" panose="020B0604020202020204" pitchFamily="34" charset="0"/>
              </a:rPr>
              <a:t> TiO2 and the one mixed with Au@TiO2 after </a:t>
            </a:r>
            <a:r>
              <a:rPr lang="it-IT" sz="1300" b="0" dirty="0" err="1">
                <a:solidFill>
                  <a:srgbClr val="222222"/>
                </a:solidFill>
                <a:latin typeface="Arial" panose="020B0604020202020204" pitchFamily="34" charset="0"/>
              </a:rPr>
              <a:t>dipping</a:t>
            </a:r>
            <a:r>
              <a:rPr lang="it-IT" sz="1300" b="0" dirty="0">
                <a:solidFill>
                  <a:srgbClr val="222222"/>
                </a:solidFill>
                <a:latin typeface="Arial" panose="020B0604020202020204" pitchFamily="34" charset="0"/>
              </a:rPr>
              <a:t> in N719 and </a:t>
            </a:r>
            <a:r>
              <a:rPr lang="it-IT" sz="1300" b="0" dirty="0" err="1">
                <a:solidFill>
                  <a:srgbClr val="222222"/>
                </a:solidFill>
                <a:latin typeface="Arial" panose="020B0604020202020204" pitchFamily="34" charset="0"/>
              </a:rPr>
              <a:t>betalains</a:t>
            </a:r>
            <a:r>
              <a:rPr lang="it-IT" sz="1300" b="0" dirty="0">
                <a:solidFill>
                  <a:srgbClr val="222222"/>
                </a:solidFill>
                <a:latin typeface="Arial" panose="020B0604020202020204" pitchFamily="34" charset="0"/>
              </a:rPr>
              <a:t>.</a:t>
            </a:r>
          </a:p>
        </p:txBody>
      </p:sp>
      <p:sp>
        <p:nvSpPr>
          <p:cNvPr id="16" name="CasellaDiTesto 15">
            <a:extLst>
              <a:ext uri="{FF2B5EF4-FFF2-40B4-BE49-F238E27FC236}">
                <a16:creationId xmlns:a16="http://schemas.microsoft.com/office/drawing/2014/main" id="{05426D25-05DF-05D7-962A-4551F6AAACE2}"/>
              </a:ext>
            </a:extLst>
          </p:cNvPr>
          <p:cNvSpPr txBox="1"/>
          <p:nvPr/>
        </p:nvSpPr>
        <p:spPr>
          <a:xfrm>
            <a:off x="158778" y="5784324"/>
            <a:ext cx="11836144" cy="923330"/>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500" b="0" i="1" dirty="0">
                <a:solidFill>
                  <a:srgbClr val="222222"/>
                </a:solidFill>
                <a:latin typeface="Arial" panose="020B0604020202020204" pitchFamily="34" charset="0"/>
              </a:rPr>
              <a:t>Gold nanoparticles do not exhibit the plasmonic effect and do not affect the intensity of absorbance, leading to no differences between the reference TiO2 and the doped TiO2. The variations in molar extinction coefficients (ε) are probably responsible for this differing behavior. In fact, N719 has a lower ε compared to </a:t>
            </a:r>
            <a:r>
              <a:rPr lang="en-US" sz="1500" b="0" i="1" dirty="0" err="1">
                <a:solidFill>
                  <a:srgbClr val="222222"/>
                </a:solidFill>
                <a:latin typeface="Arial" panose="020B0604020202020204" pitchFamily="34" charset="0"/>
              </a:rPr>
              <a:t>betalains</a:t>
            </a:r>
            <a:r>
              <a:rPr lang="en-US" sz="1500" b="0" i="1" dirty="0">
                <a:solidFill>
                  <a:srgbClr val="222222"/>
                </a:solidFill>
                <a:latin typeface="Arial" panose="020B0604020202020204" pitchFamily="34" charset="0"/>
              </a:rPr>
              <a:t>, and the greater capacity of </a:t>
            </a:r>
            <a:r>
              <a:rPr lang="en-US" sz="1500" b="0" i="1" dirty="0" err="1">
                <a:solidFill>
                  <a:srgbClr val="222222"/>
                </a:solidFill>
                <a:latin typeface="Arial" panose="020B0604020202020204" pitchFamily="34" charset="0"/>
              </a:rPr>
              <a:t>betalains</a:t>
            </a:r>
            <a:r>
              <a:rPr lang="en-US" sz="1500" b="0" i="1" dirty="0">
                <a:solidFill>
                  <a:srgbClr val="222222"/>
                </a:solidFill>
                <a:latin typeface="Arial" panose="020B0604020202020204" pitchFamily="34" charset="0"/>
              </a:rPr>
              <a:t> to absorb photons may lead to saturation of the absorption.</a:t>
            </a:r>
            <a:r>
              <a:rPr lang="en-US" sz="1500" b="0" i="1" dirty="0">
                <a:solidFill>
                  <a:srgbClr val="FFFFFF"/>
                </a:solidFill>
                <a:effectLst/>
                <a:latin typeface="Montserrat" panose="00000500000000000000" pitchFamily="2" charset="0"/>
              </a:rPr>
              <a:t>.</a:t>
            </a:r>
            <a:endParaRPr lang="it-IT" sz="1500" i="1" dirty="0"/>
          </a:p>
        </p:txBody>
      </p:sp>
      <p:pic>
        <p:nvPicPr>
          <p:cNvPr id="4" name="Picture 2" descr="Image">
            <a:extLst>
              <a:ext uri="{FF2B5EF4-FFF2-40B4-BE49-F238E27FC236}">
                <a16:creationId xmlns:a16="http://schemas.microsoft.com/office/drawing/2014/main" id="{BD20ED74-C593-445A-73E3-72D8C705A3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54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43F095A5-7284-DA54-5E02-C3CADA70E52F}"/>
            </a:ext>
          </a:extLst>
        </p:cNvPr>
        <p:cNvGrpSpPr/>
        <p:nvPr/>
      </p:nvGrpSpPr>
      <p:grpSpPr>
        <a:xfrm>
          <a:off x="0" y="0"/>
          <a:ext cx="0" cy="0"/>
          <a:chOff x="0" y="0"/>
          <a:chExt cx="0" cy="0"/>
        </a:xfrm>
      </p:grpSpPr>
      <p:pic>
        <p:nvPicPr>
          <p:cNvPr id="3" name="Immagine 2" descr="Immagine che contiene testo, linea, Diagramma, schermata&#10;&#10;Descrizione generata automaticamente">
            <a:extLst>
              <a:ext uri="{FF2B5EF4-FFF2-40B4-BE49-F238E27FC236}">
                <a16:creationId xmlns:a16="http://schemas.microsoft.com/office/drawing/2014/main" id="{9BA783F6-193D-DAA6-221E-B32296F73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54" y="2370497"/>
            <a:ext cx="4004718" cy="3084093"/>
          </a:xfrm>
          <a:prstGeom prst="rect">
            <a:avLst/>
          </a:prstGeom>
          <a:ln w="9525">
            <a:solidFill>
              <a:schemeClr val="tx1"/>
            </a:solidFill>
          </a:ln>
        </p:spPr>
      </p:pic>
      <p:sp>
        <p:nvSpPr>
          <p:cNvPr id="9" name="CasellaDiTesto 8">
            <a:extLst>
              <a:ext uri="{FF2B5EF4-FFF2-40B4-BE49-F238E27FC236}">
                <a16:creationId xmlns:a16="http://schemas.microsoft.com/office/drawing/2014/main" id="{EEAE4642-496D-EF6F-F643-C86D8E4895F0}"/>
              </a:ext>
            </a:extLst>
          </p:cNvPr>
          <p:cNvSpPr txBox="1"/>
          <p:nvPr/>
        </p:nvSpPr>
        <p:spPr>
          <a:xfrm>
            <a:off x="4870788" y="2383279"/>
            <a:ext cx="6897136" cy="1200329"/>
          </a:xfrm>
          <a:prstGeom prst="rect">
            <a:avLst/>
          </a:prstGeom>
          <a:noFill/>
        </p:spPr>
        <p:txBody>
          <a:bodyPr wrap="square">
            <a:spAutoFit/>
          </a:bodyPr>
          <a:lstStyle/>
          <a:p>
            <a:pPr algn="just"/>
            <a:r>
              <a:rPr lang="it-IT" dirty="0" err="1"/>
              <a:t>Photovoltaic</a:t>
            </a:r>
            <a:r>
              <a:rPr lang="it-IT" dirty="0"/>
              <a:t> </a:t>
            </a:r>
            <a:r>
              <a:rPr lang="it-IT" dirty="0" err="1"/>
              <a:t>parameter</a:t>
            </a:r>
            <a:r>
              <a:rPr lang="it-IT" dirty="0"/>
              <a:t> </a:t>
            </a:r>
            <a:r>
              <a:rPr lang="it-IT" dirty="0" err="1"/>
              <a:t>comparison</a:t>
            </a:r>
            <a:r>
              <a:rPr lang="it-IT" dirty="0"/>
              <a:t> </a:t>
            </a:r>
            <a:r>
              <a:rPr lang="it-IT" dirty="0" err="1"/>
              <a:t>between</a:t>
            </a:r>
            <a:r>
              <a:rPr lang="it-IT" dirty="0"/>
              <a:t> TiO</a:t>
            </a:r>
            <a:r>
              <a:rPr lang="it-IT" baseline="-25000" dirty="0"/>
              <a:t>2</a:t>
            </a:r>
            <a:r>
              <a:rPr lang="it-IT" dirty="0"/>
              <a:t> </a:t>
            </a:r>
            <a:r>
              <a:rPr lang="it-IT" dirty="0" err="1"/>
              <a:t>reference</a:t>
            </a:r>
            <a:r>
              <a:rPr lang="it-IT" dirty="0"/>
              <a:t> devices and Au@TiO</a:t>
            </a:r>
            <a:r>
              <a:rPr lang="it-IT" baseline="-25000" dirty="0"/>
              <a:t>2</a:t>
            </a:r>
            <a:r>
              <a:rPr lang="it-IT" dirty="0"/>
              <a:t> </a:t>
            </a:r>
            <a:r>
              <a:rPr lang="it-IT" dirty="0" err="1"/>
              <a:t>containing</a:t>
            </a:r>
            <a:r>
              <a:rPr lang="it-IT" dirty="0"/>
              <a:t> device. Relative </a:t>
            </a:r>
            <a:r>
              <a:rPr lang="it-IT" dirty="0" err="1"/>
              <a:t>increment</a:t>
            </a:r>
            <a:r>
              <a:rPr lang="it-IT" dirty="0"/>
              <a:t> </a:t>
            </a:r>
            <a:r>
              <a:rPr lang="it-IT" dirty="0" err="1"/>
              <a:t>is</a:t>
            </a:r>
            <a:r>
              <a:rPr lang="it-IT" dirty="0"/>
              <a:t> </a:t>
            </a:r>
            <a:r>
              <a:rPr lang="it-IT" dirty="0" err="1"/>
              <a:t>calculated</a:t>
            </a:r>
            <a:r>
              <a:rPr lang="it-IT" dirty="0"/>
              <a:t> </a:t>
            </a:r>
            <a:r>
              <a:rPr lang="it-IT" dirty="0" err="1"/>
              <a:t>as</a:t>
            </a:r>
            <a:r>
              <a:rPr lang="it-IT" dirty="0"/>
              <a:t> an </a:t>
            </a:r>
            <a:r>
              <a:rPr lang="it-IT" dirty="0" err="1"/>
              <a:t>average</a:t>
            </a:r>
            <a:r>
              <a:rPr lang="it-IT" dirty="0"/>
              <a:t>.</a:t>
            </a:r>
          </a:p>
          <a:p>
            <a:pPr algn="just"/>
            <a:endParaRPr lang="it-IT" dirty="0"/>
          </a:p>
        </p:txBody>
      </p:sp>
      <p:graphicFrame>
        <p:nvGraphicFramePr>
          <p:cNvPr id="10" name="Tabella 9">
            <a:extLst>
              <a:ext uri="{FF2B5EF4-FFF2-40B4-BE49-F238E27FC236}">
                <a16:creationId xmlns:a16="http://schemas.microsoft.com/office/drawing/2014/main" id="{19F0F19E-274F-18D1-3BEA-C7D1242757EC}"/>
              </a:ext>
            </a:extLst>
          </p:cNvPr>
          <p:cNvGraphicFramePr>
            <a:graphicFrameLocks noGrp="1"/>
          </p:cNvGraphicFramePr>
          <p:nvPr>
            <p:extLst>
              <p:ext uri="{D42A27DB-BD31-4B8C-83A1-F6EECF244321}">
                <p14:modId xmlns:p14="http://schemas.microsoft.com/office/powerpoint/2010/main" val="3261726177"/>
              </p:ext>
            </p:extLst>
          </p:nvPr>
        </p:nvGraphicFramePr>
        <p:xfrm>
          <a:off x="4902591" y="3838527"/>
          <a:ext cx="6865333" cy="1624010"/>
        </p:xfrm>
        <a:graphic>
          <a:graphicData uri="http://schemas.openxmlformats.org/drawingml/2006/table">
            <a:tbl>
              <a:tblPr firstRow="1" firstCol="1" lastRow="1" lastCol="1" bandRow="1" bandCol="1">
                <a:tableStyleId>{C4B1156A-380E-4F78-BDF5-A606A8083BF9}</a:tableStyleId>
              </a:tblPr>
              <a:tblGrid>
                <a:gridCol w="2235072">
                  <a:extLst>
                    <a:ext uri="{9D8B030D-6E8A-4147-A177-3AD203B41FA5}">
                      <a16:colId xmlns:a16="http://schemas.microsoft.com/office/drawing/2014/main" val="2570168820"/>
                    </a:ext>
                  </a:extLst>
                </a:gridCol>
                <a:gridCol w="2200934">
                  <a:extLst>
                    <a:ext uri="{9D8B030D-6E8A-4147-A177-3AD203B41FA5}">
                      <a16:colId xmlns:a16="http://schemas.microsoft.com/office/drawing/2014/main" val="3606331851"/>
                    </a:ext>
                  </a:extLst>
                </a:gridCol>
                <a:gridCol w="2429327">
                  <a:extLst>
                    <a:ext uri="{9D8B030D-6E8A-4147-A177-3AD203B41FA5}">
                      <a16:colId xmlns:a16="http://schemas.microsoft.com/office/drawing/2014/main" val="979761124"/>
                    </a:ext>
                  </a:extLst>
                </a:gridCol>
              </a:tblGrid>
              <a:tr h="381289">
                <a:tc>
                  <a:txBody>
                    <a:bodyPr/>
                    <a:lstStyle/>
                    <a:p>
                      <a:pPr algn="ctr">
                        <a:lnSpc>
                          <a:spcPts val="930"/>
                        </a:lnSpc>
                      </a:pPr>
                      <a:r>
                        <a:rPr lang="it-IT" sz="1400">
                          <a:effectLst/>
                        </a:rPr>
                        <a:t> I-V PARAMETERS</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304165" algn="ctr">
                        <a:lnSpc>
                          <a:spcPts val="930"/>
                        </a:lnSpc>
                        <a:spcBef>
                          <a:spcPts val="175"/>
                        </a:spcBef>
                      </a:pPr>
                      <a:r>
                        <a:rPr lang="it-IT" sz="1400">
                          <a:effectLst/>
                        </a:rPr>
                        <a:t>TiO</a:t>
                      </a:r>
                      <a:r>
                        <a:rPr lang="it-IT" sz="1400" baseline="-25000">
                          <a:effectLst/>
                        </a:rPr>
                        <a:t>2</a:t>
                      </a:r>
                      <a:r>
                        <a:rPr lang="it-IT" sz="1400">
                          <a:effectLst/>
                        </a:rPr>
                        <a:t>@N719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87020" marR="287655" algn="ctr">
                        <a:lnSpc>
                          <a:spcPts val="930"/>
                        </a:lnSpc>
                        <a:spcBef>
                          <a:spcPts val="175"/>
                        </a:spcBef>
                      </a:pPr>
                      <a:r>
                        <a:rPr lang="it-IT" sz="1400">
                          <a:effectLst/>
                        </a:rPr>
                        <a:t>Au@TiO</a:t>
                      </a:r>
                      <a:r>
                        <a:rPr lang="it-IT" sz="1400" baseline="-25000">
                          <a:effectLst/>
                        </a:rPr>
                        <a:t>2</a:t>
                      </a:r>
                      <a:r>
                        <a:rPr lang="it-IT" sz="1400">
                          <a:effectLst/>
                        </a:rPr>
                        <a:t>@N719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71142276"/>
                  </a:ext>
                </a:extLst>
              </a:tr>
              <a:tr h="328783">
                <a:tc>
                  <a:txBody>
                    <a:bodyPr/>
                    <a:lstStyle/>
                    <a:p>
                      <a:pPr marL="334010" marR="352425" algn="ctr">
                        <a:lnSpc>
                          <a:spcPts val="1165"/>
                        </a:lnSpc>
                        <a:spcBef>
                          <a:spcPts val="50"/>
                        </a:spcBef>
                      </a:pPr>
                      <a:r>
                        <a:rPr lang="it-IT" sz="1400" err="1">
                          <a:effectLst/>
                        </a:rPr>
                        <a:t>Jsc</a:t>
                      </a:r>
                      <a:r>
                        <a:rPr lang="it-IT" sz="1400" spc="30">
                          <a:effectLst/>
                        </a:rPr>
                        <a:t> </a:t>
                      </a:r>
                      <a:r>
                        <a:rPr lang="it-IT" sz="1400">
                          <a:effectLst/>
                        </a:rPr>
                        <a:t>(</a:t>
                      </a:r>
                      <a:r>
                        <a:rPr lang="it-IT" sz="1400" err="1">
                          <a:effectLst/>
                        </a:rPr>
                        <a:t>mA</a:t>
                      </a:r>
                      <a:r>
                        <a:rPr lang="it-IT" sz="1400">
                          <a:effectLst/>
                        </a:rPr>
                        <a:t>/cm</a:t>
                      </a:r>
                      <a:r>
                        <a:rPr lang="it-IT" sz="1400" baseline="30000">
                          <a:effectLst/>
                        </a:rPr>
                        <a:t>2</a:t>
                      </a:r>
                      <a:r>
                        <a:rPr lang="it-IT" sz="1400">
                          <a:effectLst/>
                        </a:rPr>
                        <a:t>)</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401955" algn="ctr">
                        <a:lnSpc>
                          <a:spcPts val="1150"/>
                        </a:lnSpc>
                        <a:spcBef>
                          <a:spcPts val="65"/>
                        </a:spcBef>
                      </a:pPr>
                      <a:r>
                        <a:rPr lang="it-IT" sz="1200" b="1">
                          <a:effectLst/>
                        </a:rPr>
                        <a:t>21.5</a:t>
                      </a:r>
                      <a:r>
                        <a:rPr lang="it-IT" sz="1200" b="1" spc="15">
                          <a:effectLst/>
                        </a:rPr>
                        <a:t> </a:t>
                      </a:r>
                      <a:r>
                        <a:rPr lang="it-IT" sz="1200" b="1">
                          <a:effectLst/>
                        </a:rPr>
                        <a:t>±</a:t>
                      </a:r>
                      <a:r>
                        <a:rPr lang="it-IT" sz="1200" b="1" spc="-60">
                          <a:effectLst/>
                        </a:rPr>
                        <a:t> </a:t>
                      </a:r>
                      <a:r>
                        <a:rPr lang="it-IT" sz="1200" b="1">
                          <a:effectLst/>
                        </a:rPr>
                        <a:t>0.3</a:t>
                      </a:r>
                      <a:endParaRPr lang="it-IT"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87020" marR="287655" algn="ctr">
                        <a:lnSpc>
                          <a:spcPts val="1150"/>
                        </a:lnSpc>
                        <a:spcBef>
                          <a:spcPts val="65"/>
                        </a:spcBef>
                      </a:pPr>
                      <a:r>
                        <a:rPr lang="it-IT" sz="1200">
                          <a:effectLst/>
                        </a:rPr>
                        <a:t>22.1</a:t>
                      </a:r>
                      <a:r>
                        <a:rPr lang="it-IT" sz="1200" spc="15">
                          <a:effectLst/>
                        </a:rPr>
                        <a:t> </a:t>
                      </a:r>
                      <a:r>
                        <a:rPr lang="it-IT" sz="1200">
                          <a:effectLst/>
                        </a:rPr>
                        <a:t>±</a:t>
                      </a:r>
                      <a:r>
                        <a:rPr lang="it-IT" sz="1200" spc="-60">
                          <a:effectLst/>
                        </a:rPr>
                        <a:t> </a:t>
                      </a:r>
                      <a:r>
                        <a:rPr lang="it-IT" sz="1200">
                          <a:effectLst/>
                        </a:rPr>
                        <a:t>0.4</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48845651"/>
                  </a:ext>
                </a:extLst>
              </a:tr>
              <a:tr h="306376">
                <a:tc>
                  <a:txBody>
                    <a:bodyPr/>
                    <a:lstStyle/>
                    <a:p>
                      <a:pPr marL="334010" marR="352425" algn="ctr">
                        <a:lnSpc>
                          <a:spcPts val="995"/>
                        </a:lnSpc>
                      </a:pPr>
                      <a:r>
                        <a:rPr lang="it-IT" sz="1400" err="1">
                          <a:effectLst/>
                        </a:rPr>
                        <a:t>Voc</a:t>
                      </a:r>
                      <a:r>
                        <a:rPr lang="it-IT" sz="1400" spc="90">
                          <a:effectLst/>
                        </a:rPr>
                        <a:t> </a:t>
                      </a:r>
                      <a:r>
                        <a:rPr lang="it-IT" sz="1400">
                          <a:effectLst/>
                        </a:rPr>
                        <a:t>(V)</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R="330835" algn="ctr">
                        <a:lnSpc>
                          <a:spcPts val="995"/>
                        </a:lnSpc>
                      </a:pPr>
                      <a:r>
                        <a:rPr lang="it-IT" sz="1200" b="1">
                          <a:effectLst/>
                        </a:rPr>
                        <a:t>            0.69</a:t>
                      </a:r>
                      <a:r>
                        <a:rPr lang="it-IT" sz="1200" b="1" spc="15">
                          <a:effectLst/>
                        </a:rPr>
                        <a:t> </a:t>
                      </a:r>
                      <a:r>
                        <a:rPr lang="it-IT" sz="1200" b="1">
                          <a:effectLst/>
                        </a:rPr>
                        <a:t>±</a:t>
                      </a:r>
                      <a:r>
                        <a:rPr lang="it-IT" sz="1200" b="1" spc="-65">
                          <a:effectLst/>
                        </a:rPr>
                        <a:t> </a:t>
                      </a:r>
                      <a:r>
                        <a:rPr lang="it-IT" sz="1200" b="1">
                          <a:effectLst/>
                        </a:rPr>
                        <a:t>0.01</a:t>
                      </a:r>
                      <a:endParaRPr lang="it-IT"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87020" marR="287655" algn="ctr">
                        <a:lnSpc>
                          <a:spcPts val="995"/>
                        </a:lnSpc>
                      </a:pPr>
                      <a:r>
                        <a:rPr lang="it-IT" sz="1200">
                          <a:effectLst/>
                        </a:rPr>
                        <a:t>0.72</a:t>
                      </a:r>
                      <a:r>
                        <a:rPr lang="it-IT" sz="1200" spc="15">
                          <a:effectLst/>
                        </a:rPr>
                        <a:t> </a:t>
                      </a:r>
                      <a:r>
                        <a:rPr lang="it-IT" sz="1200">
                          <a:effectLst/>
                        </a:rPr>
                        <a:t>±</a:t>
                      </a:r>
                      <a:r>
                        <a:rPr lang="it-IT" sz="1200" spc="-65">
                          <a:effectLst/>
                        </a:rPr>
                        <a:t> </a:t>
                      </a:r>
                      <a:r>
                        <a:rPr lang="it-IT" sz="1200">
                          <a:effectLst/>
                        </a:rPr>
                        <a:t>0.02</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42781544"/>
                  </a:ext>
                </a:extLst>
              </a:tr>
              <a:tr h="263777">
                <a:tc>
                  <a:txBody>
                    <a:bodyPr/>
                    <a:lstStyle/>
                    <a:p>
                      <a:pPr marL="334010" marR="352425" algn="ctr">
                        <a:lnSpc>
                          <a:spcPts val="955"/>
                        </a:lnSpc>
                      </a:pPr>
                      <a:r>
                        <a:rPr lang="it-IT" sz="1400">
                          <a:effectLst/>
                        </a:rPr>
                        <a:t>FF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474980" marR="433705" algn="ctr">
                        <a:lnSpc>
                          <a:spcPts val="955"/>
                        </a:lnSpc>
                      </a:pPr>
                      <a:r>
                        <a:rPr lang="it-IT" sz="1200" b="1">
                          <a:effectLst/>
                        </a:rPr>
                        <a:t>65</a:t>
                      </a:r>
                      <a:r>
                        <a:rPr lang="it-IT" sz="1200" b="1" spc="25">
                          <a:effectLst/>
                        </a:rPr>
                        <a:t> </a:t>
                      </a:r>
                      <a:r>
                        <a:rPr lang="it-IT" sz="1200" b="1">
                          <a:effectLst/>
                        </a:rPr>
                        <a:t>±</a:t>
                      </a:r>
                      <a:r>
                        <a:rPr lang="it-IT" sz="1200" b="1" spc="-55">
                          <a:effectLst/>
                        </a:rPr>
                        <a:t> </a:t>
                      </a:r>
                      <a:r>
                        <a:rPr lang="it-IT" sz="1200" b="1">
                          <a:effectLst/>
                        </a:rPr>
                        <a:t>1</a:t>
                      </a:r>
                      <a:endParaRPr lang="it-IT"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86385" marR="287655" algn="ctr">
                        <a:lnSpc>
                          <a:spcPts val="955"/>
                        </a:lnSpc>
                      </a:pPr>
                      <a:r>
                        <a:rPr lang="it-IT" sz="1200">
                          <a:effectLst/>
                        </a:rPr>
                        <a:t>65</a:t>
                      </a:r>
                      <a:r>
                        <a:rPr lang="it-IT" sz="1200" spc="25">
                          <a:effectLst/>
                        </a:rPr>
                        <a:t> </a:t>
                      </a:r>
                      <a:r>
                        <a:rPr lang="it-IT" sz="1200">
                          <a:effectLst/>
                        </a:rPr>
                        <a:t>±</a:t>
                      </a:r>
                      <a:r>
                        <a:rPr lang="it-IT" sz="1200" spc="-55">
                          <a:effectLst/>
                        </a:rPr>
                        <a:t> </a:t>
                      </a:r>
                      <a:r>
                        <a:rPr lang="it-IT" sz="1200">
                          <a:effectLst/>
                        </a:rPr>
                        <a:t>1</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79535519"/>
                  </a:ext>
                </a:extLst>
              </a:tr>
              <a:tr h="343785">
                <a:tc>
                  <a:txBody>
                    <a:bodyPr/>
                    <a:lstStyle/>
                    <a:p>
                      <a:pPr marL="334010" marR="352425" algn="ctr">
                        <a:lnSpc>
                          <a:spcPts val="1280"/>
                        </a:lnSpc>
                      </a:pPr>
                      <a:r>
                        <a:rPr lang="it-IT" sz="1400">
                          <a:effectLst/>
                        </a:rPr>
                        <a:t>η</a:t>
                      </a:r>
                      <a:r>
                        <a:rPr lang="it-IT" sz="1400" spc="-75">
                          <a:effectLst/>
                        </a:rPr>
                        <a:t> </a:t>
                      </a:r>
                      <a:r>
                        <a:rPr lang="it-IT" sz="1400">
                          <a:effectLst/>
                        </a:rPr>
                        <a:t>(%)</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430530" algn="l">
                        <a:lnSpc>
                          <a:spcPts val="1280"/>
                        </a:lnSpc>
                      </a:pPr>
                      <a:r>
                        <a:rPr lang="it-IT" sz="1200">
                          <a:effectLst/>
                        </a:rPr>
                        <a:t>             9.8</a:t>
                      </a:r>
                      <a:r>
                        <a:rPr lang="it-IT" sz="1200" spc="20">
                          <a:effectLst/>
                        </a:rPr>
                        <a:t> </a:t>
                      </a:r>
                      <a:r>
                        <a:rPr lang="it-IT" sz="1200">
                          <a:effectLst/>
                        </a:rPr>
                        <a:t>±</a:t>
                      </a:r>
                      <a:r>
                        <a:rPr lang="it-IT" sz="1200" spc="-60">
                          <a:effectLst/>
                        </a:rPr>
                        <a:t> </a:t>
                      </a:r>
                      <a:r>
                        <a:rPr lang="it-IT" sz="1200">
                          <a:effectLst/>
                        </a:rPr>
                        <a:t>0.2</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86385" marR="287655" algn="ctr">
                        <a:lnSpc>
                          <a:spcPts val="1280"/>
                        </a:lnSpc>
                      </a:pPr>
                      <a:r>
                        <a:rPr lang="it-IT" sz="1200">
                          <a:effectLst/>
                        </a:rPr>
                        <a:t>10.3</a:t>
                      </a:r>
                      <a:r>
                        <a:rPr lang="it-IT" sz="1200" spc="15">
                          <a:effectLst/>
                        </a:rPr>
                        <a:t> </a:t>
                      </a:r>
                      <a:r>
                        <a:rPr lang="it-IT" sz="1200">
                          <a:effectLst/>
                        </a:rPr>
                        <a:t>±</a:t>
                      </a:r>
                      <a:r>
                        <a:rPr lang="it-IT" sz="1200" spc="-60">
                          <a:effectLst/>
                        </a:rPr>
                        <a:t> </a:t>
                      </a:r>
                      <a:r>
                        <a:rPr lang="it-IT" sz="1200">
                          <a:effectLst/>
                        </a:rPr>
                        <a:t>0.3</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51245250"/>
                  </a:ext>
                </a:extLst>
              </a:tr>
            </a:tbl>
          </a:graphicData>
        </a:graphic>
      </p:graphicFrame>
      <p:sp>
        <p:nvSpPr>
          <p:cNvPr id="12" name="CasellaDiTesto 11">
            <a:extLst>
              <a:ext uri="{FF2B5EF4-FFF2-40B4-BE49-F238E27FC236}">
                <a16:creationId xmlns:a16="http://schemas.microsoft.com/office/drawing/2014/main" id="{600784D8-34C1-99BD-A52C-C9FD13E4CC0C}"/>
              </a:ext>
            </a:extLst>
          </p:cNvPr>
          <p:cNvSpPr txBox="1"/>
          <p:nvPr/>
        </p:nvSpPr>
        <p:spPr>
          <a:xfrm>
            <a:off x="-176560" y="1507218"/>
            <a:ext cx="7785677" cy="461665"/>
          </a:xfrm>
          <a:prstGeom prst="rect">
            <a:avLst/>
          </a:prstGeom>
          <a:noFill/>
        </p:spPr>
        <p:txBody>
          <a:bodyPr wrap="square">
            <a:spAutoFit/>
          </a:bodyPr>
          <a:lstStyle/>
          <a:p>
            <a:pPr lvl="1" algn="ctr">
              <a:spcBef>
                <a:spcPts val="885"/>
              </a:spcBef>
              <a:buSzPts val="1000"/>
              <a:tabLst>
                <a:tab pos="1961515" algn="l"/>
              </a:tabLst>
            </a:pPr>
            <a:r>
              <a:rPr lang="it-IT" sz="2400" b="1" dirty="0"/>
              <a:t>PHOTOVOLTAIC PERFORMANCES: SYNTHETIC DYE N719</a:t>
            </a:r>
          </a:p>
        </p:txBody>
      </p:sp>
      <p:sp>
        <p:nvSpPr>
          <p:cNvPr id="13" name="CasellaDiTesto 12">
            <a:extLst>
              <a:ext uri="{FF2B5EF4-FFF2-40B4-BE49-F238E27FC236}">
                <a16:creationId xmlns:a16="http://schemas.microsoft.com/office/drawing/2014/main" id="{78672153-1D94-5E26-8CD9-80F1C1A05180}"/>
              </a:ext>
            </a:extLst>
          </p:cNvPr>
          <p:cNvSpPr txBox="1"/>
          <p:nvPr/>
        </p:nvSpPr>
        <p:spPr>
          <a:xfrm>
            <a:off x="439454" y="5825728"/>
            <a:ext cx="11328470" cy="840230"/>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b="0" i="1"/>
              <a:t>In order to identify the effect of gold nanoparticles on the complete device, we prepared 10 samples of N719 devices (five with Au@TiO2 and five without). In accordance with the previous spectrophotometric analysis, the best Au@TiO2-containing cell shows a PCE increase from 9.9% to 10.5%. </a:t>
            </a:r>
          </a:p>
        </p:txBody>
      </p:sp>
      <p:pic>
        <p:nvPicPr>
          <p:cNvPr id="5" name="Picture 2" descr="Image">
            <a:extLst>
              <a:ext uri="{FF2B5EF4-FFF2-40B4-BE49-F238E27FC236}">
                <a16:creationId xmlns:a16="http://schemas.microsoft.com/office/drawing/2014/main" id="{4D91634B-FD3B-1AC3-251C-DD900818ED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1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a:extLst>
            <a:ext uri="{FF2B5EF4-FFF2-40B4-BE49-F238E27FC236}">
              <a16:creationId xmlns:a16="http://schemas.microsoft.com/office/drawing/2014/main" id="{9A1EDC64-5229-0F3D-4615-61873A6E0841}"/>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7D0A98A0-D99C-C89F-61FA-729BE327B23C}"/>
              </a:ext>
            </a:extLst>
          </p:cNvPr>
          <p:cNvGrpSpPr/>
          <p:nvPr/>
        </p:nvGrpSpPr>
        <p:grpSpPr>
          <a:xfrm>
            <a:off x="377064" y="1950800"/>
            <a:ext cx="4511784" cy="3718101"/>
            <a:chOff x="377064" y="1293259"/>
            <a:chExt cx="4511784" cy="3718101"/>
          </a:xfrm>
        </p:grpSpPr>
        <p:pic>
          <p:nvPicPr>
            <p:cNvPr id="5" name="Immagine 4" descr="Immagine che contiene testo, linea, diagramma, Diagramma&#10;&#10;Descrizione generata automaticamente">
              <a:extLst>
                <a:ext uri="{FF2B5EF4-FFF2-40B4-BE49-F238E27FC236}">
                  <a16:creationId xmlns:a16="http://schemas.microsoft.com/office/drawing/2014/main" id="{AF10DDED-BAF4-52B0-B1D3-4EC5A02ED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64" y="1741576"/>
              <a:ext cx="3923741" cy="3269784"/>
            </a:xfrm>
            <a:prstGeom prst="rect">
              <a:avLst/>
            </a:prstGeom>
            <a:ln w="9525">
              <a:solidFill>
                <a:schemeClr val="tx1"/>
              </a:solidFill>
            </a:ln>
          </p:spPr>
        </p:pic>
        <p:pic>
          <p:nvPicPr>
            <p:cNvPr id="2" name="Picture 2">
              <a:extLst>
                <a:ext uri="{FF2B5EF4-FFF2-40B4-BE49-F238E27FC236}">
                  <a16:creationId xmlns:a16="http://schemas.microsoft.com/office/drawing/2014/main" id="{A25B2E86-28C0-7FAA-2487-A5593D7347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491" t="38024"/>
            <a:stretch/>
          </p:blipFill>
          <p:spPr bwMode="auto">
            <a:xfrm>
              <a:off x="3577131" y="1293259"/>
              <a:ext cx="1311717" cy="2135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aphicFrame>
        <p:nvGraphicFramePr>
          <p:cNvPr id="4" name="Tabella 3">
            <a:extLst>
              <a:ext uri="{FF2B5EF4-FFF2-40B4-BE49-F238E27FC236}">
                <a16:creationId xmlns:a16="http://schemas.microsoft.com/office/drawing/2014/main" id="{4491B1EB-EB8B-48AD-D39A-73EAA90EC22F}"/>
              </a:ext>
            </a:extLst>
          </p:cNvPr>
          <p:cNvGraphicFramePr>
            <a:graphicFrameLocks noGrp="1"/>
          </p:cNvGraphicFramePr>
          <p:nvPr>
            <p:extLst>
              <p:ext uri="{D42A27DB-BD31-4B8C-83A1-F6EECF244321}">
                <p14:modId xmlns:p14="http://schemas.microsoft.com/office/powerpoint/2010/main" val="2312590300"/>
              </p:ext>
            </p:extLst>
          </p:nvPr>
        </p:nvGraphicFramePr>
        <p:xfrm>
          <a:off x="5645727" y="2304085"/>
          <a:ext cx="5811986" cy="2376895"/>
        </p:xfrm>
        <a:graphic>
          <a:graphicData uri="http://schemas.openxmlformats.org/drawingml/2006/table">
            <a:tbl>
              <a:tblPr firstRow="1" firstCol="1" lastRow="1" lastCol="1" bandRow="1" bandCol="1"/>
              <a:tblGrid>
                <a:gridCol w="955964">
                  <a:extLst>
                    <a:ext uri="{9D8B030D-6E8A-4147-A177-3AD203B41FA5}">
                      <a16:colId xmlns:a16="http://schemas.microsoft.com/office/drawing/2014/main" val="1022977864"/>
                    </a:ext>
                  </a:extLst>
                </a:gridCol>
                <a:gridCol w="906710">
                  <a:extLst>
                    <a:ext uri="{9D8B030D-6E8A-4147-A177-3AD203B41FA5}">
                      <a16:colId xmlns:a16="http://schemas.microsoft.com/office/drawing/2014/main" val="3036630894"/>
                    </a:ext>
                  </a:extLst>
                </a:gridCol>
                <a:gridCol w="1206108">
                  <a:extLst>
                    <a:ext uri="{9D8B030D-6E8A-4147-A177-3AD203B41FA5}">
                      <a16:colId xmlns:a16="http://schemas.microsoft.com/office/drawing/2014/main" val="1067185390"/>
                    </a:ext>
                  </a:extLst>
                </a:gridCol>
                <a:gridCol w="810491">
                  <a:extLst>
                    <a:ext uri="{9D8B030D-6E8A-4147-A177-3AD203B41FA5}">
                      <a16:colId xmlns:a16="http://schemas.microsoft.com/office/drawing/2014/main" val="774497750"/>
                    </a:ext>
                  </a:extLst>
                </a:gridCol>
                <a:gridCol w="723324">
                  <a:extLst>
                    <a:ext uri="{9D8B030D-6E8A-4147-A177-3AD203B41FA5}">
                      <a16:colId xmlns:a16="http://schemas.microsoft.com/office/drawing/2014/main" val="3065949354"/>
                    </a:ext>
                  </a:extLst>
                </a:gridCol>
                <a:gridCol w="559051">
                  <a:extLst>
                    <a:ext uri="{9D8B030D-6E8A-4147-A177-3AD203B41FA5}">
                      <a16:colId xmlns:a16="http://schemas.microsoft.com/office/drawing/2014/main" val="4194259962"/>
                    </a:ext>
                  </a:extLst>
                </a:gridCol>
                <a:gridCol w="650338">
                  <a:extLst>
                    <a:ext uri="{9D8B030D-6E8A-4147-A177-3AD203B41FA5}">
                      <a16:colId xmlns:a16="http://schemas.microsoft.com/office/drawing/2014/main" val="2208871179"/>
                    </a:ext>
                  </a:extLst>
                </a:gridCol>
              </a:tblGrid>
              <a:tr h="626150">
                <a:tc>
                  <a:txBody>
                    <a:bodyPr/>
                    <a:lstStyle/>
                    <a:p>
                      <a:pPr marL="160020" algn="l">
                        <a:lnSpc>
                          <a:spcPts val="530"/>
                        </a:lnSpc>
                      </a:pPr>
                      <a:r>
                        <a:rPr lang="it-IT" sz="1400" b="1">
                          <a:effectLst/>
                          <a:latin typeface="Calibri" panose="020F0502020204030204" pitchFamily="34" charset="0"/>
                          <a:ea typeface="Calibri" panose="020F0502020204030204" pitchFamily="34" charset="0"/>
                          <a:cs typeface="Times New Roman" panose="02020603050405020304" pitchFamily="18" charset="0"/>
                        </a:rPr>
                        <a:t>Sample</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106045" marR="130810" algn="ctr">
                        <a:lnSpc>
                          <a:spcPts val="530"/>
                        </a:lnSpc>
                      </a:pPr>
                      <a:r>
                        <a:rPr lang="it-IT" sz="1400" b="1" err="1">
                          <a:effectLst/>
                          <a:latin typeface="Calibri" panose="020F0502020204030204" pitchFamily="34" charset="0"/>
                          <a:ea typeface="Calibri" panose="020F0502020204030204" pitchFamily="34" charset="0"/>
                          <a:cs typeface="Times New Roman" panose="02020603050405020304" pitchFamily="18" charset="0"/>
                        </a:rPr>
                        <a:t>Anode</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140970" marR="255905" algn="ctr">
                        <a:lnSpc>
                          <a:spcPts val="1075"/>
                        </a:lnSpc>
                      </a:pPr>
                      <a:r>
                        <a:rPr lang="it-IT" sz="1400" b="1" dirty="0" err="1">
                          <a:effectLst/>
                          <a:latin typeface="Calibri" panose="020F0502020204030204" pitchFamily="34" charset="0"/>
                          <a:ea typeface="Calibri" panose="020F0502020204030204" pitchFamily="34" charset="0"/>
                          <a:cs typeface="Times New Roman" panose="02020603050405020304" pitchFamily="18" charset="0"/>
                        </a:rPr>
                        <a:t>Irradiation</a:t>
                      </a:r>
                      <a:r>
                        <a:rPr lang="it-IT" sz="1400" b="1" dirty="0">
                          <a:effectLst/>
                          <a:latin typeface="Calibri" panose="020F0502020204030204" pitchFamily="34" charset="0"/>
                          <a:ea typeface="Calibri" panose="020F0502020204030204" pitchFamily="34" charset="0"/>
                          <a:cs typeface="Times New Roman" panose="02020603050405020304" pitchFamily="18" charset="0"/>
                        </a:rPr>
                        <a:t> (</a:t>
                      </a:r>
                      <a:r>
                        <a:rPr lang="it-IT" sz="1400" b="1" dirty="0" err="1">
                          <a:effectLst/>
                          <a:latin typeface="Calibri" panose="020F0502020204030204" pitchFamily="34" charset="0"/>
                          <a:ea typeface="Calibri" panose="020F0502020204030204" pitchFamily="34" charset="0"/>
                          <a:cs typeface="Times New Roman" panose="02020603050405020304" pitchFamily="18" charset="0"/>
                        </a:rPr>
                        <a:t>mW</a:t>
                      </a:r>
                      <a:r>
                        <a:rPr lang="it-IT" sz="1400" b="1" dirty="0">
                          <a:effectLst/>
                          <a:latin typeface="Calibri" panose="020F0502020204030204" pitchFamily="34" charset="0"/>
                          <a:ea typeface="Calibri" panose="020F0502020204030204" pitchFamily="34" charset="0"/>
                          <a:cs typeface="Times New Roman" panose="02020603050405020304" pitchFamily="18" charset="0"/>
                        </a:rPr>
                        <a:t>/cm</a:t>
                      </a:r>
                      <a:r>
                        <a:rPr lang="it-IT" sz="1400" b="1"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it-IT" sz="1400" b="1" dirty="0">
                          <a:effectLst/>
                          <a:latin typeface="Calibri" panose="020F0502020204030204" pitchFamily="34"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a:lnSpc>
                          <a:spcPts val="930"/>
                        </a:lnSpc>
                      </a:pPr>
                      <a:r>
                        <a:rPr lang="it-IT" sz="900">
                          <a:effectLst/>
                          <a:latin typeface="Times New Roman" panose="02020603050405020304" pitchFamily="18" charset="0"/>
                          <a:ea typeface="Calibri" panose="020F0502020204030204" pitchFamily="34" charset="0"/>
                          <a:cs typeface="Calibri" panose="020F0502020204030204" pitchFamily="34" charset="0"/>
                        </a:rPr>
                        <a:t> </a:t>
                      </a:r>
                      <a:r>
                        <a:rPr lang="it-IT" sz="14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t>
                      </a:r>
                      <a:r>
                        <a:rPr lang="it-IT" sz="1400" b="1" kern="1200" baseline="-25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a:t>
                      </a:r>
                      <a:r>
                        <a:rPr lang="it-IT" sz="14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it-IT" sz="1200" b="1" kern="120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a:t>
                      </a:r>
                      <a:r>
                        <a:rPr lang="it-IT" sz="12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/cm</a:t>
                      </a:r>
                      <a:r>
                        <a:rPr lang="it-IT" sz="1200" b="1" kern="1200" baseline="30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lang="it-IT" sz="12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180340" marR="109220" algn="ctr">
                        <a:lnSpc>
                          <a:spcPct val="32000"/>
                        </a:lnSpc>
                      </a:pPr>
                      <a:r>
                        <a:rPr lang="it-IT" sz="1400" b="1" err="1">
                          <a:effectLst/>
                          <a:latin typeface="Calibri" panose="020F0502020204030204" pitchFamily="34" charset="0"/>
                          <a:ea typeface="Calibri" panose="020F0502020204030204" pitchFamily="34" charset="0"/>
                          <a:cs typeface="Times New Roman" panose="02020603050405020304" pitchFamily="18" charset="0"/>
                        </a:rPr>
                        <a:t>Voc</a:t>
                      </a:r>
                      <a:endParaRPr lang="it-IT" sz="1400" b="1">
                        <a:effectLst/>
                        <a:latin typeface="Calibri" panose="020F0502020204030204" pitchFamily="34" charset="0"/>
                        <a:ea typeface="Calibri" panose="020F0502020204030204" pitchFamily="34" charset="0"/>
                        <a:cs typeface="Times New Roman" panose="02020603050405020304" pitchFamily="18" charset="0"/>
                      </a:endParaRPr>
                    </a:p>
                    <a:p>
                      <a:pPr marL="180340" marR="109220" algn="ctr">
                        <a:lnSpc>
                          <a:spcPct val="32000"/>
                        </a:lnSpc>
                      </a:pPr>
                      <a:endParaRPr lang="it-IT" sz="1400" b="1" spc="110">
                        <a:effectLst/>
                        <a:latin typeface="Calibri" panose="020F0502020204030204" pitchFamily="34" charset="0"/>
                        <a:ea typeface="Calibri" panose="020F0502020204030204" pitchFamily="34" charset="0"/>
                        <a:cs typeface="Times New Roman" panose="02020603050405020304" pitchFamily="18" charset="0"/>
                      </a:endParaRPr>
                    </a:p>
                    <a:p>
                      <a:pPr marL="180340" marR="109220" algn="ctr">
                        <a:lnSpc>
                          <a:spcPct val="32000"/>
                        </a:lnSpc>
                      </a:pPr>
                      <a:r>
                        <a:rPr lang="it-IT" sz="1400" b="1" spc="110">
                          <a:effectLst/>
                          <a:latin typeface="Calibri" panose="020F0502020204030204" pitchFamily="34" charset="0"/>
                          <a:ea typeface="Calibri" panose="020F0502020204030204" pitchFamily="34" charset="0"/>
                          <a:cs typeface="Times New Roman" panose="02020603050405020304" pitchFamily="18" charset="0"/>
                        </a:rPr>
                        <a:t> </a:t>
                      </a:r>
                      <a:r>
                        <a:rPr lang="it-IT" sz="1400" b="1">
                          <a:effectLst/>
                          <a:latin typeface="Calibri" panose="020F0502020204030204" pitchFamily="34" charset="0"/>
                          <a:ea typeface="Calibri" panose="020F0502020204030204" pitchFamily="34" charset="0"/>
                          <a:cs typeface="Times New Roman" panose="02020603050405020304" pitchFamily="18" charset="0"/>
                        </a:rPr>
                        <a:t>(V)</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85725" marR="84455" algn="ctr">
                        <a:lnSpc>
                          <a:spcPts val="530"/>
                        </a:lnSpc>
                      </a:pPr>
                      <a:r>
                        <a:rPr lang="it-IT" sz="1400" b="1">
                          <a:effectLst/>
                          <a:latin typeface="Calibri" panose="020F0502020204030204" pitchFamily="34" charset="0"/>
                          <a:ea typeface="Calibri" panose="020F0502020204030204" pitchFamily="34" charset="0"/>
                          <a:cs typeface="Times New Roman" panose="02020603050405020304" pitchFamily="18" charset="0"/>
                        </a:rPr>
                        <a:t>FF</a:t>
                      </a:r>
                    </a:p>
                    <a:p>
                      <a:pPr marL="85725" marR="84455" algn="ctr">
                        <a:lnSpc>
                          <a:spcPts val="530"/>
                        </a:lnSpc>
                      </a:pPr>
                      <a:endParaRPr lang="it-IT" sz="1400" b="1" spc="-50">
                        <a:effectLst/>
                        <a:latin typeface="Calibri" panose="020F0502020204030204" pitchFamily="34" charset="0"/>
                        <a:ea typeface="Calibri" panose="020F0502020204030204" pitchFamily="34" charset="0"/>
                        <a:cs typeface="Times New Roman" panose="02020603050405020304" pitchFamily="18" charset="0"/>
                      </a:endParaRPr>
                    </a:p>
                    <a:p>
                      <a:pPr marL="85725" marR="84455" algn="ctr">
                        <a:lnSpc>
                          <a:spcPts val="530"/>
                        </a:lnSpc>
                      </a:pPr>
                      <a:r>
                        <a:rPr lang="it-IT" sz="1400" b="1" spc="-50">
                          <a:effectLst/>
                          <a:latin typeface="Calibri" panose="020F0502020204030204" pitchFamily="34" charset="0"/>
                          <a:ea typeface="Calibri" panose="020F0502020204030204" pitchFamily="34" charset="0"/>
                          <a:cs typeface="Times New Roman" panose="02020603050405020304" pitchFamily="18" charset="0"/>
                        </a:rPr>
                        <a:t> </a:t>
                      </a:r>
                      <a:r>
                        <a:rPr lang="it-IT" sz="1200" b="1">
                          <a:effectLst/>
                          <a:latin typeface="Calibri" panose="020F0502020204030204" pitchFamily="34" charset="0"/>
                          <a:ea typeface="Calibri" panose="020F0502020204030204" pitchFamily="34" charset="0"/>
                          <a:cs typeface="Times New Roman" panose="02020603050405020304" pitchFamily="18" charset="0"/>
                        </a:rPr>
                        <a:t>(%)</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83820" marR="83820" algn="ctr">
                        <a:lnSpc>
                          <a:spcPts val="530"/>
                        </a:lnSpc>
                      </a:pPr>
                      <a:r>
                        <a:rPr lang="it-IT" sz="1400" b="1">
                          <a:effectLst/>
                          <a:latin typeface="Calibri" panose="020F0502020204030204" pitchFamily="34" charset="0"/>
                          <a:ea typeface="Calibri" panose="020F0502020204030204" pitchFamily="34" charset="0"/>
                          <a:cs typeface="Times New Roman" panose="02020603050405020304" pitchFamily="18" charset="0"/>
                        </a:rPr>
                        <a:t>PCE</a:t>
                      </a:r>
                    </a:p>
                    <a:p>
                      <a:pPr marL="83820" marR="83820" algn="ctr">
                        <a:lnSpc>
                          <a:spcPts val="530"/>
                        </a:lnSpc>
                      </a:pPr>
                      <a:endParaRPr lang="it-IT" sz="1200" b="1" spc="-20">
                        <a:effectLst/>
                        <a:latin typeface="Calibri" panose="020F0502020204030204" pitchFamily="34" charset="0"/>
                        <a:ea typeface="Calibri" panose="020F0502020204030204" pitchFamily="34" charset="0"/>
                        <a:cs typeface="Times New Roman" panose="02020603050405020304" pitchFamily="18" charset="0"/>
                      </a:endParaRPr>
                    </a:p>
                    <a:p>
                      <a:pPr marL="83820" marR="83820" algn="ctr">
                        <a:lnSpc>
                          <a:spcPts val="530"/>
                        </a:lnSpc>
                      </a:pPr>
                      <a:r>
                        <a:rPr lang="it-IT" sz="1200" b="1" spc="-20">
                          <a:effectLst/>
                          <a:latin typeface="Calibri" panose="020F0502020204030204" pitchFamily="34" charset="0"/>
                          <a:ea typeface="Calibri" panose="020F0502020204030204" pitchFamily="34" charset="0"/>
                          <a:cs typeface="Times New Roman" panose="02020603050405020304" pitchFamily="18" charset="0"/>
                        </a:rPr>
                        <a:t> </a:t>
                      </a:r>
                      <a:r>
                        <a:rPr lang="it-IT" sz="1200" b="1">
                          <a:effectLst/>
                          <a:latin typeface="Calibri" panose="020F0502020204030204" pitchFamily="34" charset="0"/>
                          <a:ea typeface="Calibri" panose="020F0502020204030204" pitchFamily="34" charset="0"/>
                          <a:cs typeface="Times New Roman" panose="02020603050405020304" pitchFamily="18" charset="0"/>
                        </a:rPr>
                        <a:t>(%)</a:t>
                      </a:r>
                      <a:endParaRPr lang="it-IT"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476486"/>
                  </a:ext>
                </a:extLst>
              </a:tr>
              <a:tr h="274477">
                <a:tc>
                  <a:txBody>
                    <a:bodyPr/>
                    <a:lstStyle/>
                    <a:p>
                      <a:pPr marL="128270" algn="l">
                        <a:lnSpc>
                          <a:spcPts val="930"/>
                        </a:lnSpc>
                        <a:spcBef>
                          <a:spcPts val="175"/>
                        </a:spcBef>
                      </a:pPr>
                      <a:r>
                        <a:rPr lang="it-IT" sz="1400" err="1">
                          <a:effectLst/>
                          <a:latin typeface="Calibri" panose="020F0502020204030204" pitchFamily="34" charset="0"/>
                          <a:ea typeface="Calibri" panose="020F0502020204030204" pitchFamily="34" charset="0"/>
                          <a:cs typeface="Times New Roman" panose="02020603050405020304" pitchFamily="18" charset="0"/>
                        </a:rPr>
                        <a:t>Betalains</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106045" marR="130810" algn="ctr">
                        <a:lnSpc>
                          <a:spcPts val="930"/>
                        </a:lnSpc>
                        <a:spcBef>
                          <a:spcPts val="175"/>
                        </a:spcBef>
                      </a:pPr>
                      <a:r>
                        <a:rPr lang="it-IT" sz="1400">
                          <a:effectLst/>
                          <a:latin typeface="Calibri" panose="020F0502020204030204" pitchFamily="34" charset="0"/>
                          <a:ea typeface="Calibri" panose="020F0502020204030204" pitchFamily="34" charset="0"/>
                          <a:cs typeface="Times New Roman" panose="02020603050405020304" pitchFamily="18" charset="0"/>
                        </a:rPr>
                        <a:t>TiO</a:t>
                      </a:r>
                      <a:r>
                        <a:rPr lang="it-IT" sz="1400" baseline="-25000">
                          <a:effectLst/>
                          <a:latin typeface="Calibri" panose="020F0502020204030204" pitchFamily="34" charset="0"/>
                          <a:ea typeface="Calibri" panose="020F0502020204030204" pitchFamily="34" charset="0"/>
                          <a:cs typeface="Times New Roman" panose="02020603050405020304" pitchFamily="18" charset="0"/>
                        </a:rPr>
                        <a:t>2</a:t>
                      </a:r>
                      <a:r>
                        <a:rPr lang="it-IT" sz="1400">
                          <a:effectLst/>
                          <a:latin typeface="Calibri" panose="020F0502020204030204" pitchFamily="34" charset="0"/>
                          <a:ea typeface="Calibri" panose="020F0502020204030204" pitchFamily="34" charset="0"/>
                          <a:cs typeface="Times New Roman" panose="02020603050405020304" pitchFamily="18" charset="0"/>
                        </a:rPr>
                        <a:t>@Au</a:t>
                      </a: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140970" marR="252095" algn="ctr">
                        <a:lnSpc>
                          <a:spcPts val="930"/>
                        </a:lnSpc>
                        <a:spcBef>
                          <a:spcPts val="175"/>
                        </a:spcBef>
                      </a:pPr>
                      <a:r>
                        <a:rPr lang="it-IT" sz="1400">
                          <a:effectLst/>
                          <a:latin typeface="Calibri" panose="020F0502020204030204" pitchFamily="34" charset="0"/>
                          <a:ea typeface="Calibri" panose="020F0502020204030204" pitchFamily="34" charset="0"/>
                          <a:cs typeface="Times New Roman" panose="02020603050405020304" pitchFamily="18" charset="0"/>
                        </a:rPr>
                        <a:t>100</a:t>
                      </a: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267335" algn="l">
                        <a:lnSpc>
                          <a:spcPts val="930"/>
                        </a:lnSpc>
                        <a:spcBef>
                          <a:spcPts val="175"/>
                        </a:spcBef>
                      </a:pPr>
                      <a:r>
                        <a:rPr lang="it-IT" sz="1400">
                          <a:effectLst/>
                          <a:latin typeface="Calibri" panose="020F0502020204030204" pitchFamily="34" charset="0"/>
                          <a:ea typeface="Calibri" panose="020F0502020204030204" pitchFamily="34" charset="0"/>
                          <a:cs typeface="Times New Roman" panose="02020603050405020304" pitchFamily="18" charset="0"/>
                        </a:rPr>
                        <a:t>11.3</a:t>
                      </a: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180340" marR="109220" algn="ctr">
                        <a:lnSpc>
                          <a:spcPts val="930"/>
                        </a:lnSpc>
                        <a:spcBef>
                          <a:spcPts val="175"/>
                        </a:spcBef>
                      </a:pPr>
                      <a:r>
                        <a:rPr lang="it-IT" sz="1400">
                          <a:effectLst/>
                          <a:latin typeface="Calibri" panose="020F0502020204030204" pitchFamily="34" charset="0"/>
                          <a:ea typeface="Calibri" panose="020F0502020204030204" pitchFamily="34" charset="0"/>
                          <a:cs typeface="Times New Roman" panose="02020603050405020304" pitchFamily="18" charset="0"/>
                        </a:rPr>
                        <a:t>0.34</a:t>
                      </a: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85725" marR="84455" algn="ctr">
                        <a:lnSpc>
                          <a:spcPts val="930"/>
                        </a:lnSpc>
                        <a:spcBef>
                          <a:spcPts val="175"/>
                        </a:spcBef>
                      </a:pPr>
                      <a:r>
                        <a:rPr lang="it-IT" sz="1400">
                          <a:effectLst/>
                          <a:latin typeface="Calibri" panose="020F0502020204030204" pitchFamily="34" charset="0"/>
                          <a:ea typeface="Calibri" panose="020F0502020204030204" pitchFamily="34" charset="0"/>
                          <a:cs typeface="Times New Roman" panose="02020603050405020304" pitchFamily="18" charset="0"/>
                        </a:rPr>
                        <a:t>52</a:t>
                      </a: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83820" marR="83820" algn="ctr">
                        <a:lnSpc>
                          <a:spcPts val="930"/>
                        </a:lnSpc>
                        <a:spcBef>
                          <a:spcPts val="175"/>
                        </a:spcBef>
                      </a:pPr>
                      <a:r>
                        <a:rPr lang="it-IT" sz="1400">
                          <a:effectLst/>
                          <a:latin typeface="Calibri" panose="020F0502020204030204" pitchFamily="34" charset="0"/>
                          <a:ea typeface="Calibri" panose="020F0502020204030204" pitchFamily="34" charset="0"/>
                          <a:cs typeface="Times New Roman" panose="02020603050405020304" pitchFamily="18" charset="0"/>
                        </a:rPr>
                        <a:t>2.0</a:t>
                      </a:r>
                    </a:p>
                  </a:txBody>
                  <a:tcPr marL="0" marR="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20274539"/>
                  </a:ext>
                </a:extLst>
              </a:tr>
              <a:tr h="208717">
                <a:tc>
                  <a:txBody>
                    <a:bodyPr/>
                    <a:lstStyle/>
                    <a:p>
                      <a:pPr marL="128270" algn="l">
                        <a:lnSpc>
                          <a:spcPts val="930"/>
                        </a:lnSpc>
                      </a:pPr>
                      <a:r>
                        <a:rPr lang="it-IT" sz="1400" err="1">
                          <a:effectLst/>
                          <a:latin typeface="Calibri" panose="020F0502020204030204" pitchFamily="34" charset="0"/>
                          <a:ea typeface="Calibri" panose="020F0502020204030204" pitchFamily="34" charset="0"/>
                          <a:cs typeface="Times New Roman" panose="02020603050405020304" pitchFamily="18" charset="0"/>
                        </a:rPr>
                        <a:t>Betalains</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noFill/>
                  </a:tcPr>
                </a:tc>
                <a:tc>
                  <a:txBody>
                    <a:bodyPr/>
                    <a:lstStyle/>
                    <a:p>
                      <a:pPr marL="99695" marR="130810" algn="ctr">
                        <a:lnSpc>
                          <a:spcPts val="995"/>
                        </a:lnSpc>
                      </a:pPr>
                      <a:r>
                        <a:rPr lang="it-IT" sz="1400">
                          <a:effectLst/>
                          <a:latin typeface="Calibri" panose="020F0502020204030204" pitchFamily="34" charset="0"/>
                          <a:ea typeface="Calibri" panose="020F0502020204030204" pitchFamily="34" charset="0"/>
                          <a:cs typeface="Times New Roman" panose="02020603050405020304" pitchFamily="18" charset="0"/>
                        </a:rPr>
                        <a:t>TiO2</a:t>
                      </a:r>
                    </a:p>
                  </a:txBody>
                  <a:tcPr marL="0" marR="0" marT="0" marB="0">
                    <a:lnL>
                      <a:noFill/>
                    </a:lnL>
                    <a:lnR>
                      <a:noFill/>
                    </a:lnR>
                    <a:lnT>
                      <a:noFill/>
                    </a:lnT>
                    <a:lnB>
                      <a:noFill/>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100</a:t>
                      </a:r>
                    </a:p>
                  </a:txBody>
                  <a:tcPr marL="0" marR="0" marT="0" marB="0">
                    <a:lnL>
                      <a:noFill/>
                    </a:lnL>
                    <a:lnR>
                      <a:noFill/>
                    </a:lnR>
                    <a:lnT>
                      <a:noFill/>
                    </a:lnT>
                    <a:lnB>
                      <a:noFill/>
                    </a:lnB>
                    <a:noFill/>
                  </a:tcPr>
                </a:tc>
                <a:tc>
                  <a:txBody>
                    <a:bodyPr/>
                    <a:lstStyle/>
                    <a:p>
                      <a:pPr marL="29591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6.5</a:t>
                      </a:r>
                    </a:p>
                  </a:txBody>
                  <a:tcPr marL="0" marR="0" marT="0" marB="0">
                    <a:lnL>
                      <a:noFill/>
                    </a:lnL>
                    <a:lnR>
                      <a:noFill/>
                    </a:lnR>
                    <a:lnT>
                      <a:noFill/>
                    </a:lnT>
                    <a:lnB>
                      <a:noFill/>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0.30</a:t>
                      </a:r>
                    </a:p>
                  </a:txBody>
                  <a:tcPr marL="0" marR="0" marT="0" marB="0">
                    <a:lnL>
                      <a:noFill/>
                    </a:lnL>
                    <a:lnR>
                      <a:noFill/>
                    </a:lnR>
                    <a:lnT>
                      <a:noFill/>
                    </a:lnT>
                    <a:lnB>
                      <a:noFill/>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57</a:t>
                      </a:r>
                    </a:p>
                  </a:txBody>
                  <a:tcPr marL="0" marR="0" marT="0" marB="0">
                    <a:lnL>
                      <a:noFill/>
                    </a:lnL>
                    <a:lnR>
                      <a:noFill/>
                    </a:lnR>
                    <a:lnT>
                      <a:noFill/>
                    </a:lnT>
                    <a:lnB>
                      <a:noFill/>
                    </a:lnB>
                    <a:noFill/>
                  </a:tcPr>
                </a:tc>
                <a:tc>
                  <a:txBody>
                    <a:bodyPr/>
                    <a:lstStyle/>
                    <a:p>
                      <a:pPr marL="83820" marR="838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1.1</a:t>
                      </a:r>
                    </a:p>
                  </a:txBody>
                  <a:tcPr marL="0" marR="0" marT="0" marB="0">
                    <a:lnL>
                      <a:noFill/>
                    </a:lnL>
                    <a:lnR>
                      <a:noFill/>
                    </a:lnR>
                    <a:lnT>
                      <a:noFill/>
                    </a:lnT>
                    <a:lnB>
                      <a:noFill/>
                    </a:lnB>
                    <a:noFill/>
                  </a:tcPr>
                </a:tc>
                <a:extLst>
                  <a:ext uri="{0D108BD9-81ED-4DB2-BD59-A6C34878D82A}">
                    <a16:rowId xmlns:a16="http://schemas.microsoft.com/office/drawing/2014/main" val="3864447351"/>
                  </a:ext>
                </a:extLst>
              </a:tr>
              <a:tr h="208717">
                <a:tc>
                  <a:txBody>
                    <a:bodyPr/>
                    <a:lstStyle/>
                    <a:p>
                      <a:pPr marL="12827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Betalains</a:t>
                      </a:r>
                    </a:p>
                  </a:txBody>
                  <a:tcPr marL="0" marR="0" marT="0" marB="0">
                    <a:lnL>
                      <a:noFill/>
                    </a:lnL>
                    <a:lnR>
                      <a:noFill/>
                    </a:lnR>
                    <a:lnT>
                      <a:noFill/>
                    </a:lnT>
                    <a:lnB>
                      <a:noFill/>
                    </a:lnB>
                    <a:noFill/>
                  </a:tcPr>
                </a:tc>
                <a:tc>
                  <a:txBody>
                    <a:bodyPr/>
                    <a:lstStyle/>
                    <a:p>
                      <a:pPr marL="106045" marR="13081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TiO</a:t>
                      </a:r>
                      <a:r>
                        <a:rPr lang="it-IT" sz="1400" baseline="-25000">
                          <a:effectLst/>
                          <a:latin typeface="Calibri" panose="020F0502020204030204" pitchFamily="34" charset="0"/>
                          <a:ea typeface="Calibri" panose="020F0502020204030204" pitchFamily="34" charset="0"/>
                          <a:cs typeface="Times New Roman" panose="02020603050405020304" pitchFamily="18" charset="0"/>
                        </a:rPr>
                        <a:t>2</a:t>
                      </a:r>
                      <a:r>
                        <a:rPr lang="it-IT" sz="1400">
                          <a:effectLst/>
                          <a:latin typeface="Calibri" panose="020F0502020204030204" pitchFamily="34" charset="0"/>
                          <a:ea typeface="Calibri" panose="020F0502020204030204" pitchFamily="34" charset="0"/>
                          <a:cs typeface="Times New Roman" panose="02020603050405020304" pitchFamily="18" charset="0"/>
                        </a:rPr>
                        <a:t>@Au</a:t>
                      </a:r>
                    </a:p>
                  </a:txBody>
                  <a:tcPr marL="0" marR="0" marT="0" marB="0">
                    <a:lnL>
                      <a:noFill/>
                    </a:lnL>
                    <a:lnR>
                      <a:noFill/>
                    </a:lnR>
                    <a:lnT>
                      <a:noFill/>
                    </a:lnT>
                    <a:lnB>
                      <a:noFill/>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 (LED)</a:t>
                      </a:r>
                    </a:p>
                  </a:txBody>
                  <a:tcPr marL="0" marR="0" marT="0" marB="0">
                    <a:lnL>
                      <a:noFill/>
                    </a:lnL>
                    <a:lnR>
                      <a:noFill/>
                    </a:lnR>
                    <a:lnT>
                      <a:noFill/>
                    </a:lnT>
                    <a:lnB>
                      <a:noFill/>
                    </a:lnB>
                    <a:noFill/>
                  </a:tcPr>
                </a:tc>
                <a:tc>
                  <a:txBody>
                    <a:bodyPr/>
                    <a:lstStyle/>
                    <a:p>
                      <a:pPr marL="29591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8.6</a:t>
                      </a:r>
                    </a:p>
                  </a:txBody>
                  <a:tcPr marL="0" marR="0" marT="0" marB="0">
                    <a:lnL>
                      <a:noFill/>
                    </a:lnL>
                    <a:lnR>
                      <a:noFill/>
                    </a:lnR>
                    <a:lnT>
                      <a:noFill/>
                    </a:lnT>
                    <a:lnB>
                      <a:noFill/>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0.33</a:t>
                      </a:r>
                    </a:p>
                  </a:txBody>
                  <a:tcPr marL="0" marR="0" marT="0" marB="0">
                    <a:lnL>
                      <a:noFill/>
                    </a:lnL>
                    <a:lnR>
                      <a:noFill/>
                    </a:lnR>
                    <a:lnT>
                      <a:noFill/>
                    </a:lnT>
                    <a:lnB>
                      <a:noFill/>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54</a:t>
                      </a:r>
                    </a:p>
                  </a:txBody>
                  <a:tcPr marL="0" marR="0" marT="0" marB="0">
                    <a:lnL>
                      <a:noFill/>
                    </a:lnL>
                    <a:lnR>
                      <a:noFill/>
                    </a:lnR>
                    <a:lnT>
                      <a:noFill/>
                    </a:lnT>
                    <a:lnB>
                      <a:noFill/>
                    </a:lnB>
                    <a:noFill/>
                  </a:tcPr>
                </a:tc>
                <a:tc>
                  <a:txBody>
                    <a:bodyPr/>
                    <a:lstStyle/>
                    <a:p>
                      <a:pPr marL="83820" marR="838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15.3</a:t>
                      </a:r>
                    </a:p>
                  </a:txBody>
                  <a:tcPr marL="0" marR="0" marT="0" marB="0">
                    <a:lnL>
                      <a:noFill/>
                    </a:lnL>
                    <a:lnR>
                      <a:noFill/>
                    </a:lnR>
                    <a:lnT>
                      <a:noFill/>
                    </a:lnT>
                    <a:lnB>
                      <a:noFill/>
                    </a:lnB>
                    <a:noFill/>
                  </a:tcPr>
                </a:tc>
                <a:extLst>
                  <a:ext uri="{0D108BD9-81ED-4DB2-BD59-A6C34878D82A}">
                    <a16:rowId xmlns:a16="http://schemas.microsoft.com/office/drawing/2014/main" val="1147371720"/>
                  </a:ext>
                </a:extLst>
              </a:tr>
              <a:tr h="208717">
                <a:tc>
                  <a:txBody>
                    <a:bodyPr/>
                    <a:lstStyle/>
                    <a:p>
                      <a:pPr marL="12827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Betalains</a:t>
                      </a:r>
                    </a:p>
                  </a:txBody>
                  <a:tcPr marL="0" marR="0" marT="0" marB="0">
                    <a:lnL>
                      <a:noFill/>
                    </a:lnL>
                    <a:lnR>
                      <a:noFill/>
                    </a:lnR>
                    <a:lnT>
                      <a:noFill/>
                    </a:lnT>
                    <a:lnB>
                      <a:noFill/>
                    </a:lnB>
                    <a:noFill/>
                  </a:tcPr>
                </a:tc>
                <a:tc>
                  <a:txBody>
                    <a:bodyPr/>
                    <a:lstStyle/>
                    <a:p>
                      <a:pPr marL="99695" marR="130810" algn="ctr">
                        <a:lnSpc>
                          <a:spcPts val="995"/>
                        </a:lnSpc>
                      </a:pPr>
                      <a:r>
                        <a:rPr lang="it-IT" sz="1400">
                          <a:effectLst/>
                          <a:latin typeface="Calibri" panose="020F0502020204030204" pitchFamily="34" charset="0"/>
                          <a:ea typeface="Calibri" panose="020F0502020204030204" pitchFamily="34" charset="0"/>
                          <a:cs typeface="Times New Roman" panose="02020603050405020304" pitchFamily="18" charset="0"/>
                        </a:rPr>
                        <a:t>TiO2</a:t>
                      </a:r>
                    </a:p>
                  </a:txBody>
                  <a:tcPr marL="0" marR="0" marT="0" marB="0">
                    <a:lnL>
                      <a:noFill/>
                    </a:lnL>
                    <a:lnR>
                      <a:noFill/>
                    </a:lnR>
                    <a:lnT>
                      <a:noFill/>
                    </a:lnT>
                    <a:lnB>
                      <a:noFill/>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 (LED)</a:t>
                      </a:r>
                    </a:p>
                  </a:txBody>
                  <a:tcPr marL="0" marR="0" marT="0" marB="0">
                    <a:lnL>
                      <a:noFill/>
                    </a:lnL>
                    <a:lnR>
                      <a:noFill/>
                    </a:lnR>
                    <a:lnT>
                      <a:noFill/>
                    </a:lnT>
                    <a:lnB>
                      <a:noFill/>
                    </a:lnB>
                    <a:noFill/>
                  </a:tcPr>
                </a:tc>
                <a:tc>
                  <a:txBody>
                    <a:bodyPr/>
                    <a:lstStyle/>
                    <a:p>
                      <a:pPr marL="29591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4.4</a:t>
                      </a:r>
                    </a:p>
                  </a:txBody>
                  <a:tcPr marL="0" marR="0" marT="0" marB="0">
                    <a:lnL>
                      <a:noFill/>
                    </a:lnL>
                    <a:lnR>
                      <a:noFill/>
                    </a:lnR>
                    <a:lnT>
                      <a:noFill/>
                    </a:lnT>
                    <a:lnB>
                      <a:noFill/>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0.31</a:t>
                      </a:r>
                    </a:p>
                  </a:txBody>
                  <a:tcPr marL="0" marR="0" marT="0" marB="0">
                    <a:lnL>
                      <a:noFill/>
                    </a:lnL>
                    <a:lnR>
                      <a:noFill/>
                    </a:lnR>
                    <a:lnT>
                      <a:noFill/>
                    </a:lnT>
                    <a:lnB>
                      <a:noFill/>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57</a:t>
                      </a:r>
                    </a:p>
                  </a:txBody>
                  <a:tcPr marL="0" marR="0" marT="0" marB="0">
                    <a:lnL>
                      <a:noFill/>
                    </a:lnL>
                    <a:lnR>
                      <a:noFill/>
                    </a:lnR>
                    <a:lnT>
                      <a:noFill/>
                    </a:lnT>
                    <a:lnB>
                      <a:noFill/>
                    </a:lnB>
                    <a:noFill/>
                  </a:tcPr>
                </a:tc>
                <a:tc>
                  <a:txBody>
                    <a:bodyPr/>
                    <a:lstStyle/>
                    <a:p>
                      <a:pPr marL="83820" marR="838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7.9</a:t>
                      </a:r>
                    </a:p>
                  </a:txBody>
                  <a:tcPr marL="0" marR="0" marT="0" marB="0">
                    <a:lnL>
                      <a:noFill/>
                    </a:lnL>
                    <a:lnR>
                      <a:noFill/>
                    </a:lnR>
                    <a:lnT>
                      <a:noFill/>
                    </a:lnT>
                    <a:lnB>
                      <a:noFill/>
                    </a:lnB>
                    <a:noFill/>
                  </a:tcPr>
                </a:tc>
                <a:extLst>
                  <a:ext uri="{0D108BD9-81ED-4DB2-BD59-A6C34878D82A}">
                    <a16:rowId xmlns:a16="http://schemas.microsoft.com/office/drawing/2014/main" val="2785694689"/>
                  </a:ext>
                </a:extLst>
              </a:tr>
              <a:tr h="208717">
                <a:tc>
                  <a:txBody>
                    <a:bodyPr/>
                    <a:lstStyle/>
                    <a:p>
                      <a:pPr marL="22352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N719</a:t>
                      </a:r>
                    </a:p>
                  </a:txBody>
                  <a:tcPr marL="0" marR="0" marT="0" marB="0">
                    <a:lnL>
                      <a:noFill/>
                    </a:lnL>
                    <a:lnR>
                      <a:noFill/>
                    </a:lnR>
                    <a:lnT>
                      <a:noFill/>
                    </a:lnT>
                    <a:lnB>
                      <a:noFill/>
                    </a:lnB>
                    <a:noFill/>
                  </a:tcPr>
                </a:tc>
                <a:tc>
                  <a:txBody>
                    <a:bodyPr/>
                    <a:lstStyle/>
                    <a:p>
                      <a:pPr marL="106045" marR="13081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TiO</a:t>
                      </a:r>
                      <a:r>
                        <a:rPr lang="it-IT" sz="1400" baseline="-25000">
                          <a:effectLst/>
                          <a:latin typeface="Calibri" panose="020F0502020204030204" pitchFamily="34" charset="0"/>
                          <a:ea typeface="Calibri" panose="020F0502020204030204" pitchFamily="34" charset="0"/>
                          <a:cs typeface="Times New Roman" panose="02020603050405020304" pitchFamily="18" charset="0"/>
                        </a:rPr>
                        <a:t>2</a:t>
                      </a:r>
                      <a:r>
                        <a:rPr lang="it-IT" sz="1400">
                          <a:effectLst/>
                          <a:latin typeface="Calibri" panose="020F0502020204030204" pitchFamily="34" charset="0"/>
                          <a:ea typeface="Calibri" panose="020F0502020204030204" pitchFamily="34" charset="0"/>
                          <a:cs typeface="Times New Roman" panose="02020603050405020304" pitchFamily="18" charset="0"/>
                        </a:rPr>
                        <a:t>@Au</a:t>
                      </a:r>
                    </a:p>
                  </a:txBody>
                  <a:tcPr marL="0" marR="0" marT="0" marB="0">
                    <a:lnL>
                      <a:noFill/>
                    </a:lnL>
                    <a:lnR>
                      <a:noFill/>
                    </a:lnR>
                    <a:lnT>
                      <a:noFill/>
                    </a:lnT>
                    <a:lnB>
                      <a:noFill/>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100</a:t>
                      </a:r>
                    </a:p>
                  </a:txBody>
                  <a:tcPr marL="0" marR="0" marT="0" marB="0">
                    <a:lnL>
                      <a:noFill/>
                    </a:lnL>
                    <a:lnR>
                      <a:noFill/>
                    </a:lnR>
                    <a:lnT>
                      <a:noFill/>
                    </a:lnT>
                    <a:lnB>
                      <a:noFill/>
                    </a:lnB>
                    <a:noFill/>
                  </a:tcPr>
                </a:tc>
                <a:tc>
                  <a:txBody>
                    <a:bodyPr/>
                    <a:lstStyle/>
                    <a:p>
                      <a:pPr marL="267335"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23.3</a:t>
                      </a:r>
                    </a:p>
                  </a:txBody>
                  <a:tcPr marL="0" marR="0" marT="0" marB="0">
                    <a:lnL>
                      <a:noFill/>
                    </a:lnL>
                    <a:lnR>
                      <a:noFill/>
                    </a:lnR>
                    <a:lnT>
                      <a:noFill/>
                    </a:lnT>
                    <a:lnB>
                      <a:noFill/>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0.71</a:t>
                      </a:r>
                    </a:p>
                  </a:txBody>
                  <a:tcPr marL="0" marR="0" marT="0" marB="0">
                    <a:lnL>
                      <a:noFill/>
                    </a:lnL>
                    <a:lnR>
                      <a:noFill/>
                    </a:lnR>
                    <a:lnT>
                      <a:noFill/>
                    </a:lnT>
                    <a:lnB>
                      <a:noFill/>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65</a:t>
                      </a:r>
                    </a:p>
                  </a:txBody>
                  <a:tcPr marL="0" marR="0" marT="0" marB="0">
                    <a:lnL>
                      <a:noFill/>
                    </a:lnL>
                    <a:lnR>
                      <a:noFill/>
                    </a:lnR>
                    <a:lnT>
                      <a:noFill/>
                    </a:lnT>
                    <a:lnB>
                      <a:noFill/>
                    </a:lnB>
                    <a:noFill/>
                  </a:tcPr>
                </a:tc>
                <a:tc>
                  <a:txBody>
                    <a:bodyPr/>
                    <a:lstStyle/>
                    <a:p>
                      <a:pPr marL="83820" marR="838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10.8</a:t>
                      </a:r>
                    </a:p>
                  </a:txBody>
                  <a:tcPr marL="0" marR="0" marT="0" marB="0">
                    <a:lnL>
                      <a:noFill/>
                    </a:lnL>
                    <a:lnR>
                      <a:noFill/>
                    </a:lnR>
                    <a:lnT>
                      <a:noFill/>
                    </a:lnT>
                    <a:lnB>
                      <a:noFill/>
                    </a:lnB>
                    <a:noFill/>
                  </a:tcPr>
                </a:tc>
                <a:extLst>
                  <a:ext uri="{0D108BD9-81ED-4DB2-BD59-A6C34878D82A}">
                    <a16:rowId xmlns:a16="http://schemas.microsoft.com/office/drawing/2014/main" val="4196321563"/>
                  </a:ext>
                </a:extLst>
              </a:tr>
              <a:tr h="208717">
                <a:tc>
                  <a:txBody>
                    <a:bodyPr/>
                    <a:lstStyle/>
                    <a:p>
                      <a:pPr marL="22352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N719</a:t>
                      </a:r>
                    </a:p>
                  </a:txBody>
                  <a:tcPr marL="0" marR="0" marT="0" marB="0">
                    <a:lnL>
                      <a:noFill/>
                    </a:lnL>
                    <a:lnR>
                      <a:noFill/>
                    </a:lnR>
                    <a:lnT>
                      <a:noFill/>
                    </a:lnT>
                    <a:lnB>
                      <a:noFill/>
                    </a:lnB>
                    <a:noFill/>
                  </a:tcPr>
                </a:tc>
                <a:tc>
                  <a:txBody>
                    <a:bodyPr/>
                    <a:lstStyle/>
                    <a:p>
                      <a:pPr marL="99695" marR="130810" algn="ctr">
                        <a:lnSpc>
                          <a:spcPts val="995"/>
                        </a:lnSpc>
                      </a:pPr>
                      <a:r>
                        <a:rPr lang="it-IT" sz="1400">
                          <a:effectLst/>
                          <a:latin typeface="Calibri" panose="020F0502020204030204" pitchFamily="34" charset="0"/>
                          <a:ea typeface="Calibri" panose="020F0502020204030204" pitchFamily="34" charset="0"/>
                          <a:cs typeface="Times New Roman" panose="02020603050405020304" pitchFamily="18" charset="0"/>
                        </a:rPr>
                        <a:t>TiO2</a:t>
                      </a:r>
                    </a:p>
                  </a:txBody>
                  <a:tcPr marL="0" marR="0" marT="0" marB="0">
                    <a:lnL>
                      <a:noFill/>
                    </a:lnL>
                    <a:lnR>
                      <a:noFill/>
                    </a:lnR>
                    <a:lnT>
                      <a:noFill/>
                    </a:lnT>
                    <a:lnB>
                      <a:noFill/>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100</a:t>
                      </a:r>
                    </a:p>
                  </a:txBody>
                  <a:tcPr marL="0" marR="0" marT="0" marB="0">
                    <a:lnL>
                      <a:noFill/>
                    </a:lnL>
                    <a:lnR>
                      <a:noFill/>
                    </a:lnR>
                    <a:lnT>
                      <a:noFill/>
                    </a:lnT>
                    <a:lnB>
                      <a:noFill/>
                    </a:lnB>
                    <a:noFill/>
                  </a:tcPr>
                </a:tc>
                <a:tc>
                  <a:txBody>
                    <a:bodyPr/>
                    <a:lstStyle/>
                    <a:p>
                      <a:pPr marL="267335"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22.0</a:t>
                      </a:r>
                    </a:p>
                  </a:txBody>
                  <a:tcPr marL="0" marR="0" marT="0" marB="0">
                    <a:lnL>
                      <a:noFill/>
                    </a:lnL>
                    <a:lnR>
                      <a:noFill/>
                    </a:lnR>
                    <a:lnT>
                      <a:noFill/>
                    </a:lnT>
                    <a:lnB>
                      <a:noFill/>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0.69</a:t>
                      </a:r>
                    </a:p>
                  </a:txBody>
                  <a:tcPr marL="0" marR="0" marT="0" marB="0">
                    <a:lnL>
                      <a:noFill/>
                    </a:lnL>
                    <a:lnR>
                      <a:noFill/>
                    </a:lnR>
                    <a:lnT>
                      <a:noFill/>
                    </a:lnT>
                    <a:lnB>
                      <a:noFill/>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65</a:t>
                      </a:r>
                    </a:p>
                  </a:txBody>
                  <a:tcPr marL="0" marR="0" marT="0" marB="0">
                    <a:lnL>
                      <a:noFill/>
                    </a:lnL>
                    <a:lnR>
                      <a:noFill/>
                    </a:lnR>
                    <a:lnT>
                      <a:noFill/>
                    </a:lnT>
                    <a:lnB>
                      <a:noFill/>
                    </a:lnB>
                    <a:noFill/>
                  </a:tcPr>
                </a:tc>
                <a:tc>
                  <a:txBody>
                    <a:bodyPr/>
                    <a:lstStyle/>
                    <a:p>
                      <a:pPr marL="83820" marR="838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9.9</a:t>
                      </a:r>
                    </a:p>
                  </a:txBody>
                  <a:tcPr marL="0" marR="0" marT="0" marB="0">
                    <a:lnL>
                      <a:noFill/>
                    </a:lnL>
                    <a:lnR>
                      <a:noFill/>
                    </a:lnR>
                    <a:lnT>
                      <a:noFill/>
                    </a:lnT>
                    <a:lnB>
                      <a:noFill/>
                    </a:lnB>
                    <a:noFill/>
                  </a:tcPr>
                </a:tc>
                <a:extLst>
                  <a:ext uri="{0D108BD9-81ED-4DB2-BD59-A6C34878D82A}">
                    <a16:rowId xmlns:a16="http://schemas.microsoft.com/office/drawing/2014/main" val="1867229318"/>
                  </a:ext>
                </a:extLst>
              </a:tr>
              <a:tr h="208717">
                <a:tc>
                  <a:txBody>
                    <a:bodyPr/>
                    <a:lstStyle/>
                    <a:p>
                      <a:pPr marL="22352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N719</a:t>
                      </a:r>
                    </a:p>
                  </a:txBody>
                  <a:tcPr marL="0" marR="0" marT="0" marB="0">
                    <a:lnL>
                      <a:noFill/>
                    </a:lnL>
                    <a:lnR>
                      <a:noFill/>
                    </a:lnR>
                    <a:lnT>
                      <a:noFill/>
                    </a:lnT>
                    <a:lnB>
                      <a:noFill/>
                    </a:lnB>
                    <a:noFill/>
                  </a:tcPr>
                </a:tc>
                <a:tc>
                  <a:txBody>
                    <a:bodyPr/>
                    <a:lstStyle/>
                    <a:p>
                      <a:pPr marL="106045" marR="13081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TiO</a:t>
                      </a:r>
                      <a:r>
                        <a:rPr lang="it-IT" sz="1400" baseline="-25000">
                          <a:effectLst/>
                          <a:latin typeface="Calibri" panose="020F0502020204030204" pitchFamily="34" charset="0"/>
                          <a:ea typeface="Calibri" panose="020F0502020204030204" pitchFamily="34" charset="0"/>
                          <a:cs typeface="Times New Roman" panose="02020603050405020304" pitchFamily="18" charset="0"/>
                        </a:rPr>
                        <a:t>2</a:t>
                      </a:r>
                      <a:r>
                        <a:rPr lang="it-IT" sz="1400">
                          <a:effectLst/>
                          <a:latin typeface="Calibri" panose="020F0502020204030204" pitchFamily="34" charset="0"/>
                          <a:ea typeface="Calibri" panose="020F0502020204030204" pitchFamily="34" charset="0"/>
                          <a:cs typeface="Times New Roman" panose="02020603050405020304" pitchFamily="18" charset="0"/>
                        </a:rPr>
                        <a:t>@Au</a:t>
                      </a:r>
                    </a:p>
                  </a:txBody>
                  <a:tcPr marL="0" marR="0" marT="0" marB="0">
                    <a:lnL>
                      <a:noFill/>
                    </a:lnL>
                    <a:lnR>
                      <a:noFill/>
                    </a:lnR>
                    <a:lnT>
                      <a:noFill/>
                    </a:lnT>
                    <a:lnB>
                      <a:noFill/>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 (LED)</a:t>
                      </a:r>
                    </a:p>
                  </a:txBody>
                  <a:tcPr marL="0" marR="0" marT="0" marB="0">
                    <a:lnL>
                      <a:noFill/>
                    </a:lnL>
                    <a:lnR>
                      <a:noFill/>
                    </a:lnR>
                    <a:lnT>
                      <a:noFill/>
                    </a:lnT>
                    <a:lnB>
                      <a:noFill/>
                    </a:lnB>
                    <a:noFill/>
                  </a:tcPr>
                </a:tc>
                <a:tc>
                  <a:txBody>
                    <a:bodyPr/>
                    <a:lstStyle/>
                    <a:p>
                      <a:pPr marL="267335"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12.8</a:t>
                      </a:r>
                    </a:p>
                  </a:txBody>
                  <a:tcPr marL="0" marR="0" marT="0" marB="0">
                    <a:lnL>
                      <a:noFill/>
                    </a:lnL>
                    <a:lnR>
                      <a:noFill/>
                    </a:lnR>
                    <a:lnT>
                      <a:noFill/>
                    </a:lnT>
                    <a:lnB>
                      <a:noFill/>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0.71</a:t>
                      </a:r>
                    </a:p>
                  </a:txBody>
                  <a:tcPr marL="0" marR="0" marT="0" marB="0">
                    <a:lnL>
                      <a:noFill/>
                    </a:lnL>
                    <a:lnR>
                      <a:noFill/>
                    </a:lnR>
                    <a:lnT>
                      <a:noFill/>
                    </a:lnT>
                    <a:lnB>
                      <a:noFill/>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70</a:t>
                      </a:r>
                    </a:p>
                  </a:txBody>
                  <a:tcPr marL="0" marR="0" marT="0" marB="0">
                    <a:lnL>
                      <a:noFill/>
                    </a:lnL>
                    <a:lnR>
                      <a:noFill/>
                    </a:lnR>
                    <a:lnT>
                      <a:noFill/>
                    </a:lnT>
                    <a:lnB>
                      <a:noFill/>
                    </a:lnB>
                    <a:noFill/>
                  </a:tcPr>
                </a:tc>
                <a:tc>
                  <a:txBody>
                    <a:bodyPr/>
                    <a:lstStyle/>
                    <a:p>
                      <a:pPr marL="83820" marR="83820" algn="ctr">
                        <a:lnSpc>
                          <a:spcPts val="93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6.6</a:t>
                      </a:r>
                    </a:p>
                  </a:txBody>
                  <a:tcPr marL="0" marR="0" marT="0" marB="0">
                    <a:lnL>
                      <a:noFill/>
                    </a:lnL>
                    <a:lnR>
                      <a:noFill/>
                    </a:lnR>
                    <a:lnT>
                      <a:noFill/>
                    </a:lnT>
                    <a:lnB>
                      <a:noFill/>
                    </a:lnB>
                    <a:noFill/>
                  </a:tcPr>
                </a:tc>
                <a:extLst>
                  <a:ext uri="{0D108BD9-81ED-4DB2-BD59-A6C34878D82A}">
                    <a16:rowId xmlns:a16="http://schemas.microsoft.com/office/drawing/2014/main" val="2999298204"/>
                  </a:ext>
                </a:extLst>
              </a:tr>
              <a:tr h="223966">
                <a:tc>
                  <a:txBody>
                    <a:bodyPr/>
                    <a:lstStyle/>
                    <a:p>
                      <a:pPr marL="223520"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N719</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99695" marR="130810" algn="ctr">
                        <a:lnSpc>
                          <a:spcPts val="1025"/>
                        </a:lnSpc>
                      </a:pPr>
                      <a:r>
                        <a:rPr lang="it-IT" sz="1400">
                          <a:effectLst/>
                          <a:latin typeface="Calibri" panose="020F0502020204030204" pitchFamily="34" charset="0"/>
                          <a:ea typeface="Calibri" panose="020F0502020204030204" pitchFamily="34" charset="0"/>
                          <a:cs typeface="Times New Roman" panose="02020603050405020304" pitchFamily="18" charset="0"/>
                        </a:rPr>
                        <a:t>TiO2</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140970" marR="25209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10 (LED)</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267335" algn="l">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12.0</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180340" marR="109220"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0.65</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85725" marR="84455" algn="ctr">
                        <a:lnSpc>
                          <a:spcPts val="930"/>
                        </a:lnSpc>
                      </a:pPr>
                      <a:r>
                        <a:rPr lang="it-IT" sz="1400">
                          <a:effectLst/>
                          <a:latin typeface="Calibri" panose="020F0502020204030204" pitchFamily="34" charset="0"/>
                          <a:ea typeface="Calibri" panose="020F0502020204030204" pitchFamily="34" charset="0"/>
                          <a:cs typeface="Times New Roman" panose="02020603050405020304" pitchFamily="18" charset="0"/>
                        </a:rPr>
                        <a:t>72</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83820" marR="83820" algn="ctr">
                        <a:lnSpc>
                          <a:spcPts val="930"/>
                        </a:lnSpc>
                      </a:pPr>
                      <a:r>
                        <a:rPr lang="it-IT" sz="1400" dirty="0">
                          <a:effectLst/>
                          <a:latin typeface="Calibri" panose="020F0502020204030204" pitchFamily="34" charset="0"/>
                          <a:ea typeface="Calibri" panose="020F0502020204030204" pitchFamily="34" charset="0"/>
                          <a:cs typeface="Times New Roman" panose="02020603050405020304" pitchFamily="18" charset="0"/>
                        </a:rPr>
                        <a:t>5.2</a:t>
                      </a:r>
                    </a:p>
                  </a:txBody>
                  <a:tcPr marL="0" marR="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1687365"/>
                  </a:ext>
                </a:extLst>
              </a:tr>
            </a:tbl>
          </a:graphicData>
        </a:graphic>
      </p:graphicFrame>
      <p:sp>
        <p:nvSpPr>
          <p:cNvPr id="16" name="CasellaDiTesto 15">
            <a:extLst>
              <a:ext uri="{FF2B5EF4-FFF2-40B4-BE49-F238E27FC236}">
                <a16:creationId xmlns:a16="http://schemas.microsoft.com/office/drawing/2014/main" id="{CA3AB54F-5D09-CA40-BFF4-BA171C1AF044}"/>
              </a:ext>
            </a:extLst>
          </p:cNvPr>
          <p:cNvSpPr txBox="1"/>
          <p:nvPr/>
        </p:nvSpPr>
        <p:spPr>
          <a:xfrm>
            <a:off x="3022790" y="4459514"/>
            <a:ext cx="9064809" cy="954107"/>
          </a:xfrm>
          <a:prstGeom prst="rect">
            <a:avLst/>
          </a:prstGeom>
          <a:noFill/>
        </p:spPr>
        <p:txBody>
          <a:bodyPr wrap="square">
            <a:spAutoFit/>
          </a:bodyPr>
          <a:lstStyle/>
          <a:p>
            <a:pPr>
              <a:spcBef>
                <a:spcPts val="50"/>
              </a:spcBef>
            </a:pPr>
            <a:r>
              <a:rPr lang="it-IT" sz="2000" dirty="0">
                <a:effectLst/>
                <a:latin typeface="Calibri" panose="020F0502020204030204" pitchFamily="34" charset="0"/>
                <a:ea typeface="Calibri" panose="020F0502020204030204" pitchFamily="34" charset="0"/>
              </a:rPr>
              <a:t> </a:t>
            </a:r>
          </a:p>
          <a:p>
            <a:pPr marL="1727835"/>
            <a:r>
              <a:rPr lang="it-IT" sz="1800" dirty="0" err="1">
                <a:effectLst/>
                <a:latin typeface="Calibri" panose="020F0502020204030204" pitchFamily="34" charset="0"/>
                <a:ea typeface="Calibri" panose="020F0502020204030204" pitchFamily="34" charset="0"/>
              </a:rPr>
              <a:t>Electrical</a:t>
            </a:r>
            <a:r>
              <a:rPr lang="it-IT" sz="1800" spc="-15" dirty="0">
                <a:effectLst/>
                <a:latin typeface="Calibri" panose="020F0502020204030204" pitchFamily="34" charset="0"/>
                <a:ea typeface="Calibri" panose="020F0502020204030204" pitchFamily="34" charset="0"/>
              </a:rPr>
              <a:t> </a:t>
            </a:r>
            <a:r>
              <a:rPr lang="it-IT" sz="1800" dirty="0" err="1">
                <a:effectLst/>
                <a:latin typeface="Calibri" panose="020F0502020204030204" pitchFamily="34" charset="0"/>
                <a:ea typeface="Calibri" panose="020F0502020204030204" pitchFamily="34" charset="0"/>
              </a:rPr>
              <a:t>parameter</a:t>
            </a:r>
            <a:r>
              <a:rPr lang="it-IT" sz="1800" spc="-10" dirty="0">
                <a:effectLst/>
                <a:latin typeface="Calibri" panose="020F0502020204030204" pitchFamily="34" charset="0"/>
                <a:ea typeface="Calibri" panose="020F0502020204030204" pitchFamily="34" charset="0"/>
              </a:rPr>
              <a:t> </a:t>
            </a:r>
            <a:r>
              <a:rPr lang="it-IT" sz="1800" dirty="0" err="1">
                <a:effectLst/>
                <a:latin typeface="Calibri" panose="020F0502020204030204" pitchFamily="34" charset="0"/>
                <a:ea typeface="Calibri" panose="020F0502020204030204" pitchFamily="34" charset="0"/>
              </a:rPr>
              <a:t>at</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1</a:t>
            </a:r>
            <a:r>
              <a:rPr lang="it-IT" sz="1800" spc="-10"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SUN,</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100</a:t>
            </a:r>
            <a:r>
              <a:rPr lang="it-IT" sz="1800" spc="-10" dirty="0">
                <a:effectLst/>
                <a:latin typeface="Calibri" panose="020F0502020204030204" pitchFamily="34" charset="0"/>
                <a:ea typeface="Calibri" panose="020F0502020204030204" pitchFamily="34" charset="0"/>
              </a:rPr>
              <a:t> </a:t>
            </a:r>
            <a:r>
              <a:rPr lang="it-IT" sz="1800" dirty="0" err="1">
                <a:effectLst/>
                <a:latin typeface="Calibri" panose="020F0502020204030204" pitchFamily="34" charset="0"/>
                <a:ea typeface="Calibri" panose="020F0502020204030204" pitchFamily="34" charset="0"/>
              </a:rPr>
              <a:t>mW</a:t>
            </a:r>
            <a:r>
              <a:rPr lang="it-IT" sz="1800" dirty="0">
                <a:effectLst/>
                <a:latin typeface="Calibri" panose="020F0502020204030204" pitchFamily="34" charset="0"/>
                <a:ea typeface="Calibri" panose="020F0502020204030204" pitchFamily="34" charset="0"/>
              </a:rPr>
              <a:t>/cm</a:t>
            </a:r>
            <a:r>
              <a:rPr lang="it-IT" sz="1800" baseline="30000" dirty="0">
                <a:effectLst/>
                <a:latin typeface="Calibri" panose="020F0502020204030204" pitchFamily="34" charset="0"/>
                <a:ea typeface="Calibri" panose="020F0502020204030204" pitchFamily="34" charset="0"/>
              </a:rPr>
              <a:t>2</a:t>
            </a:r>
            <a:r>
              <a:rPr lang="it-IT" sz="1800" spc="4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(solar</a:t>
            </a:r>
            <a:r>
              <a:rPr lang="it-IT" sz="1800" spc="-10"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simulator)</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and</a:t>
            </a:r>
            <a:r>
              <a:rPr lang="it-IT" sz="1800" spc="-10"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0.1</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SUN,</a:t>
            </a:r>
            <a:r>
              <a:rPr lang="it-IT" sz="1800" spc="-10"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10</a:t>
            </a:r>
            <a:r>
              <a:rPr lang="it-IT" sz="1800" spc="-15" dirty="0">
                <a:effectLst/>
                <a:latin typeface="Calibri" panose="020F0502020204030204" pitchFamily="34" charset="0"/>
                <a:ea typeface="Calibri" panose="020F0502020204030204" pitchFamily="34" charset="0"/>
              </a:rPr>
              <a:t> </a:t>
            </a:r>
            <a:r>
              <a:rPr lang="it-IT" sz="1800" dirty="0" err="1">
                <a:effectLst/>
                <a:latin typeface="Calibri" panose="020F0502020204030204" pitchFamily="34" charset="0"/>
                <a:ea typeface="Calibri" panose="020F0502020204030204" pitchFamily="34" charset="0"/>
              </a:rPr>
              <a:t>mW</a:t>
            </a:r>
            <a:r>
              <a:rPr lang="it-IT" sz="1800" dirty="0">
                <a:effectLst/>
                <a:latin typeface="Calibri" panose="020F0502020204030204" pitchFamily="34" charset="0"/>
                <a:ea typeface="Calibri" panose="020F0502020204030204" pitchFamily="34" charset="0"/>
              </a:rPr>
              <a:t>/cm</a:t>
            </a:r>
            <a:r>
              <a:rPr lang="it-IT" sz="1800" baseline="30000" dirty="0">
                <a:effectLst/>
                <a:latin typeface="Calibri" panose="020F0502020204030204" pitchFamily="34" charset="0"/>
                <a:ea typeface="Calibri" panose="020F0502020204030204" pitchFamily="34" charset="0"/>
              </a:rPr>
              <a:t>2</a:t>
            </a:r>
            <a:r>
              <a:rPr lang="it-IT" sz="1800" spc="50"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(LED).</a:t>
            </a:r>
            <a:endParaRPr lang="it-IT" sz="2800" dirty="0">
              <a:effectLst/>
              <a:latin typeface="Calibri" panose="020F0502020204030204" pitchFamily="34" charset="0"/>
              <a:ea typeface="Calibri" panose="020F0502020204030204" pitchFamily="34" charset="0"/>
            </a:endParaRPr>
          </a:p>
        </p:txBody>
      </p:sp>
      <p:sp>
        <p:nvSpPr>
          <p:cNvPr id="19" name="CasellaDiTesto 18">
            <a:extLst>
              <a:ext uri="{FF2B5EF4-FFF2-40B4-BE49-F238E27FC236}">
                <a16:creationId xmlns:a16="http://schemas.microsoft.com/office/drawing/2014/main" id="{1EDDC5D0-7499-B964-8529-003F75678E08}"/>
              </a:ext>
            </a:extLst>
          </p:cNvPr>
          <p:cNvSpPr txBox="1"/>
          <p:nvPr/>
        </p:nvSpPr>
        <p:spPr>
          <a:xfrm>
            <a:off x="370749" y="5842532"/>
            <a:ext cx="11328470" cy="840230"/>
          </a:xfrm>
          <a:prstGeom prst="rect">
            <a:avLst/>
          </a:prstGeom>
          <a:ln w="19050"/>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defPPr>
              <a:defRPr lang="it-IT"/>
            </a:defPPr>
            <a:lvl1pPr indent="0" algn="just">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sz="1800" b="0" i="1" dirty="0" err="1">
                <a:effectLst/>
                <a:latin typeface="Calibri" panose="020F0502020204030204" pitchFamily="34" charset="0"/>
                <a:ea typeface="Calibri" panose="020F0502020204030204" pitchFamily="34" charset="0"/>
              </a:rPr>
              <a:t>Au</a:t>
            </a:r>
            <a:r>
              <a:rPr lang="it-IT" sz="1800" b="0" i="1" dirty="0">
                <a:effectLst/>
                <a:latin typeface="Calibri" panose="020F0502020204030204" pitchFamily="34" charset="0"/>
                <a:ea typeface="Calibri" panose="020F0502020204030204" pitchFamily="34" charset="0"/>
              </a:rPr>
              <a:t> </a:t>
            </a:r>
            <a:r>
              <a:rPr lang="it-IT" sz="1800" b="0" i="1" dirty="0" err="1">
                <a:effectLst/>
                <a:latin typeface="Calibri" panose="020F0502020204030204" pitchFamily="34" charset="0"/>
                <a:ea typeface="Calibri" panose="020F0502020204030204" pitchFamily="34" charset="0"/>
              </a:rPr>
              <a:t>NPs</a:t>
            </a:r>
            <a:r>
              <a:rPr lang="it-IT" sz="1800" b="0" i="1" dirty="0">
                <a:effectLst/>
                <a:latin typeface="Calibri" panose="020F0502020204030204" pitchFamily="34" charset="0"/>
                <a:ea typeface="Calibri" panose="020F0502020204030204" pitchFamily="34" charset="0"/>
              </a:rPr>
              <a:t> reduce </a:t>
            </a:r>
            <a:r>
              <a:rPr lang="it-IT" sz="1800" b="0" i="1" dirty="0" err="1">
                <a:effectLst/>
                <a:latin typeface="Calibri" panose="020F0502020204030204" pitchFamily="34" charset="0"/>
                <a:ea typeface="Calibri" panose="020F0502020204030204" pitchFamily="34" charset="0"/>
              </a:rPr>
              <a:t>charge</a:t>
            </a:r>
            <a:r>
              <a:rPr lang="it-IT" sz="1800" b="0" i="1" dirty="0">
                <a:effectLst/>
                <a:latin typeface="Calibri" panose="020F0502020204030204" pitchFamily="34" charset="0"/>
                <a:ea typeface="Calibri" panose="020F0502020204030204" pitchFamily="34" charset="0"/>
              </a:rPr>
              <a:t> </a:t>
            </a:r>
            <a:r>
              <a:rPr lang="it-IT" sz="1800" b="0" i="1" dirty="0" err="1">
                <a:effectLst/>
                <a:latin typeface="Calibri" panose="020F0502020204030204" pitchFamily="34" charset="0"/>
                <a:ea typeface="Calibri" panose="020F0502020204030204" pitchFamily="34" charset="0"/>
              </a:rPr>
              <a:t>recombination</a:t>
            </a:r>
            <a:r>
              <a:rPr lang="it-IT" sz="1800" b="0" i="1" dirty="0">
                <a:effectLst/>
                <a:latin typeface="Calibri" panose="020F0502020204030204" pitchFamily="34" charset="0"/>
                <a:ea typeface="Calibri" panose="020F0502020204030204" pitchFamily="34" charset="0"/>
              </a:rPr>
              <a:t> and, for </a:t>
            </a:r>
            <a:r>
              <a:rPr lang="it-IT" sz="1800" b="0" i="1" dirty="0" err="1">
                <a:effectLst/>
                <a:latin typeface="Calibri" panose="020F0502020204030204" pitchFamily="34" charset="0"/>
                <a:ea typeface="Calibri" panose="020F0502020204030204" pitchFamily="34" charset="0"/>
              </a:rPr>
              <a:t>this</a:t>
            </a:r>
            <a:r>
              <a:rPr lang="it-IT" sz="1800" b="0" i="1" dirty="0">
                <a:effectLst/>
                <a:latin typeface="Calibri" panose="020F0502020204030204" pitchFamily="34" charset="0"/>
                <a:ea typeface="Calibri" panose="020F0502020204030204" pitchFamily="34" charset="0"/>
              </a:rPr>
              <a:t> </a:t>
            </a:r>
            <a:r>
              <a:rPr lang="it-IT" sz="1800" b="0" i="1" dirty="0" err="1">
                <a:effectLst/>
                <a:latin typeface="Calibri" panose="020F0502020204030204" pitchFamily="34" charset="0"/>
                <a:ea typeface="Calibri" panose="020F0502020204030204" pitchFamily="34" charset="0"/>
              </a:rPr>
              <a:t>reason</a:t>
            </a:r>
            <a:r>
              <a:rPr lang="it-IT" sz="1800" b="0" i="1" dirty="0">
                <a:effectLst/>
                <a:latin typeface="Calibri" panose="020F0502020204030204" pitchFamily="34" charset="0"/>
                <a:ea typeface="Calibri" panose="020F0502020204030204" pitchFamily="34" charset="0"/>
              </a:rPr>
              <a:t>,</a:t>
            </a:r>
            <a:r>
              <a:rPr lang="it-IT" sz="1800" b="0" i="1" spc="5" dirty="0">
                <a:effectLst/>
                <a:latin typeface="Calibri" panose="020F0502020204030204" pitchFamily="34" charset="0"/>
                <a:ea typeface="Calibri" panose="020F0502020204030204" pitchFamily="34" charset="0"/>
              </a:rPr>
              <a:t> </a:t>
            </a:r>
            <a:r>
              <a:rPr lang="it-IT" sz="1800" b="0" i="1" dirty="0">
                <a:effectLst/>
                <a:latin typeface="Calibri" panose="020F0502020204030204" pitchFamily="34" charset="0"/>
                <a:ea typeface="Calibri" panose="020F0502020204030204" pitchFamily="34" charset="0"/>
              </a:rPr>
              <a:t>the </a:t>
            </a:r>
            <a:r>
              <a:rPr lang="it-IT" sz="1800" b="0" i="1" dirty="0" err="1">
                <a:effectLst/>
                <a:latin typeface="Calibri" panose="020F0502020204030204" pitchFamily="34" charset="0"/>
                <a:ea typeface="Calibri" panose="020F0502020204030204" pitchFamily="34" charset="0"/>
              </a:rPr>
              <a:t>J</a:t>
            </a:r>
            <a:r>
              <a:rPr lang="it-IT" sz="1800" b="0" i="1" baseline="-25000" dirty="0" err="1">
                <a:effectLst/>
                <a:latin typeface="Calibri" panose="020F0502020204030204" pitchFamily="34" charset="0"/>
                <a:ea typeface="Calibri" panose="020F0502020204030204" pitchFamily="34" charset="0"/>
              </a:rPr>
              <a:t>sc</a:t>
            </a:r>
            <a:r>
              <a:rPr lang="it-IT" sz="1800" b="0" i="1" dirty="0">
                <a:effectLst/>
                <a:latin typeface="Calibri" panose="020F0502020204030204" pitchFamily="34" charset="0"/>
                <a:ea typeface="Calibri" panose="020F0502020204030204" pitchFamily="34" charset="0"/>
              </a:rPr>
              <a:t> </a:t>
            </a:r>
            <a:r>
              <a:rPr lang="it-IT" sz="1800" b="0" i="1" dirty="0" err="1">
                <a:effectLst/>
                <a:latin typeface="Calibri" panose="020F0502020204030204" pitchFamily="34" charset="0"/>
                <a:ea typeface="Calibri" panose="020F0502020204030204" pitchFamily="34" charset="0"/>
              </a:rPr>
              <a:t>is</a:t>
            </a:r>
            <a:r>
              <a:rPr lang="it-IT" sz="1800" b="0" i="1" dirty="0">
                <a:effectLst/>
                <a:latin typeface="Calibri" panose="020F0502020204030204" pitchFamily="34" charset="0"/>
                <a:ea typeface="Calibri" panose="020F0502020204030204" pitchFamily="34" charset="0"/>
              </a:rPr>
              <a:t> </a:t>
            </a:r>
            <a:r>
              <a:rPr lang="it-IT" sz="1800" b="0" i="1" dirty="0" err="1">
                <a:effectLst/>
                <a:latin typeface="Calibri" panose="020F0502020204030204" pitchFamily="34" charset="0"/>
                <a:ea typeface="Calibri" panose="020F0502020204030204" pitchFamily="34" charset="0"/>
              </a:rPr>
              <a:t>boosted</a:t>
            </a:r>
            <a:r>
              <a:rPr lang="it-IT" sz="1800" b="0" i="1" dirty="0">
                <a:effectLst/>
                <a:latin typeface="Calibri" panose="020F0502020204030204" pitchFamily="34" charset="0"/>
                <a:ea typeface="Calibri" panose="020F0502020204030204" pitchFamily="34" charset="0"/>
              </a:rPr>
              <a:t> by 74%, from 6.52 </a:t>
            </a:r>
            <a:r>
              <a:rPr lang="it-IT" sz="1800" b="0" i="1" dirty="0" err="1">
                <a:effectLst/>
                <a:latin typeface="Calibri" panose="020F0502020204030204" pitchFamily="34" charset="0"/>
                <a:ea typeface="Calibri" panose="020F0502020204030204" pitchFamily="34" charset="0"/>
              </a:rPr>
              <a:t>mA</a:t>
            </a:r>
            <a:r>
              <a:rPr lang="it-IT" sz="1800" b="0" i="1" dirty="0">
                <a:effectLst/>
                <a:latin typeface="Calibri" panose="020F0502020204030204" pitchFamily="34" charset="0"/>
                <a:ea typeface="Calibri" panose="020F0502020204030204" pitchFamily="34" charset="0"/>
              </a:rPr>
              <a:t>/cm</a:t>
            </a:r>
            <a:r>
              <a:rPr lang="it-IT" sz="1800" b="0" i="1" baseline="30000" dirty="0">
                <a:effectLst/>
                <a:latin typeface="Calibri" panose="020F0502020204030204" pitchFamily="34" charset="0"/>
                <a:ea typeface="Calibri" panose="020F0502020204030204" pitchFamily="34" charset="0"/>
              </a:rPr>
              <a:t>2</a:t>
            </a:r>
            <a:r>
              <a:rPr lang="it-IT" sz="1800" b="0" i="1" dirty="0">
                <a:effectLst/>
                <a:latin typeface="Calibri" panose="020F0502020204030204" pitchFamily="34" charset="0"/>
                <a:ea typeface="Calibri" panose="020F0502020204030204" pitchFamily="34" charset="0"/>
              </a:rPr>
              <a:t> to 11.35 </a:t>
            </a:r>
            <a:r>
              <a:rPr lang="it-IT" sz="1800" b="0" i="1" dirty="0" err="1">
                <a:effectLst/>
                <a:latin typeface="Calibri" panose="020F0502020204030204" pitchFamily="34" charset="0"/>
                <a:ea typeface="Calibri" panose="020F0502020204030204" pitchFamily="34" charset="0"/>
              </a:rPr>
              <a:t>mA</a:t>
            </a:r>
            <a:r>
              <a:rPr lang="it-IT" sz="1800" b="0" i="1" dirty="0">
                <a:effectLst/>
                <a:latin typeface="Calibri" panose="020F0502020204030204" pitchFamily="34" charset="0"/>
                <a:ea typeface="Calibri" panose="020F0502020204030204" pitchFamily="34" charset="0"/>
              </a:rPr>
              <a:t>/cm</a:t>
            </a:r>
            <a:r>
              <a:rPr lang="it-IT" sz="1800" b="0" i="1" baseline="30000" dirty="0">
                <a:effectLst/>
                <a:latin typeface="Calibri" panose="020F0502020204030204" pitchFamily="34" charset="0"/>
                <a:ea typeface="Calibri" panose="020F0502020204030204" pitchFamily="34" charset="0"/>
              </a:rPr>
              <a:t>2. </a:t>
            </a:r>
            <a:r>
              <a:rPr lang="it-IT" sz="1800" b="0" i="1" dirty="0" err="1">
                <a:latin typeface="Calibri" panose="020F0502020204030204" pitchFamily="34" charset="0"/>
                <a:ea typeface="Calibri" panose="020F0502020204030204" pitchFamily="34" charset="0"/>
              </a:rPr>
              <a:t>Indeed</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artificial</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dyes</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regenerate</a:t>
            </a:r>
            <a:r>
              <a:rPr lang="it-IT" sz="1800" b="0" i="1" dirty="0">
                <a:latin typeface="Calibri" panose="020F0502020204030204" pitchFamily="34" charset="0"/>
                <a:ea typeface="Calibri" panose="020F0502020204030204" pitchFamily="34" charset="0"/>
              </a:rPr>
              <a:t> in the </a:t>
            </a:r>
            <a:r>
              <a:rPr lang="it-IT" sz="1800" b="0" i="1" dirty="0" err="1">
                <a:latin typeface="Calibri" panose="020F0502020204030204" pitchFamily="34" charset="0"/>
                <a:ea typeface="Calibri" panose="020F0502020204030204" pitchFamily="34" charset="0"/>
              </a:rPr>
              <a:t>iodide</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electrolyte</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almost</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four</a:t>
            </a:r>
            <a:r>
              <a:rPr lang="it-IT" sz="1800" b="0" i="1" dirty="0">
                <a:latin typeface="Calibri" panose="020F0502020204030204" pitchFamily="34" charset="0"/>
                <a:ea typeface="Calibri" panose="020F0502020204030204" pitchFamily="34" charset="0"/>
              </a:rPr>
              <a:t> times </a:t>
            </a:r>
            <a:r>
              <a:rPr lang="it-IT" sz="1800" b="0" i="1" dirty="0" err="1">
                <a:latin typeface="Calibri" panose="020F0502020204030204" pitchFamily="34" charset="0"/>
                <a:ea typeface="Calibri" panose="020F0502020204030204" pitchFamily="34" charset="0"/>
              </a:rPr>
              <a:t>faster</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than</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natural</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dyes</a:t>
            </a:r>
            <a:r>
              <a:rPr lang="it-IT" sz="1800" b="0" i="1" dirty="0">
                <a:latin typeface="Calibri" panose="020F0502020204030204" pitchFamily="34" charset="0"/>
                <a:ea typeface="Calibri" panose="020F0502020204030204" pitchFamily="34" charset="0"/>
              </a:rPr>
              <a:t>. For </a:t>
            </a:r>
            <a:r>
              <a:rPr lang="it-IT" sz="1800" b="0" i="1" dirty="0" err="1">
                <a:latin typeface="Calibri" panose="020F0502020204030204" pitchFamily="34" charset="0"/>
                <a:ea typeface="Calibri" panose="020F0502020204030204" pitchFamily="34" charset="0"/>
              </a:rPr>
              <a:t>this</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reason</a:t>
            </a:r>
            <a:r>
              <a:rPr lang="it-IT" sz="1800" b="0" i="1" dirty="0">
                <a:latin typeface="Calibri" panose="020F0502020204030204" pitchFamily="34" charset="0"/>
                <a:ea typeface="Calibri" panose="020F0502020204030204" pitchFamily="34" charset="0"/>
              </a:rPr>
              <a:t>, a </a:t>
            </a:r>
            <a:r>
              <a:rPr lang="it-IT" sz="1800" b="0" i="1" dirty="0" err="1">
                <a:latin typeface="Calibri" panose="020F0502020204030204" pitchFamily="34" charset="0"/>
                <a:ea typeface="Calibri" panose="020F0502020204030204" pitchFamily="34" charset="0"/>
              </a:rPr>
              <a:t>natural</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dye</a:t>
            </a:r>
            <a:r>
              <a:rPr lang="it-IT" sz="1800" b="0" i="1" dirty="0">
                <a:latin typeface="Calibri" panose="020F0502020204030204" pitchFamily="34" charset="0"/>
                <a:ea typeface="Calibri" panose="020F0502020204030204" pitchFamily="34" charset="0"/>
              </a:rPr>
              <a:t> benefits, in a </a:t>
            </a:r>
            <a:r>
              <a:rPr lang="it-IT" sz="1800" b="0" i="1" dirty="0" err="1">
                <a:latin typeface="Calibri" panose="020F0502020204030204" pitchFamily="34" charset="0"/>
                <a:ea typeface="Calibri" panose="020F0502020204030204" pitchFamily="34" charset="0"/>
              </a:rPr>
              <a:t>wider</a:t>
            </a:r>
            <a:r>
              <a:rPr lang="it-IT" sz="1800" b="0" i="1" dirty="0">
                <a:latin typeface="Calibri" panose="020F0502020204030204" pitchFamily="34" charset="0"/>
                <a:ea typeface="Calibri" panose="020F0502020204030204" pitchFamily="34" charset="0"/>
              </a:rPr>
              <a:t> way, the </a:t>
            </a:r>
            <a:r>
              <a:rPr lang="it-IT" sz="1800" b="0" i="1" dirty="0" err="1">
                <a:latin typeface="Calibri" panose="020F0502020204030204" pitchFamily="34" charset="0"/>
                <a:ea typeface="Calibri" panose="020F0502020204030204" pitchFamily="34" charset="0"/>
              </a:rPr>
              <a:t>electronic</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effect</a:t>
            </a:r>
            <a:r>
              <a:rPr lang="it-IT" sz="1800" b="0" i="1" dirty="0">
                <a:latin typeface="Calibri" panose="020F0502020204030204" pitchFamily="34" charset="0"/>
                <a:ea typeface="Calibri" panose="020F0502020204030204" pitchFamily="34" charset="0"/>
              </a:rPr>
              <a:t> of </a:t>
            </a:r>
            <a:r>
              <a:rPr lang="it-IT" sz="1800" b="0" i="1" dirty="0" err="1">
                <a:latin typeface="Calibri" panose="020F0502020204030204" pitchFamily="34" charset="0"/>
                <a:ea typeface="Calibri" panose="020F0502020204030204" pitchFamily="34" charset="0"/>
              </a:rPr>
              <a:t>Au</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NPs</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exponentially</a:t>
            </a:r>
            <a:r>
              <a:rPr lang="it-IT" sz="1800" b="0" i="1" dirty="0">
                <a:latin typeface="Calibri" panose="020F0502020204030204" pitchFamily="34" charset="0"/>
                <a:ea typeface="Calibri" panose="020F0502020204030204" pitchFamily="34" charset="0"/>
              </a:rPr>
              <a:t> </a:t>
            </a:r>
            <a:r>
              <a:rPr lang="it-IT" sz="1800" b="0" i="1" dirty="0" err="1">
                <a:latin typeface="Calibri" panose="020F0502020204030204" pitchFamily="34" charset="0"/>
                <a:ea typeface="Calibri" panose="020F0502020204030204" pitchFamily="34" charset="0"/>
              </a:rPr>
              <a:t>improving</a:t>
            </a:r>
            <a:r>
              <a:rPr lang="it-IT" sz="1800" b="0" i="1" dirty="0">
                <a:latin typeface="Calibri" panose="020F0502020204030204" pitchFamily="34" charset="0"/>
                <a:ea typeface="Calibri" panose="020F0502020204030204" pitchFamily="34" charset="0"/>
              </a:rPr>
              <a:t> the </a:t>
            </a:r>
            <a:r>
              <a:rPr lang="it-IT" sz="1800" b="0" i="1" dirty="0" err="1">
                <a:latin typeface="Calibri" panose="020F0502020204030204" pitchFamily="34" charset="0"/>
                <a:ea typeface="Calibri" panose="020F0502020204030204" pitchFamily="34" charset="0"/>
              </a:rPr>
              <a:t>Jsc</a:t>
            </a:r>
            <a:r>
              <a:rPr lang="it-IT" sz="1800" b="0" i="1" dirty="0">
                <a:latin typeface="Calibri" panose="020F0502020204030204" pitchFamily="34" charset="0"/>
                <a:ea typeface="Calibri" panose="020F0502020204030204" pitchFamily="34" charset="0"/>
              </a:rPr>
              <a:t> performances. </a:t>
            </a:r>
            <a:r>
              <a:rPr lang="it-IT" sz="1800" b="0" i="1" dirty="0">
                <a:effectLst/>
                <a:latin typeface="Calibri" panose="020F0502020204030204" pitchFamily="34" charset="0"/>
                <a:ea typeface="Calibri" panose="020F0502020204030204" pitchFamily="34" charset="0"/>
              </a:rPr>
              <a:t> </a:t>
            </a:r>
            <a:endParaRPr lang="it-IT" sz="1400" b="0" i="1" dirty="0"/>
          </a:p>
        </p:txBody>
      </p:sp>
      <p:sp>
        <p:nvSpPr>
          <p:cNvPr id="8" name="CasellaDiTesto 7">
            <a:extLst>
              <a:ext uri="{FF2B5EF4-FFF2-40B4-BE49-F238E27FC236}">
                <a16:creationId xmlns:a16="http://schemas.microsoft.com/office/drawing/2014/main" id="{94F3122C-A5CB-F673-830A-CB88589CB7FE}"/>
              </a:ext>
            </a:extLst>
          </p:cNvPr>
          <p:cNvSpPr txBox="1"/>
          <p:nvPr/>
        </p:nvSpPr>
        <p:spPr>
          <a:xfrm>
            <a:off x="-176560" y="1466184"/>
            <a:ext cx="8658206" cy="461665"/>
          </a:xfrm>
          <a:prstGeom prst="rect">
            <a:avLst/>
          </a:prstGeom>
          <a:noFill/>
        </p:spPr>
        <p:txBody>
          <a:bodyPr wrap="square">
            <a:spAutoFit/>
          </a:bodyPr>
          <a:lstStyle/>
          <a:p>
            <a:pPr lvl="1" algn="ctr">
              <a:spcBef>
                <a:spcPts val="885"/>
              </a:spcBef>
              <a:buSzPts val="1000"/>
              <a:tabLst>
                <a:tab pos="1961515" algn="l"/>
              </a:tabLst>
            </a:pPr>
            <a:r>
              <a:rPr lang="it-IT" sz="2400" b="1" dirty="0"/>
              <a:t>PHOTOVOLTAIC PERFORMANCES: NATURAL DYE BEATALAIN</a:t>
            </a:r>
          </a:p>
        </p:txBody>
      </p:sp>
      <p:pic>
        <p:nvPicPr>
          <p:cNvPr id="9" name="Picture 2" descr="Image">
            <a:extLst>
              <a:ext uri="{FF2B5EF4-FFF2-40B4-BE49-F238E27FC236}">
                <a16:creationId xmlns:a16="http://schemas.microsoft.com/office/drawing/2014/main" id="{522DCBD3-F7AE-7445-BC0F-CB742AB80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17"/>
            <a:ext cx="12192000" cy="83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8406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386</TotalTime>
  <Words>2666</Words>
  <Application>Microsoft Office PowerPoint</Application>
  <PresentationFormat>Widescreen</PresentationFormat>
  <Paragraphs>171</Paragraphs>
  <Slides>12</Slides>
  <Notes>12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12</vt:i4>
      </vt:variant>
    </vt:vector>
  </HeadingPairs>
  <TitlesOfParts>
    <vt:vector size="20" baseType="lpstr">
      <vt:lpstr>Aptos</vt:lpstr>
      <vt:lpstr>Arial</vt:lpstr>
      <vt:lpstr>Calibri</vt:lpstr>
      <vt:lpstr>Calibri Light</vt:lpstr>
      <vt:lpstr>Montserrat</vt:lpstr>
      <vt:lpstr>Palatino Linotype</vt:lpstr>
      <vt:lpstr>Times New Roman</vt:lpstr>
      <vt:lpstr>Tema di Office</vt:lpstr>
      <vt:lpstr>Employing Nanotechnology: Improving Solar Cell Performance by Integrating Quantum Dots and Gold Nanoparticles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Next-Generation Photovoltaics: Unveling the Synergy between Solar Energy, Nanomaterials, Green Chemistry and Technology</dc:title>
  <dc:creator>DONATELLA SPADARO</dc:creator>
  <cp:lastModifiedBy>ILARIA CITRO</cp:lastModifiedBy>
  <cp:revision>21</cp:revision>
  <dcterms:created xsi:type="dcterms:W3CDTF">2023-10-09T09:19:29Z</dcterms:created>
  <dcterms:modified xsi:type="dcterms:W3CDTF">2025-02-05T21:19:06Z</dcterms:modified>
</cp:coreProperties>
</file>