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0.jpg" ContentType="image/jpeg"/>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839" r:id="rId5"/>
    <p:sldId id="1373" r:id="rId6"/>
    <p:sldId id="994" r:id="rId7"/>
    <p:sldId id="1377" r:id="rId8"/>
    <p:sldId id="741" r:id="rId9"/>
    <p:sldId id="1332" r:id="rId10"/>
    <p:sldId id="902" r:id="rId11"/>
    <p:sldId id="901" r:id="rId12"/>
    <p:sldId id="899" r:id="rId13"/>
    <p:sldId id="900" r:id="rId14"/>
    <p:sldId id="1364" r:id="rId15"/>
    <p:sldId id="1378" r:id="rId16"/>
    <p:sldId id="1020" r:id="rId17"/>
    <p:sldId id="880" r:id="rId18"/>
    <p:sldId id="1021" r:id="rId19"/>
    <p:sldId id="881" r:id="rId20"/>
    <p:sldId id="290" r:id="rId21"/>
    <p:sldId id="1386" r:id="rId22"/>
    <p:sldId id="1384" r:id="rId23"/>
    <p:sldId id="1340" r:id="rId24"/>
    <p:sldId id="1338" r:id="rId25"/>
    <p:sldId id="1337" r:id="rId26"/>
    <p:sldId id="316" r:id="rId27"/>
    <p:sldId id="317" r:id="rId28"/>
    <p:sldId id="335" r:id="rId29"/>
    <p:sldId id="1369" r:id="rId30"/>
    <p:sldId id="1385" r:id="rId31"/>
    <p:sldId id="1376" r:id="rId32"/>
    <p:sldId id="1361"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4" d="100"/>
          <a:sy n="104" d="100"/>
        </p:scale>
        <p:origin x="114" y="4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vega\AppData\Local\Microsoft\Windows\INetCache\Content.Outlook\3L5XHZXN\N42_pressure_vari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vega\AppData\Local\Microsoft\Windows\INetCache\Content.Outlook\3L5XHZXN\N42_pressure_variation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Δf [Hz]</c:v>
          </c:tx>
          <c:spPr>
            <a:ln w="25400" cap="rnd">
              <a:noFill/>
              <a:round/>
            </a:ln>
            <a:effectLst/>
          </c:spPr>
          <c:marker>
            <c:symbol val="circle"/>
            <c:size val="5"/>
            <c:spPr>
              <a:solidFill>
                <a:schemeClr val="accent1"/>
              </a:solidFill>
              <a:ln w="9525">
                <a:solidFill>
                  <a:schemeClr val="accent1"/>
                </a:solidFill>
              </a:ln>
              <a:effectLst/>
            </c:spPr>
          </c:marker>
          <c:xVal>
            <c:numRef>
              <c:f>'VNA-1.'!$I$2:$I$41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xVal>
          <c:yVal>
            <c:numRef>
              <c:f>'VNA-1.'!$J$2:$J$41</c:f>
              <c:numCache>
                <c:formatCode>General</c:formatCode>
                <c:ptCount val="40"/>
                <c:pt idx="0">
                  <c:v>0</c:v>
                </c:pt>
                <c:pt idx="1">
                  <c:v>3.880000114440918</c:v>
                </c:pt>
                <c:pt idx="2">
                  <c:v>5.4100000858306885</c:v>
                </c:pt>
                <c:pt idx="3">
                  <c:v>7.2300000190734863</c:v>
                </c:pt>
                <c:pt idx="4">
                  <c:v>8.570000171661377</c:v>
                </c:pt>
                <c:pt idx="5">
                  <c:v>10.620000123977661</c:v>
                </c:pt>
                <c:pt idx="6">
                  <c:v>13.5</c:v>
                </c:pt>
                <c:pt idx="7">
                  <c:v>10.660000085830688</c:v>
                </c:pt>
                <c:pt idx="8">
                  <c:v>15.370000123977661</c:v>
                </c:pt>
                <c:pt idx="9">
                  <c:v>17.56000018119812</c:v>
                </c:pt>
                <c:pt idx="10">
                  <c:v>18.620000123977661</c:v>
                </c:pt>
                <c:pt idx="11">
                  <c:v>19.120000123977661</c:v>
                </c:pt>
                <c:pt idx="12">
                  <c:v>21.620000123977661</c:v>
                </c:pt>
                <c:pt idx="13">
                  <c:v>22.630000114440918</c:v>
                </c:pt>
                <c:pt idx="14">
                  <c:v>24.240000009536743</c:v>
                </c:pt>
                <c:pt idx="15">
                  <c:v>24.860000133514404</c:v>
                </c:pt>
                <c:pt idx="16">
                  <c:v>25.370000123977661</c:v>
                </c:pt>
                <c:pt idx="17">
                  <c:v>24.480000019073486</c:v>
                </c:pt>
                <c:pt idx="18">
                  <c:v>27.400000095367432</c:v>
                </c:pt>
                <c:pt idx="19">
                  <c:v>25.480000019073486</c:v>
                </c:pt>
                <c:pt idx="20">
                  <c:v>24.800000190734863</c:v>
                </c:pt>
                <c:pt idx="21">
                  <c:v>25.990000009536743</c:v>
                </c:pt>
                <c:pt idx="22">
                  <c:v>27.850000143051147</c:v>
                </c:pt>
                <c:pt idx="23">
                  <c:v>27.930000066757202</c:v>
                </c:pt>
                <c:pt idx="24">
                  <c:v>27.56000018119812</c:v>
                </c:pt>
                <c:pt idx="25">
                  <c:v>28.900000095367432</c:v>
                </c:pt>
                <c:pt idx="26">
                  <c:v>29.029999971389771</c:v>
                </c:pt>
                <c:pt idx="27">
                  <c:v>29</c:v>
                </c:pt>
                <c:pt idx="28">
                  <c:v>28.570000171661377</c:v>
                </c:pt>
                <c:pt idx="29">
                  <c:v>30.650000095367432</c:v>
                </c:pt>
                <c:pt idx="30">
                  <c:v>29.650000095367432</c:v>
                </c:pt>
                <c:pt idx="31">
                  <c:v>28.630000114440918</c:v>
                </c:pt>
                <c:pt idx="32">
                  <c:v>24.980000019073486</c:v>
                </c:pt>
                <c:pt idx="33">
                  <c:v>30.830000162124634</c:v>
                </c:pt>
                <c:pt idx="34">
                  <c:v>29.120000123977661</c:v>
                </c:pt>
                <c:pt idx="35">
                  <c:v>29.890000104904175</c:v>
                </c:pt>
                <c:pt idx="36">
                  <c:v>32.75</c:v>
                </c:pt>
                <c:pt idx="37">
                  <c:v>32.820000171661377</c:v>
                </c:pt>
                <c:pt idx="38">
                  <c:v>32.890000104904175</c:v>
                </c:pt>
                <c:pt idx="39">
                  <c:v>33.220000028610229</c:v>
                </c:pt>
              </c:numCache>
            </c:numRef>
          </c:yVal>
          <c:smooth val="0"/>
          <c:extLst>
            <c:ext xmlns:c16="http://schemas.microsoft.com/office/drawing/2014/chart" uri="{C3380CC4-5D6E-409C-BE32-E72D297353CC}">
              <c16:uniqueId val="{00000000-F6ED-4795-AB72-E228F6CCB742}"/>
            </c:ext>
          </c:extLst>
        </c:ser>
        <c:dLbls>
          <c:showLegendKey val="0"/>
          <c:showVal val="0"/>
          <c:showCatName val="0"/>
          <c:showSerName val="0"/>
          <c:showPercent val="0"/>
          <c:showBubbleSize val="0"/>
        </c:dLbls>
        <c:axId val="64370767"/>
        <c:axId val="1216890591"/>
      </c:scatterChart>
      <c:scatterChart>
        <c:scatterStyle val="lineMarker"/>
        <c:varyColors val="0"/>
        <c:ser>
          <c:idx val="1"/>
          <c:order val="1"/>
          <c:tx>
            <c:v>T [K]</c:v>
          </c:tx>
          <c:spPr>
            <a:ln w="25400" cap="rnd">
              <a:noFill/>
              <a:round/>
            </a:ln>
            <a:effectLst/>
          </c:spPr>
          <c:marker>
            <c:symbol val="circle"/>
            <c:size val="5"/>
            <c:spPr>
              <a:solidFill>
                <a:schemeClr val="accent2"/>
              </a:solidFill>
              <a:ln w="9525">
                <a:solidFill>
                  <a:schemeClr val="accent2"/>
                </a:solidFill>
              </a:ln>
              <a:effectLst/>
            </c:spPr>
          </c:marker>
          <c:xVal>
            <c:numRef>
              <c:f>'VNA-1.'!$I$2:$I$41</c:f>
              <c:numCache>
                <c:formatCode>General</c:formatCode>
                <c:ptCount val="4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numCache>
            </c:numRef>
          </c:xVal>
          <c:yVal>
            <c:numRef>
              <c:f>'VNA-1.'!$A$2:$A$41</c:f>
              <c:numCache>
                <c:formatCode>General</c:formatCode>
                <c:ptCount val="40"/>
                <c:pt idx="0">
                  <c:v>1.8653999999999999</c:v>
                </c:pt>
                <c:pt idx="1">
                  <c:v>1.8653</c:v>
                </c:pt>
                <c:pt idx="2">
                  <c:v>1.8653</c:v>
                </c:pt>
                <c:pt idx="3">
                  <c:v>1.8653</c:v>
                </c:pt>
                <c:pt idx="4">
                  <c:v>1.8653</c:v>
                </c:pt>
                <c:pt idx="5">
                  <c:v>1.8653</c:v>
                </c:pt>
                <c:pt idx="6">
                  <c:v>0</c:v>
                </c:pt>
                <c:pt idx="7">
                  <c:v>1.8653</c:v>
                </c:pt>
                <c:pt idx="8">
                  <c:v>1.8653</c:v>
                </c:pt>
                <c:pt idx="9">
                  <c:v>1.8653</c:v>
                </c:pt>
                <c:pt idx="10">
                  <c:v>1.8653</c:v>
                </c:pt>
                <c:pt idx="11">
                  <c:v>1.8653</c:v>
                </c:pt>
                <c:pt idx="12">
                  <c:v>1.8653</c:v>
                </c:pt>
                <c:pt idx="13">
                  <c:v>1.8652</c:v>
                </c:pt>
                <c:pt idx="14">
                  <c:v>1.8653</c:v>
                </c:pt>
                <c:pt idx="15">
                  <c:v>1.8653999999999999</c:v>
                </c:pt>
                <c:pt idx="16">
                  <c:v>0</c:v>
                </c:pt>
                <c:pt idx="17">
                  <c:v>1.1990000000000001</c:v>
                </c:pt>
                <c:pt idx="18">
                  <c:v>1.8653</c:v>
                </c:pt>
                <c:pt idx="19">
                  <c:v>1.8652</c:v>
                </c:pt>
                <c:pt idx="20">
                  <c:v>1.8653</c:v>
                </c:pt>
                <c:pt idx="21">
                  <c:v>1.8653</c:v>
                </c:pt>
                <c:pt idx="22">
                  <c:v>1.8652</c:v>
                </c:pt>
                <c:pt idx="23">
                  <c:v>1.8652</c:v>
                </c:pt>
                <c:pt idx="24">
                  <c:v>1.8652</c:v>
                </c:pt>
                <c:pt idx="25">
                  <c:v>1.8652</c:v>
                </c:pt>
                <c:pt idx="26">
                  <c:v>1.8652</c:v>
                </c:pt>
                <c:pt idx="27">
                  <c:v>0</c:v>
                </c:pt>
                <c:pt idx="28">
                  <c:v>1.1990000000000001</c:v>
                </c:pt>
                <c:pt idx="29">
                  <c:v>1.8652</c:v>
                </c:pt>
                <c:pt idx="30">
                  <c:v>1.8652</c:v>
                </c:pt>
                <c:pt idx="31">
                  <c:v>1.8653</c:v>
                </c:pt>
                <c:pt idx="32">
                  <c:v>1.8653</c:v>
                </c:pt>
                <c:pt idx="33">
                  <c:v>1.8653999999999999</c:v>
                </c:pt>
                <c:pt idx="34">
                  <c:v>1.8653999999999999</c:v>
                </c:pt>
                <c:pt idx="35">
                  <c:v>1.8653999999999999</c:v>
                </c:pt>
                <c:pt idx="36">
                  <c:v>1.8653999999999999</c:v>
                </c:pt>
                <c:pt idx="37">
                  <c:v>1.1990000000000001</c:v>
                </c:pt>
                <c:pt idx="38">
                  <c:v>1.1990000000000001</c:v>
                </c:pt>
                <c:pt idx="39">
                  <c:v>1.8653999999999999</c:v>
                </c:pt>
              </c:numCache>
            </c:numRef>
          </c:yVal>
          <c:smooth val="0"/>
          <c:extLst>
            <c:ext xmlns:c16="http://schemas.microsoft.com/office/drawing/2014/chart" uri="{C3380CC4-5D6E-409C-BE32-E72D297353CC}">
              <c16:uniqueId val="{00000001-F6ED-4795-AB72-E228F6CCB742}"/>
            </c:ext>
          </c:extLst>
        </c:ser>
        <c:dLbls>
          <c:showLegendKey val="0"/>
          <c:showVal val="0"/>
          <c:showCatName val="0"/>
          <c:showSerName val="0"/>
          <c:showPercent val="0"/>
          <c:showBubbleSize val="0"/>
        </c:dLbls>
        <c:axId val="1215127823"/>
        <c:axId val="1215126831"/>
      </c:scatterChart>
      <c:valAx>
        <c:axId val="643707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1216890591"/>
        <c:crosses val="autoZero"/>
        <c:crossBetween val="midCat"/>
      </c:valAx>
      <c:valAx>
        <c:axId val="12168905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accent1"/>
                    </a:solidFill>
                    <a:latin typeface="+mn-lt"/>
                    <a:ea typeface="+mn-ea"/>
                    <a:cs typeface="+mn-cs"/>
                  </a:defRPr>
                </a:pPr>
                <a:r>
                  <a:rPr lang="de-DE">
                    <a:solidFill>
                      <a:schemeClr val="accent1"/>
                    </a:solidFill>
                  </a:rPr>
                  <a:t>Δf [Hz]</a:t>
                </a:r>
                <a:endParaRPr lang="en-US">
                  <a:solidFill>
                    <a:schemeClr val="accent1"/>
                  </a:solidFill>
                </a:endParaRPr>
              </a:p>
            </c:rich>
          </c:tx>
          <c:layout>
            <c:manualLayout>
              <c:xMode val="edge"/>
              <c:yMode val="edge"/>
              <c:x val="1.6424038820455393E-2"/>
              <c:y val="0.2832921728853042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it-IT"/>
          </a:p>
        </c:txPr>
        <c:crossAx val="64370767"/>
        <c:crosses val="autoZero"/>
        <c:crossBetween val="midCat"/>
      </c:valAx>
      <c:valAx>
        <c:axId val="1215126831"/>
        <c:scaling>
          <c:orientation val="minMax"/>
          <c:max val="1.8654999999999999"/>
          <c:min val="1.8651"/>
        </c:scaling>
        <c:delete val="0"/>
        <c:axPos val="r"/>
        <c:title>
          <c:tx>
            <c:rich>
              <a:bodyPr rot="-5400000" spcFirstLastPara="1" vertOverflow="ellipsis" vert="horz" wrap="square" anchor="ctr" anchorCtr="1"/>
              <a:lstStyle/>
              <a:p>
                <a:pPr>
                  <a:defRPr sz="1600" b="0" i="0" u="none" strike="noStrike" kern="1200" baseline="0">
                    <a:solidFill>
                      <a:schemeClr val="accent2"/>
                    </a:solidFill>
                    <a:latin typeface="+mn-lt"/>
                    <a:ea typeface="+mn-ea"/>
                    <a:cs typeface="+mn-cs"/>
                  </a:defRPr>
                </a:pPr>
                <a:r>
                  <a:rPr lang="en-US">
                    <a:solidFill>
                      <a:schemeClr val="accent2"/>
                    </a:solidFill>
                  </a:rPr>
                  <a:t>T [K]</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it-IT"/>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it-IT"/>
          </a:p>
        </c:txPr>
        <c:crossAx val="1215127823"/>
        <c:crosses val="max"/>
        <c:crossBetween val="midCat"/>
      </c:valAx>
      <c:valAx>
        <c:axId val="1215127823"/>
        <c:scaling>
          <c:orientation val="minMax"/>
        </c:scaling>
        <c:delete val="1"/>
        <c:axPos val="b"/>
        <c:numFmt formatCode="General" sourceLinked="1"/>
        <c:majorTickMark val="out"/>
        <c:minorTickMark val="none"/>
        <c:tickLblPos val="nextTo"/>
        <c:crossAx val="1215126831"/>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Sheet2!$J$1</c:f>
              <c:strCache>
                <c:ptCount val="1"/>
              </c:strCache>
            </c:strRef>
          </c:tx>
          <c:spPr>
            <a:ln w="19050" cap="rnd">
              <a:noFill/>
              <a:round/>
            </a:ln>
            <a:effectLst/>
          </c:spPr>
          <c:marker>
            <c:symbol val="circle"/>
            <c:size val="5"/>
            <c:spPr>
              <a:solidFill>
                <a:schemeClr val="accent1"/>
              </a:solidFill>
              <a:ln w="9525">
                <a:solidFill>
                  <a:schemeClr val="accent1"/>
                </a:solidFill>
              </a:ln>
              <a:effectLst/>
            </c:spPr>
          </c:marker>
          <c:xVal>
            <c:numRef>
              <c:f>Sheet2!$I$2:$I$51</c:f>
              <c:numCache>
                <c:formatCode>General</c:formatCode>
                <c:ptCount val="5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numCache>
            </c:numRef>
          </c:xVal>
          <c:yVal>
            <c:numRef>
              <c:f>Sheet2!$J$2:$J$51</c:f>
              <c:numCache>
                <c:formatCode>General</c:formatCode>
                <c:ptCount val="50"/>
                <c:pt idx="0">
                  <c:v>0</c:v>
                </c:pt>
                <c:pt idx="1">
                  <c:v>1.0099999904632568</c:v>
                </c:pt>
                <c:pt idx="2">
                  <c:v>1.2100000381469727</c:v>
                </c:pt>
                <c:pt idx="3">
                  <c:v>2.320000171661377</c:v>
                </c:pt>
                <c:pt idx="4">
                  <c:v>3.4900000095367432</c:v>
                </c:pt>
                <c:pt idx="5">
                  <c:v>4.630000114440918</c:v>
                </c:pt>
                <c:pt idx="6">
                  <c:v>5.0399999618530273</c:v>
                </c:pt>
                <c:pt idx="7">
                  <c:v>5.0500001907348633</c:v>
                </c:pt>
                <c:pt idx="8">
                  <c:v>6.1500000953674316</c:v>
                </c:pt>
                <c:pt idx="9">
                  <c:v>5.9000000953674316</c:v>
                </c:pt>
                <c:pt idx="10">
                  <c:v>-9.9999904632568359E-2</c:v>
                </c:pt>
                <c:pt idx="11">
                  <c:v>4.3100001811981201</c:v>
                </c:pt>
                <c:pt idx="12">
                  <c:v>3.5600001811981201</c:v>
                </c:pt>
                <c:pt idx="13">
                  <c:v>5.0900001525878906</c:v>
                </c:pt>
                <c:pt idx="14">
                  <c:v>5.1800000667572021</c:v>
                </c:pt>
                <c:pt idx="15">
                  <c:v>7.4500000476837158</c:v>
                </c:pt>
                <c:pt idx="16">
                  <c:v>8.7100000381469727</c:v>
                </c:pt>
                <c:pt idx="17">
                  <c:v>10.380000114440918</c:v>
                </c:pt>
                <c:pt idx="18">
                  <c:v>8.570000171661377</c:v>
                </c:pt>
                <c:pt idx="19">
                  <c:v>7.690000057220459</c:v>
                </c:pt>
                <c:pt idx="20">
                  <c:v>9.9200000762939453</c:v>
                </c:pt>
                <c:pt idx="21">
                  <c:v>9.940000057220459</c:v>
                </c:pt>
                <c:pt idx="22">
                  <c:v>10.759999990463257</c:v>
                </c:pt>
                <c:pt idx="23">
                  <c:v>10.220000028610229</c:v>
                </c:pt>
                <c:pt idx="24">
                  <c:v>13.320000171661377</c:v>
                </c:pt>
                <c:pt idx="25">
                  <c:v>15.279999971389771</c:v>
                </c:pt>
                <c:pt idx="26">
                  <c:v>15.5</c:v>
                </c:pt>
                <c:pt idx="27">
                  <c:v>15.900000095367432</c:v>
                </c:pt>
                <c:pt idx="28">
                  <c:v>17.759999990463257</c:v>
                </c:pt>
                <c:pt idx="29">
                  <c:v>18.550000190734863</c:v>
                </c:pt>
                <c:pt idx="30">
                  <c:v>18.800000190734863</c:v>
                </c:pt>
                <c:pt idx="31">
                  <c:v>20.170000076293945</c:v>
                </c:pt>
                <c:pt idx="32">
                  <c:v>22</c:v>
                </c:pt>
                <c:pt idx="33">
                  <c:v>20.090000152587891</c:v>
                </c:pt>
                <c:pt idx="34">
                  <c:v>19.980000019073486</c:v>
                </c:pt>
                <c:pt idx="35">
                  <c:v>18.580000162124634</c:v>
                </c:pt>
                <c:pt idx="36">
                  <c:v>19.930000066757202</c:v>
                </c:pt>
                <c:pt idx="37">
                  <c:v>21.820000171661377</c:v>
                </c:pt>
                <c:pt idx="38">
                  <c:v>21.850000143051147</c:v>
                </c:pt>
                <c:pt idx="39">
                  <c:v>23.779999971389771</c:v>
                </c:pt>
                <c:pt idx="40">
                  <c:v>25.170000076293945</c:v>
                </c:pt>
                <c:pt idx="41">
                  <c:v>27.029999971389771</c:v>
                </c:pt>
                <c:pt idx="42">
                  <c:v>27.190000057220459</c:v>
                </c:pt>
                <c:pt idx="43">
                  <c:v>29.300000190734863</c:v>
                </c:pt>
                <c:pt idx="44">
                  <c:v>29.920000076293945</c:v>
                </c:pt>
                <c:pt idx="45">
                  <c:v>27.600000143051147</c:v>
                </c:pt>
                <c:pt idx="46">
                  <c:v>28.710000038146973</c:v>
                </c:pt>
                <c:pt idx="47">
                  <c:v>27.759999990463257</c:v>
                </c:pt>
                <c:pt idx="48">
                  <c:v>27.470000028610229</c:v>
                </c:pt>
                <c:pt idx="49">
                  <c:v>30.81000018119812</c:v>
                </c:pt>
              </c:numCache>
            </c:numRef>
          </c:yVal>
          <c:smooth val="0"/>
          <c:extLst>
            <c:ext xmlns:c16="http://schemas.microsoft.com/office/drawing/2014/chart" uri="{C3380CC4-5D6E-409C-BE32-E72D297353CC}">
              <c16:uniqueId val="{00000000-8084-4193-AE35-8A489D7FB3A2}"/>
            </c:ext>
          </c:extLst>
        </c:ser>
        <c:dLbls>
          <c:showLegendKey val="0"/>
          <c:showVal val="0"/>
          <c:showCatName val="0"/>
          <c:showSerName val="0"/>
          <c:showPercent val="0"/>
          <c:showBubbleSize val="0"/>
        </c:dLbls>
        <c:axId val="70815551"/>
        <c:axId val="1215118895"/>
      </c:scatterChart>
      <c:scatterChart>
        <c:scatterStyle val="lineMarker"/>
        <c:varyColors val="0"/>
        <c:ser>
          <c:idx val="1"/>
          <c:order val="1"/>
          <c:tx>
            <c:strRef>
              <c:f>Sheet2!$I$2:$I$51</c:f>
              <c:strCache>
                <c:ptCount val="5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Sheet2!$I$2:$I$51</c:f>
              <c:numCache>
                <c:formatCode>General</c:formatCode>
                <c:ptCount val="50"/>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numCache>
            </c:numRef>
          </c:xVal>
          <c:yVal>
            <c:numRef>
              <c:f>Sheet2!$A$2:$A$51</c:f>
              <c:numCache>
                <c:formatCode>General</c:formatCode>
                <c:ptCount val="50"/>
                <c:pt idx="0">
                  <c:v>1.8655999999999999</c:v>
                </c:pt>
                <c:pt idx="1">
                  <c:v>1.8654999999999999</c:v>
                </c:pt>
                <c:pt idx="2">
                  <c:v>1.8654999999999999</c:v>
                </c:pt>
                <c:pt idx="3">
                  <c:v>1.8654999999999999</c:v>
                </c:pt>
                <c:pt idx="4">
                  <c:v>1.8654999999999999</c:v>
                </c:pt>
                <c:pt idx="5">
                  <c:v>0</c:v>
                </c:pt>
                <c:pt idx="6">
                  <c:v>1.8654999999999999</c:v>
                </c:pt>
                <c:pt idx="7">
                  <c:v>1.8653999999999999</c:v>
                </c:pt>
                <c:pt idx="8">
                  <c:v>1.8653999999999999</c:v>
                </c:pt>
                <c:pt idx="9">
                  <c:v>1.8654999999999999</c:v>
                </c:pt>
                <c:pt idx="10">
                  <c:v>1.8655999999999999</c:v>
                </c:pt>
                <c:pt idx="11">
                  <c:v>1.8656999999999999</c:v>
                </c:pt>
                <c:pt idx="12">
                  <c:v>1.8656999999999999</c:v>
                </c:pt>
                <c:pt idx="13">
                  <c:v>0</c:v>
                </c:pt>
                <c:pt idx="14">
                  <c:v>1.1990000000000001</c:v>
                </c:pt>
                <c:pt idx="15">
                  <c:v>1.8655999999999999</c:v>
                </c:pt>
                <c:pt idx="16">
                  <c:v>1.8655999999999999</c:v>
                </c:pt>
                <c:pt idx="17">
                  <c:v>1.8655999999999999</c:v>
                </c:pt>
                <c:pt idx="18">
                  <c:v>1.8655999999999999</c:v>
                </c:pt>
                <c:pt idx="19">
                  <c:v>1.8655999999999999</c:v>
                </c:pt>
                <c:pt idx="20">
                  <c:v>1.8655999999999999</c:v>
                </c:pt>
                <c:pt idx="21">
                  <c:v>0</c:v>
                </c:pt>
                <c:pt idx="22">
                  <c:v>1.1990000000000001</c:v>
                </c:pt>
                <c:pt idx="23">
                  <c:v>1.1990000000000001</c:v>
                </c:pt>
                <c:pt idx="24">
                  <c:v>1.8655999999999999</c:v>
                </c:pt>
                <c:pt idx="25">
                  <c:v>1.8655999999999999</c:v>
                </c:pt>
                <c:pt idx="26">
                  <c:v>1.8655999999999999</c:v>
                </c:pt>
                <c:pt idx="27">
                  <c:v>1.8654999999999999</c:v>
                </c:pt>
                <c:pt idx="28">
                  <c:v>1.8654999999999999</c:v>
                </c:pt>
                <c:pt idx="29">
                  <c:v>1.8654999999999999</c:v>
                </c:pt>
                <c:pt idx="30">
                  <c:v>0</c:v>
                </c:pt>
                <c:pt idx="31">
                  <c:v>1</c:v>
                </c:pt>
                <c:pt idx="32">
                  <c:v>1.8654999999999999</c:v>
                </c:pt>
                <c:pt idx="33">
                  <c:v>1.8654999999999999</c:v>
                </c:pt>
                <c:pt idx="34">
                  <c:v>1.8654999999999999</c:v>
                </c:pt>
                <c:pt idx="35">
                  <c:v>1.8655999999999999</c:v>
                </c:pt>
                <c:pt idx="36">
                  <c:v>1.8655999999999999</c:v>
                </c:pt>
                <c:pt idx="37">
                  <c:v>1.8655999999999999</c:v>
                </c:pt>
                <c:pt idx="38">
                  <c:v>1.8654999999999999</c:v>
                </c:pt>
                <c:pt idx="39">
                  <c:v>1.8654999999999999</c:v>
                </c:pt>
                <c:pt idx="40">
                  <c:v>1.8654999999999999</c:v>
                </c:pt>
                <c:pt idx="41">
                  <c:v>0</c:v>
                </c:pt>
                <c:pt idx="42">
                  <c:v>1.1990000000000001</c:v>
                </c:pt>
                <c:pt idx="43">
                  <c:v>1.1990000000000001</c:v>
                </c:pt>
                <c:pt idx="44">
                  <c:v>1.8653999999999999</c:v>
                </c:pt>
                <c:pt idx="45">
                  <c:v>1.8653999999999999</c:v>
                </c:pt>
                <c:pt idx="46">
                  <c:v>1.8653999999999999</c:v>
                </c:pt>
                <c:pt idx="47">
                  <c:v>1.8653999999999999</c:v>
                </c:pt>
                <c:pt idx="48">
                  <c:v>1.8654999999999999</c:v>
                </c:pt>
                <c:pt idx="49">
                  <c:v>1.8654999999999999</c:v>
                </c:pt>
              </c:numCache>
            </c:numRef>
          </c:yVal>
          <c:smooth val="0"/>
          <c:extLst>
            <c:ext xmlns:c16="http://schemas.microsoft.com/office/drawing/2014/chart" uri="{C3380CC4-5D6E-409C-BE32-E72D297353CC}">
              <c16:uniqueId val="{00000001-8084-4193-AE35-8A489D7FB3A2}"/>
            </c:ext>
          </c:extLst>
        </c:ser>
        <c:dLbls>
          <c:showLegendKey val="0"/>
          <c:showVal val="0"/>
          <c:showCatName val="0"/>
          <c:showSerName val="0"/>
          <c:showPercent val="0"/>
          <c:showBubbleSize val="0"/>
        </c:dLbls>
        <c:axId val="1215084671"/>
        <c:axId val="1215136255"/>
      </c:scatterChart>
      <c:valAx>
        <c:axId val="7081555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1215118895"/>
        <c:crosses val="autoZero"/>
        <c:crossBetween val="midCat"/>
      </c:valAx>
      <c:valAx>
        <c:axId val="121511889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accent1"/>
                    </a:solidFill>
                    <a:latin typeface="+mn-lt"/>
                    <a:ea typeface="+mn-ea"/>
                    <a:cs typeface="+mn-cs"/>
                  </a:defRPr>
                </a:pPr>
                <a:r>
                  <a:rPr lang="de-DE">
                    <a:solidFill>
                      <a:schemeClr val="accent1"/>
                    </a:solidFill>
                  </a:rPr>
                  <a:t>Δf [Hz]</a:t>
                </a:r>
                <a:endParaRPr lang="en-US">
                  <a:solidFill>
                    <a:schemeClr val="accent1"/>
                  </a:solidFill>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1"/>
                </a:solidFill>
                <a:latin typeface="+mn-lt"/>
                <a:ea typeface="+mn-ea"/>
                <a:cs typeface="+mn-cs"/>
              </a:defRPr>
            </a:pPr>
            <a:endParaRPr lang="it-IT"/>
          </a:p>
        </c:txPr>
        <c:crossAx val="70815551"/>
        <c:crosses val="autoZero"/>
        <c:crossBetween val="midCat"/>
      </c:valAx>
      <c:valAx>
        <c:axId val="1215136255"/>
        <c:scaling>
          <c:orientation val="minMax"/>
          <c:min val="1.8653"/>
        </c:scaling>
        <c:delete val="0"/>
        <c:axPos val="r"/>
        <c:title>
          <c:tx>
            <c:rich>
              <a:bodyPr rot="-5400000" spcFirstLastPara="1" vertOverflow="ellipsis" vert="horz" wrap="square" anchor="ctr" anchorCtr="1"/>
              <a:lstStyle/>
              <a:p>
                <a:pPr>
                  <a:defRPr sz="1600" b="0" i="0" u="none" strike="noStrike" kern="1200" baseline="0">
                    <a:solidFill>
                      <a:schemeClr val="accent2"/>
                    </a:solidFill>
                    <a:latin typeface="+mn-lt"/>
                    <a:ea typeface="+mn-ea"/>
                    <a:cs typeface="+mn-cs"/>
                  </a:defRPr>
                </a:pPr>
                <a:r>
                  <a:rPr lang="en-US">
                    <a:solidFill>
                      <a:schemeClr val="accent2"/>
                    </a:solidFill>
                  </a:rPr>
                  <a:t>T [K]</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it-IT"/>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accent2"/>
                </a:solidFill>
                <a:latin typeface="+mn-lt"/>
                <a:ea typeface="+mn-ea"/>
                <a:cs typeface="+mn-cs"/>
              </a:defRPr>
            </a:pPr>
            <a:endParaRPr lang="it-IT"/>
          </a:p>
        </c:txPr>
        <c:crossAx val="1215084671"/>
        <c:crosses val="max"/>
        <c:crossBetween val="midCat"/>
      </c:valAx>
      <c:valAx>
        <c:axId val="1215084671"/>
        <c:scaling>
          <c:orientation val="minMax"/>
        </c:scaling>
        <c:delete val="1"/>
        <c:axPos val="b"/>
        <c:numFmt formatCode="General" sourceLinked="1"/>
        <c:majorTickMark val="out"/>
        <c:minorTickMark val="none"/>
        <c:tickLblPos val="nextTo"/>
        <c:crossAx val="121513625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75"/>
    </inkml:context>
    <inkml:brush xml:id="br0">
      <inkml:brushProperty name="width" value="0.05" units="cm"/>
      <inkml:brushProperty name="height" value="0.05" units="cm"/>
      <inkml:brushProperty name="color" value="#E71224"/>
    </inkml:brush>
  </inkml:definitions>
  <inkml:trace contextRef="#ctx0" brushRef="#br0">1 14 12056 0 0,'1'0'0'0'0,"4"0"320"0"0,-1 0 344 0 0,-1 0 216 0 0,1 0 216 0 0,1 0-400 0 0,-1-4-384 0 0,2-1-136 0 0,1 0-112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76"/>
    </inkml:context>
    <inkml:brush xml:id="br0">
      <inkml:brushProperty name="width" value="0.05" units="cm"/>
      <inkml:brushProperty name="height" value="0.05" units="cm"/>
      <inkml:brushProperty name="color" value="#E71224"/>
    </inkml:brush>
  </inkml:definitions>
  <inkml:trace contextRef="#ctx0" brushRef="#br0">35 14 11656 0 0,'-4'0'0'0'0,"-11"-3"152"0"0,4 0 152 0 0,6 3 136 0 0,10 0 128 0 0,5-3 104 0 0,6-2 104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9:09:21.589"/>
    </inkml:context>
    <inkml:brush xml:id="br0">
      <inkml:brushProperty name="width" value="0.05" units="cm"/>
      <inkml:brushProperty name="height" value="0.05" units="cm"/>
      <inkml:brushProperty name="color" value="#E71224"/>
    </inkml:brush>
  </inkml:definitions>
  <inkml:trace contextRef="#ctx0" brushRef="#br0">152 13 24575,'0'0'0,"-2"0"0,0 0 0,-1 0 0,1 0 0,1 0 0,0-1 0,1-4 0,0 1 0,-13 1 0,-17 5 0,-7 0 0,3 1 0,8-1-8191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9:09:21.590"/>
    </inkml:context>
    <inkml:brush xml:id="br0">
      <inkml:brushProperty name="width" value="0.05" units="cm"/>
      <inkml:brushProperty name="height" value="0.05" units="cm"/>
      <inkml:brushProperty name="color" value="#E71224"/>
    </inkml:brush>
  </inkml:definitions>
  <inkml:trace contextRef="#ctx0" brushRef="#br0">14 1 24575,'0'0'0,"0"2"0,-2 4 0,0 3 0,-1-1 0,0 1 0,-1-1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91"/>
    </inkml:context>
    <inkml:brush xml:id="br0">
      <inkml:brushProperty name="width" value="0.05" units="cm"/>
      <inkml:brushProperty name="height" value="0.05" units="cm"/>
      <inkml:brushProperty name="color" value="#E71224"/>
    </inkml:brush>
  </inkml:definitions>
  <inkml:trace contextRef="#ctx0" brushRef="#br0">50 1 5720 0 0,'0'0'0'0'0,"-11"10"136"0"0,-11 2 136 0 0,7-2 176 0 0,14-6 192 0 0,2 0-160 0 0,1-2-152 0 0,2-2-112 0 0,1 0-128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92"/>
    </inkml:context>
    <inkml:brush xml:id="br0">
      <inkml:brushProperty name="width" value="0.05" units="cm"/>
      <inkml:brushProperty name="height" value="0.05" units="cm"/>
      <inkml:brushProperty name="color" value="#E71224"/>
    </inkml:brush>
  </inkml:definitions>
  <inkml:trace contextRef="#ctx0" brushRef="#br0">40 1 6928 0 0,'-10'7'128'0'0,"5"-2"48"0"0,-3 2 179 0 0,6-5-271 0 0,1 0 0 0 0,-1 0 0 0 0,1 0 0 0 0,0 0 0 0 0,-1 0 0 0 0,1 0 0 0 0,0 0 0 0 0,0 0 0 0 0,0 0 0 0 0,0 0 0 0 0,1 1 1 0 0,-1-1-1 0 0,1 0 0 0 0,-1 4 0 0 0,6-11 193 0 0,-4 4-234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93"/>
    </inkml:context>
    <inkml:brush xml:id="br0">
      <inkml:brushProperty name="width" value="0.05" units="cm"/>
      <inkml:brushProperty name="height" value="0.05" units="cm"/>
      <inkml:brushProperty name="color" value="#E71224"/>
    </inkml:brush>
  </inkml:definitions>
  <inkml:trace contextRef="#ctx0" brushRef="#br0">1 8 4512 0 0,'1'-1'0'0'0,"4"1"32"0"0,5 0 40 0 0,1-3 40 0 0,-1-1 32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94"/>
    </inkml:context>
    <inkml:brush xml:id="br0">
      <inkml:brushProperty name="width" value="0.05" units="cm"/>
      <inkml:brushProperty name="height" value="0.05" units="cm"/>
      <inkml:brushProperty name="color" value="#E71224"/>
    </inkml:brush>
  </inkml:definitions>
  <inkml:trace contextRef="#ctx0" brushRef="#br0">1 0 8136 0 0,'2'4'0'0'0,"2"6"40"0"0,0-4 48 0 0,2 3 24 0 0,4-2 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2-05T19:09:21.595"/>
    </inkml:context>
    <inkml:brush xml:id="br0">
      <inkml:brushProperty name="width" value="0.05" units="cm"/>
      <inkml:brushProperty name="height" value="0.05" units="cm"/>
      <inkml:brushProperty name="color" value="#E71224"/>
    </inkml:brush>
  </inkml:definitions>
  <inkml:trace contextRef="#ctx0" brushRef="#br0">1 4 7024 0 0,'2'-3'0'0'0,"2"3"2592"0"0,-10 7-2352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A19FA-41AE-4F2A-8228-3399FEB02D4B}" type="datetimeFigureOut">
              <a:rPr lang="it-IT" smtClean="0"/>
              <a:t>05/02/2025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1F2187-BD6B-4CD4-8DF4-F350925E52CA}" type="slidenum">
              <a:rPr lang="it-IT" smtClean="0"/>
              <a:t>‹N›</a:t>
            </a:fld>
            <a:endParaRPr lang="it-IT"/>
          </a:p>
        </p:txBody>
      </p:sp>
    </p:spTree>
    <p:extLst>
      <p:ext uri="{BB962C8B-B14F-4D97-AF65-F5344CB8AC3E}">
        <p14:creationId xmlns:p14="http://schemas.microsoft.com/office/powerpoint/2010/main" val="3084720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A98A61B-8CA2-464A-BD5C-74C8DC12F71C}" type="slidenum">
              <a:rPr lang="it-IT" smtClean="0"/>
              <a:t>1</a:t>
            </a:fld>
            <a:endParaRPr lang="it-IT"/>
          </a:p>
        </p:txBody>
      </p:sp>
    </p:spTree>
    <p:extLst>
      <p:ext uri="{BB962C8B-B14F-4D97-AF65-F5344CB8AC3E}">
        <p14:creationId xmlns:p14="http://schemas.microsoft.com/office/powerpoint/2010/main" val="213443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A98A61B-8CA2-464A-BD5C-74C8DC12F71C}" type="slidenum">
              <a:rPr lang="it-IT" smtClean="0"/>
              <a:t>3</a:t>
            </a:fld>
            <a:endParaRPr lang="it-IT"/>
          </a:p>
        </p:txBody>
      </p:sp>
    </p:spTree>
    <p:extLst>
      <p:ext uri="{BB962C8B-B14F-4D97-AF65-F5344CB8AC3E}">
        <p14:creationId xmlns:p14="http://schemas.microsoft.com/office/powerpoint/2010/main" val="36648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C8BFA1A-67BE-4C60-B41B-105CB15315A8}" type="slidenum">
              <a:rPr lang="it-IT" smtClean="0"/>
              <a:t>5</a:t>
            </a:fld>
            <a:endParaRPr lang="it-IT"/>
          </a:p>
        </p:txBody>
      </p:sp>
    </p:spTree>
    <p:extLst>
      <p:ext uri="{BB962C8B-B14F-4D97-AF65-F5344CB8AC3E}">
        <p14:creationId xmlns:p14="http://schemas.microsoft.com/office/powerpoint/2010/main" val="253574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a:extLst>
              <a:ext uri="{FF2B5EF4-FFF2-40B4-BE49-F238E27FC236}">
                <a16:creationId xmlns:a16="http://schemas.microsoft.com/office/drawing/2014/main" id="{443F93AD-A28A-14E6-2CAE-4E1B361A67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a:extLst>
              <a:ext uri="{FF2B5EF4-FFF2-40B4-BE49-F238E27FC236}">
                <a16:creationId xmlns:a16="http://schemas.microsoft.com/office/drawing/2014/main" id="{81C1038A-FD3D-7085-7699-6CB329C23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7412" name="Segnaposto numero diapositiva 3">
            <a:extLst>
              <a:ext uri="{FF2B5EF4-FFF2-40B4-BE49-F238E27FC236}">
                <a16:creationId xmlns:a16="http://schemas.microsoft.com/office/drawing/2014/main" id="{6C6CDB90-64D0-8797-82E6-B77E98D95A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B7041D-B26D-4DDA-818F-DAAA6FE7E009}" type="slidenum">
              <a:rPr lang="en-US" altLang="it-IT" smtClean="0"/>
              <a:pPr/>
              <a:t>15</a:t>
            </a:fld>
            <a:endParaRPr lang="en-US" altLang="it-IT"/>
          </a:p>
        </p:txBody>
      </p:sp>
    </p:spTree>
    <p:extLst>
      <p:ext uri="{BB962C8B-B14F-4D97-AF65-F5344CB8AC3E}">
        <p14:creationId xmlns:p14="http://schemas.microsoft.com/office/powerpoint/2010/main" val="1710673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immagine diapositiva 1">
            <a:extLst>
              <a:ext uri="{FF2B5EF4-FFF2-40B4-BE49-F238E27FC236}">
                <a16:creationId xmlns:a16="http://schemas.microsoft.com/office/drawing/2014/main" id="{443F93AD-A28A-14E6-2CAE-4E1B361A67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Segnaposto note 2">
            <a:extLst>
              <a:ext uri="{FF2B5EF4-FFF2-40B4-BE49-F238E27FC236}">
                <a16:creationId xmlns:a16="http://schemas.microsoft.com/office/drawing/2014/main" id="{81C1038A-FD3D-7085-7699-6CB329C23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dirty="0"/>
          </a:p>
        </p:txBody>
      </p:sp>
      <p:sp>
        <p:nvSpPr>
          <p:cNvPr id="17412" name="Segnaposto numero diapositiva 3">
            <a:extLst>
              <a:ext uri="{FF2B5EF4-FFF2-40B4-BE49-F238E27FC236}">
                <a16:creationId xmlns:a16="http://schemas.microsoft.com/office/drawing/2014/main" id="{6C6CDB90-64D0-8797-82E6-B77E98D95A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5B7041D-B26D-4DDA-818F-DAAA6FE7E009}" type="slidenum">
              <a:rPr lang="en-US" altLang="it-IT" smtClean="0"/>
              <a:pPr/>
              <a:t>17</a:t>
            </a:fld>
            <a:endParaRPr lang="en-US" altLang="it-IT"/>
          </a:p>
        </p:txBody>
      </p:sp>
    </p:spTree>
    <p:extLst>
      <p:ext uri="{BB962C8B-B14F-4D97-AF65-F5344CB8AC3E}">
        <p14:creationId xmlns:p14="http://schemas.microsoft.com/office/powerpoint/2010/main" val="1448932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38C13-DE77-A88E-BC17-7BF0CC5B8E6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6DE5078-C075-36D4-C31C-C077440DD5C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479DAC0-9676-7AC8-4399-83697C440BF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9BB48E3-2F72-1418-C66B-D38683FCAE3C}"/>
              </a:ext>
            </a:extLst>
          </p:cNvPr>
          <p:cNvSpPr>
            <a:spLocks noGrp="1"/>
          </p:cNvSpPr>
          <p:nvPr>
            <p:ph type="sldNum" sz="quarter" idx="10"/>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2163215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a:t>Click to </a:t>
            </a:r>
            <a:r>
              <a:rPr lang="it-IT" err="1"/>
              <a:t>edit</a:t>
            </a:r>
            <a:r>
              <a:rPr lang="it-IT"/>
              <a:t> date</a:t>
            </a:r>
          </a:p>
        </p:txBody>
      </p:sp>
      <p:pic>
        <p:nvPicPr>
          <p:cNvPr id="12" name="Picture 11" descr="A logo with white text and blue and red letters&#10;&#10;Description automatically generated">
            <a:extLst>
              <a:ext uri="{FF2B5EF4-FFF2-40B4-BE49-F238E27FC236}">
                <a16:creationId xmlns:a16="http://schemas.microsoft.com/office/drawing/2014/main" id="{7C48384D-22A6-B30A-B976-0A4706A185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0905" y="193038"/>
            <a:ext cx="1749042" cy="720000"/>
          </a:xfrm>
          <a:prstGeom prst="rect">
            <a:avLst/>
          </a:prstGeom>
        </p:spPr>
      </p:pic>
    </p:spTree>
    <p:extLst>
      <p:ext uri="{BB962C8B-B14F-4D97-AF65-F5344CB8AC3E}">
        <p14:creationId xmlns:p14="http://schemas.microsoft.com/office/powerpoint/2010/main" val="668521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B0E018EA-3E2C-4221-8F2D-FEADDDF2C9FC}"/>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297685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7" name="Picture Placeholder 11">
            <a:extLst>
              <a:ext uri="{FF2B5EF4-FFF2-40B4-BE49-F238E27FC236}">
                <a16:creationId xmlns:a16="http://schemas.microsoft.com/office/drawing/2014/main" id="{335E7CDD-E29C-417A-9EB6-CD2357295E23}"/>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6466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05/02/2025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Tree>
    <p:extLst>
      <p:ext uri="{BB962C8B-B14F-4D97-AF65-F5344CB8AC3E}">
        <p14:creationId xmlns:p14="http://schemas.microsoft.com/office/powerpoint/2010/main" val="282591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C3ACA2-4B22-09FC-1A24-3D52AE49AFC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13E5294-8E85-3B56-7B1A-4F9A90FAA5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8FA5B25-2668-CEED-9666-049A52AE5F7A}"/>
              </a:ext>
            </a:extLst>
          </p:cNvPr>
          <p:cNvSpPr>
            <a:spLocks noGrp="1"/>
          </p:cNvSpPr>
          <p:nvPr>
            <p:ph type="dt" sz="half" idx="10"/>
          </p:nvPr>
        </p:nvSpPr>
        <p:spPr/>
        <p:txBody>
          <a:bodyPr/>
          <a:lstStyle/>
          <a:p>
            <a:fld id="{EF2BD3CA-2F4B-4B3B-8646-498BDD2FEC7A}" type="datetimeFigureOut">
              <a:rPr lang="it-IT" smtClean="0"/>
              <a:t>05/02/2025</a:t>
            </a:fld>
            <a:endParaRPr lang="it-IT"/>
          </a:p>
        </p:txBody>
      </p:sp>
      <p:sp>
        <p:nvSpPr>
          <p:cNvPr id="5" name="Segnaposto piè di pagina 4">
            <a:extLst>
              <a:ext uri="{FF2B5EF4-FFF2-40B4-BE49-F238E27FC236}">
                <a16:creationId xmlns:a16="http://schemas.microsoft.com/office/drawing/2014/main" id="{F983FB9D-CD86-7E4D-8BBA-C717CF8BE6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DD019A-C8F2-3B24-6EF0-3D17A1603A24}"/>
              </a:ext>
            </a:extLst>
          </p:cNvPr>
          <p:cNvSpPr>
            <a:spLocks noGrp="1"/>
          </p:cNvSpPr>
          <p:nvPr>
            <p:ph type="sldNum" sz="quarter" idx="12"/>
          </p:nvPr>
        </p:nvSpPr>
        <p:spPr/>
        <p:txBody>
          <a:bodyPr/>
          <a:lstStyle/>
          <a:p>
            <a:fld id="{EE8D3C30-8744-4876-B808-CA71D75570A6}" type="slidenum">
              <a:rPr lang="it-IT" smtClean="0"/>
              <a:t>‹N›</a:t>
            </a:fld>
            <a:endParaRPr lang="it-IT"/>
          </a:p>
        </p:txBody>
      </p:sp>
    </p:spTree>
    <p:extLst>
      <p:ext uri="{BB962C8B-B14F-4D97-AF65-F5344CB8AC3E}">
        <p14:creationId xmlns:p14="http://schemas.microsoft.com/office/powerpoint/2010/main" val="498592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Titolo Testo</a:t>
            </a:r>
          </a:p>
        </p:txBody>
      </p:sp>
      <p:sp>
        <p:nvSpPr>
          <p:cNvPr id="49" name="Shape 49"/>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55492927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5D3D2CB0-420F-45E3-BB1D-34E5C0BE45A5}" type="datetime1">
              <a:rPr lang="en-US" smtClean="0"/>
              <a:t>2/5/2025</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Shahnam Gorgi Zadeh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‹N›</a:t>
            </a:fld>
            <a:endParaRPr lang="en-US" dirty="0"/>
          </a:p>
        </p:txBody>
      </p:sp>
    </p:spTree>
    <p:extLst>
      <p:ext uri="{BB962C8B-B14F-4D97-AF65-F5344CB8AC3E}">
        <p14:creationId xmlns:p14="http://schemas.microsoft.com/office/powerpoint/2010/main" val="236980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Tree>
    <p:extLst>
      <p:ext uri="{BB962C8B-B14F-4D97-AF65-F5344CB8AC3E}">
        <p14:creationId xmlns:p14="http://schemas.microsoft.com/office/powerpoint/2010/main" val="277897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3038443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222053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a:t>Click to edit Master sub-title styles</a:t>
            </a:r>
            <a:endParaRPr lang="it-IT"/>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4" name="Picture Placeholder 11">
            <a:extLst>
              <a:ext uri="{FF2B5EF4-FFF2-40B4-BE49-F238E27FC236}">
                <a16:creationId xmlns:a16="http://schemas.microsoft.com/office/drawing/2014/main" id="{69B21D3C-ED42-40F8-9DE1-D9D7ADC643C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3409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89087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72398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9" name="Picture Placeholder 11">
            <a:extLst>
              <a:ext uri="{FF2B5EF4-FFF2-40B4-BE49-F238E27FC236}">
                <a16:creationId xmlns:a16="http://schemas.microsoft.com/office/drawing/2014/main" id="{F76D1A69-D327-43C4-90DC-9A69E27F3DAE}"/>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3756111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05/02/2025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
        <p:nvSpPr>
          <p:cNvPr id="10" name="Picture Placeholder 11">
            <a:extLst>
              <a:ext uri="{FF2B5EF4-FFF2-40B4-BE49-F238E27FC236}">
                <a16:creationId xmlns:a16="http://schemas.microsoft.com/office/drawing/2014/main" id="{DC7008B9-D8E1-48AB-8B5F-71A812399F42}"/>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t>Logo</a:t>
            </a:r>
          </a:p>
        </p:txBody>
      </p:sp>
    </p:spTree>
    <p:extLst>
      <p:ext uri="{BB962C8B-B14F-4D97-AF65-F5344CB8AC3E}">
        <p14:creationId xmlns:p14="http://schemas.microsoft.com/office/powerpoint/2010/main" val="110849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7"/>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8"/>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a:p>
        </p:txBody>
      </p:sp>
      <p:pic>
        <p:nvPicPr>
          <p:cNvPr id="9" name="Picture 8" descr="A logo with white text and blue and red letters&#10;&#10;Description automatically generated">
            <a:extLst>
              <a:ext uri="{FF2B5EF4-FFF2-40B4-BE49-F238E27FC236}">
                <a16:creationId xmlns:a16="http://schemas.microsoft.com/office/drawing/2014/main" id="{73A45157-A572-B860-93E0-1FB1BBAAA1E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9880905" y="193038"/>
            <a:ext cx="1749042" cy="720000"/>
          </a:xfrm>
          <a:prstGeom prst="rect">
            <a:avLst/>
          </a:prstGeom>
        </p:spPr>
      </p:pic>
    </p:spTree>
    <p:extLst>
      <p:ext uri="{BB962C8B-B14F-4D97-AF65-F5344CB8AC3E}">
        <p14:creationId xmlns:p14="http://schemas.microsoft.com/office/powerpoint/2010/main" val="3591437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arxiv.org/search/quant-ph?searchtype=author&amp;query=Tocci,+S" TargetMode="External"/><Relationship Id="rId3" Type="http://schemas.openxmlformats.org/officeDocument/2006/relationships/image" Target="../media/image5.png"/><Relationship Id="rId7" Type="http://schemas.openxmlformats.org/officeDocument/2006/relationships/hyperlink" Target="https://arxiv.org/search/quant-ph?searchtype=author&amp;query=Pagano,+S"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arxiv.org/search/quant-ph?searchtype=author&amp;query=Ghirri,+A" TargetMode="External"/><Relationship Id="rId5" Type="http://schemas.openxmlformats.org/officeDocument/2006/relationships/hyperlink" Target="https://arxiv.org/search/quant-ph?searchtype=author&amp;query=Zadeh,+S+G" TargetMode="External"/><Relationship Id="rId10" Type="http://schemas.openxmlformats.org/officeDocument/2006/relationships/hyperlink" Target="https://arxiv.org/search/quant-ph?searchtype=author&amp;query=Cassinese,+A" TargetMode="External"/><Relationship Id="rId4" Type="http://schemas.openxmlformats.org/officeDocument/2006/relationships/hyperlink" Target="https://arxiv.org/abs/2410.05831" TargetMode="External"/><Relationship Id="rId9" Type="http://schemas.openxmlformats.org/officeDocument/2006/relationships/hyperlink" Target="https://arxiv.org/search/quant-ph?searchtype=author&amp;query=Gatti,+C"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6.tmp"/><Relationship Id="rId13" Type="http://schemas.openxmlformats.org/officeDocument/2006/relationships/image" Target="NULL"/><Relationship Id="rId3" Type="http://schemas.openxmlformats.org/officeDocument/2006/relationships/image" Target="../media/image54.tmp"/><Relationship Id="rId7" Type="http://schemas.openxmlformats.org/officeDocument/2006/relationships/image" Target="../media/image55.tmp"/><Relationship Id="rId12"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15.xml"/><Relationship Id="rId6" Type="http://schemas.openxmlformats.org/officeDocument/2006/relationships/image" Target="../media/image60.png"/><Relationship Id="rId11" Type="http://schemas.openxmlformats.org/officeDocument/2006/relationships/image" Target="../media/image58.tmp"/><Relationship Id="rId5" Type="http://schemas.openxmlformats.org/officeDocument/2006/relationships/image" Target="NULL"/><Relationship Id="rId15" Type="http://schemas.openxmlformats.org/officeDocument/2006/relationships/image" Target="../media/image59.png"/><Relationship Id="rId10" Type="http://schemas.openxmlformats.org/officeDocument/2006/relationships/image" Target="../media/image57.tmp"/><Relationship Id="rId9" Type="http://schemas.openxmlformats.org/officeDocument/2006/relationships/image" Target="../media/image710.png"/><Relationship Id="rId14" Type="http://schemas.openxmlformats.org/officeDocument/2006/relationships/hyperlink" Target="https://arxiv.org/abs/2410.05831"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hyperlink" Target="https://arxiv.org/abs/2410.0583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jpg"/></Relationships>
</file>

<file path=ppt/slides/_rels/slide17.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9.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26" Type="http://schemas.openxmlformats.org/officeDocument/2006/relationships/image" Target="NULL"/><Relationship Id="rId39" Type="http://schemas.openxmlformats.org/officeDocument/2006/relationships/customXml" Target="../ink/ink9.xml"/><Relationship Id="rId3" Type="http://schemas.openxmlformats.org/officeDocument/2006/relationships/image" Target="../media/image75.wmf"/><Relationship Id="rId34" Type="http://schemas.openxmlformats.org/officeDocument/2006/relationships/image" Target="../media/image88.png"/><Relationship Id="rId42" Type="http://schemas.openxmlformats.org/officeDocument/2006/relationships/image" Target="../media/image78.wmf"/><Relationship Id="rId25" Type="http://schemas.openxmlformats.org/officeDocument/2006/relationships/customXml" Target="../ink/ink2.xml"/><Relationship Id="rId33" Type="http://schemas.openxmlformats.org/officeDocument/2006/relationships/customXml" Target="../ink/ink6.xml"/><Relationship Id="rId38" Type="http://schemas.openxmlformats.org/officeDocument/2006/relationships/image" Target="../media/image90.png"/><Relationship Id="rId2" Type="http://schemas.openxmlformats.org/officeDocument/2006/relationships/oleObject" Target="../embeddings/oleObject2.bin"/><Relationship Id="rId29" Type="http://schemas.openxmlformats.org/officeDocument/2006/relationships/customXml" Target="../ink/ink4.xml"/><Relationship Id="rId41" Type="http://schemas.openxmlformats.org/officeDocument/2006/relationships/oleObject" Target="../embeddings/oleObject3.bin"/><Relationship Id="rId1" Type="http://schemas.openxmlformats.org/officeDocument/2006/relationships/slideLayout" Target="../slideLayouts/slideLayout6.xml"/><Relationship Id="rId6" Type="http://schemas.openxmlformats.org/officeDocument/2006/relationships/customXml" Target="../ink/ink1.xml"/><Relationship Id="rId24" Type="http://schemas.openxmlformats.org/officeDocument/2006/relationships/image" Target="NULL"/><Relationship Id="rId32" Type="http://schemas.openxmlformats.org/officeDocument/2006/relationships/image" Target="../media/image87.png"/><Relationship Id="rId37" Type="http://schemas.openxmlformats.org/officeDocument/2006/relationships/customXml" Target="../ink/ink8.xml"/><Relationship Id="rId40" Type="http://schemas.openxmlformats.org/officeDocument/2006/relationships/image" Target="../media/image91.png"/><Relationship Id="rId5" Type="http://schemas.openxmlformats.org/officeDocument/2006/relationships/image" Target="../media/image77.jpeg"/><Relationship Id="rId28" Type="http://schemas.openxmlformats.org/officeDocument/2006/relationships/image" Target="../media/image85.png"/><Relationship Id="rId36" Type="http://schemas.openxmlformats.org/officeDocument/2006/relationships/image" Target="../media/image89.png"/><Relationship Id="rId31" Type="http://schemas.openxmlformats.org/officeDocument/2006/relationships/customXml" Target="../ink/ink5.xml"/><Relationship Id="rId4" Type="http://schemas.openxmlformats.org/officeDocument/2006/relationships/image" Target="../media/image76.jpeg"/><Relationship Id="rId27" Type="http://schemas.openxmlformats.org/officeDocument/2006/relationships/customXml" Target="../ink/ink3.xml"/><Relationship Id="rId30" Type="http://schemas.openxmlformats.org/officeDocument/2006/relationships/image" Target="../media/image86.png"/><Relationship Id="rId35" Type="http://schemas.openxmlformats.org/officeDocument/2006/relationships/customXml" Target="../ink/ink7.xm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85.tmp"/><Relationship Id="rId3" Type="http://schemas.openxmlformats.org/officeDocument/2006/relationships/image" Target="../media/image79.tmp"/><Relationship Id="rId7" Type="http://schemas.openxmlformats.org/officeDocument/2006/relationships/image" Target="NULL"/><Relationship Id="rId12" Type="http://schemas.openxmlformats.org/officeDocument/2006/relationships/image" Target="../media/image84.tmp"/><Relationship Id="rId2" Type="http://schemas.openxmlformats.org/officeDocument/2006/relationships/image" Target="../media/image1020.png"/><Relationship Id="rId1" Type="http://schemas.openxmlformats.org/officeDocument/2006/relationships/slideLayout" Target="../slideLayouts/slideLayout15.xml"/><Relationship Id="rId11" Type="http://schemas.openxmlformats.org/officeDocument/2006/relationships/image" Target="../media/image83.tmp"/><Relationship Id="rId5" Type="http://schemas.openxmlformats.org/officeDocument/2006/relationships/image" Target="../media/image81.tmp"/><Relationship Id="rId10" Type="http://schemas.openxmlformats.org/officeDocument/2006/relationships/image" Target="../media/image82.tmp"/><Relationship Id="rId4" Type="http://schemas.openxmlformats.org/officeDocument/2006/relationships/image" Target="../media/image80.tmp"/><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wmf"/><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86.tmp"/><Relationship Id="rId1" Type="http://schemas.openxmlformats.org/officeDocument/2006/relationships/slideLayout" Target="../slideLayouts/slideLayout15.xml"/><Relationship Id="rId5" Type="http://schemas.openxmlformats.org/officeDocument/2006/relationships/image" Target="../media/image89.tmp"/><Relationship Id="rId4" Type="http://schemas.openxmlformats.org/officeDocument/2006/relationships/image" Target="../media/image88.tmp"/></Relationships>
</file>

<file path=ppt/slides/_rels/slide21.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90.tmp"/><Relationship Id="rId1" Type="http://schemas.openxmlformats.org/officeDocument/2006/relationships/slideLayout" Target="../slideLayouts/slideLayout15.xml"/><Relationship Id="rId6" Type="http://schemas.openxmlformats.org/officeDocument/2006/relationships/image" Target="../media/image94.tmp"/><Relationship Id="rId5" Type="http://schemas.openxmlformats.org/officeDocument/2006/relationships/image" Target="../media/image93.tmp"/><Relationship Id="rId4" Type="http://schemas.openxmlformats.org/officeDocument/2006/relationships/image" Target="../media/image92.tmp"/></Relationships>
</file>

<file path=ppt/slides/_rels/slide22.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97.tmp"/><Relationship Id="rId4" Type="http://schemas.openxmlformats.org/officeDocument/2006/relationships/image" Target="../media/image96.tmp"/></Relationships>
</file>

<file path=ppt/slides/_rels/slide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8.tmp"/><Relationship Id="rId1" Type="http://schemas.openxmlformats.org/officeDocument/2006/relationships/slideLayout" Target="../slideLayouts/slideLayout15.xml"/><Relationship Id="rId5" Type="http://schemas.openxmlformats.org/officeDocument/2006/relationships/image" Target="../media/image100.tmp"/><Relationship Id="rId4" Type="http://schemas.openxmlformats.org/officeDocument/2006/relationships/image" Target="../media/image99.tmp"/></Relationships>
</file>

<file path=ppt/slides/_rels/slide24.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image" Target="../media/image104.tmp"/><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40.emf"/><Relationship Id="rId3" Type="http://schemas.openxmlformats.org/officeDocument/2006/relationships/image" Target="../media/image30.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image" Target="../media/image29.emf"/><Relationship Id="rId1" Type="http://schemas.openxmlformats.org/officeDocument/2006/relationships/slideLayout" Target="../slideLayouts/slideLayout12.xml"/><Relationship Id="rId6" Type="http://schemas.openxmlformats.org/officeDocument/2006/relationships/image" Target="../media/image33.emf"/><Relationship Id="rId11" Type="http://schemas.openxmlformats.org/officeDocument/2006/relationships/image" Target="../media/image38.emf"/><Relationship Id="rId5" Type="http://schemas.openxmlformats.org/officeDocument/2006/relationships/image" Target="../media/image32.emf"/><Relationship Id="rId15" Type="http://schemas.openxmlformats.org/officeDocument/2006/relationships/image" Target="../media/image42.png"/><Relationship Id="rId10" Type="http://schemas.openxmlformats.org/officeDocument/2006/relationships/image" Target="../media/image37.emf"/><Relationship Id="rId4" Type="http://schemas.openxmlformats.org/officeDocument/2006/relationships/image" Target="../media/image31.emf"/><Relationship Id="rId9" Type="http://schemas.openxmlformats.org/officeDocument/2006/relationships/image" Target="../media/image36.emf"/><Relationship Id="rId14" Type="http://schemas.openxmlformats.org/officeDocument/2006/relationships/image" Target="../media/image41.emf"/></Relationships>
</file>

<file path=ppt/slides/_rels/slide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 Id="rId5" Type="http://schemas.openxmlformats.org/officeDocument/2006/relationships/image" Target="../media/image45.emf"/><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8068A34-88B8-74EC-FF22-A3DEDBCCCC32}"/>
              </a:ext>
            </a:extLst>
          </p:cNvPr>
          <p:cNvSpPr txBox="1">
            <a:spLocks/>
          </p:cNvSpPr>
          <p:nvPr/>
        </p:nvSpPr>
        <p:spPr>
          <a:xfrm>
            <a:off x="4263080" y="2757587"/>
            <a:ext cx="4832367" cy="1342825"/>
          </a:xfrm>
          <a:prstGeom prst="rect">
            <a:avLst/>
          </a:prstGeom>
        </p:spPr>
        <p:txBody>
          <a:bodyPr vert="horz" lIns="81280" tIns="40640" rIns="81280" bIns="4064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89" dirty="0">
                <a:latin typeface="Abadi" panose="020B0604020104020204" pitchFamily="34" charset="0"/>
                <a:cs typeface="Times New Roman" panose="02020603050405020304" pitchFamily="18" charset="0"/>
              </a:rPr>
              <a:t>Antonio </a:t>
            </a:r>
            <a:r>
              <a:rPr lang="en-US" sz="2489" dirty="0" err="1">
                <a:latin typeface="Abadi" panose="020B0604020104020204" pitchFamily="34" charset="0"/>
                <a:cs typeface="Times New Roman" panose="02020603050405020304" pitchFamily="18" charset="0"/>
              </a:rPr>
              <a:t>Cassinese</a:t>
            </a:r>
            <a:endParaRPr lang="en-US" sz="1511" dirty="0">
              <a:latin typeface="Abadi" panose="020B0604020104020204" pitchFamily="34" charset="0"/>
              <a:cs typeface="Times New Roman" panose="02020603050405020304" pitchFamily="18" charset="0"/>
            </a:endParaRPr>
          </a:p>
          <a:p>
            <a:pPr marL="0" indent="0">
              <a:lnSpc>
                <a:spcPct val="100000"/>
              </a:lnSpc>
              <a:spcBef>
                <a:spcPts val="0"/>
              </a:spcBef>
              <a:buNone/>
            </a:pPr>
            <a:r>
              <a:rPr lang="en-US" sz="1511" dirty="0">
                <a:latin typeface="Abadi" panose="020B0604020104020204" pitchFamily="34" charset="0"/>
                <a:cs typeface="Times New Roman" panose="02020603050405020304" pitchFamily="18" charset="0"/>
              </a:rPr>
              <a:t>Dept. of Physics, Università di Napoli Federico II.</a:t>
            </a:r>
          </a:p>
        </p:txBody>
      </p:sp>
      <p:sp>
        <p:nvSpPr>
          <p:cNvPr id="4" name="CasellaDiTesto 3">
            <a:extLst>
              <a:ext uri="{FF2B5EF4-FFF2-40B4-BE49-F238E27FC236}">
                <a16:creationId xmlns:a16="http://schemas.microsoft.com/office/drawing/2014/main" id="{B56A1264-9C5A-316E-57EA-937CA7ABA2C0}"/>
              </a:ext>
            </a:extLst>
          </p:cNvPr>
          <p:cNvSpPr txBox="1"/>
          <p:nvPr/>
        </p:nvSpPr>
        <p:spPr>
          <a:xfrm>
            <a:off x="347236" y="2750493"/>
            <a:ext cx="11784746" cy="405047"/>
          </a:xfrm>
          <a:prstGeom prst="rect">
            <a:avLst/>
          </a:prstGeom>
          <a:noFill/>
        </p:spPr>
        <p:txBody>
          <a:bodyPr wrap="square">
            <a:spAutoFit/>
          </a:bodyPr>
          <a:lstStyle/>
          <a:p>
            <a:pPr>
              <a:lnSpc>
                <a:spcPct val="107000"/>
              </a:lnSpc>
              <a:spcAft>
                <a:spcPts val="800"/>
              </a:spcAft>
            </a:pPr>
            <a:r>
              <a:rPr lang="en-US" sz="2000" b="1" i="0" dirty="0">
                <a:solidFill>
                  <a:srgbClr val="1D041F"/>
                </a:solidFill>
                <a:effectLst/>
                <a:latin typeface="Liberation Sans"/>
              </a:rPr>
              <a:t>High-Q cavity coupled to a high permittivity dielectric resonator for sensing applications</a:t>
            </a: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4" descr="federico">
            <a:extLst>
              <a:ext uri="{FF2B5EF4-FFF2-40B4-BE49-F238E27FC236}">
                <a16:creationId xmlns:a16="http://schemas.microsoft.com/office/drawing/2014/main" id="{DCE248ED-B6CE-33E8-5819-95593DEA7985}"/>
              </a:ext>
            </a:extLst>
          </p:cNvPr>
          <p:cNvPicPr>
            <a:picLocks noChangeAspect="1" noChangeArrowheads="1"/>
          </p:cNvPicPr>
          <p:nvPr/>
        </p:nvPicPr>
        <p:blipFill>
          <a:blip r:embed="rId3"/>
          <a:srcRect/>
          <a:stretch>
            <a:fillRect/>
          </a:stretch>
        </p:blipFill>
        <p:spPr bwMode="auto">
          <a:xfrm>
            <a:off x="441858" y="1509228"/>
            <a:ext cx="921217" cy="881787"/>
          </a:xfrm>
          <a:prstGeom prst="rect">
            <a:avLst/>
          </a:prstGeom>
          <a:noFill/>
          <a:ln w="9525">
            <a:noFill/>
            <a:miter lim="800000"/>
            <a:headEnd/>
            <a:tailEnd/>
          </a:ln>
        </p:spPr>
      </p:pic>
      <p:sp>
        <p:nvSpPr>
          <p:cNvPr id="6" name="Text Box 7">
            <a:extLst>
              <a:ext uri="{FF2B5EF4-FFF2-40B4-BE49-F238E27FC236}">
                <a16:creationId xmlns:a16="http://schemas.microsoft.com/office/drawing/2014/main" id="{540F4B6A-D122-4B39-F975-FD4137B6DC15}"/>
              </a:ext>
            </a:extLst>
          </p:cNvPr>
          <p:cNvSpPr txBox="1">
            <a:spLocks noChangeArrowheads="1"/>
          </p:cNvSpPr>
          <p:nvPr/>
        </p:nvSpPr>
        <p:spPr bwMode="auto">
          <a:xfrm>
            <a:off x="0" y="1161782"/>
            <a:ext cx="2841171" cy="307777"/>
          </a:xfrm>
          <a:prstGeom prst="rect">
            <a:avLst/>
          </a:prstGeom>
          <a:noFill/>
          <a:ln w="9525">
            <a:noFill/>
            <a:miter lim="800000"/>
            <a:headEnd/>
            <a:tailEnd/>
          </a:ln>
          <a:effectLst/>
        </p:spPr>
        <p:txBody>
          <a:bodyPr wrap="square">
            <a:spAutoFit/>
          </a:bodyPr>
          <a:lstStyle/>
          <a:p>
            <a:pPr algn="ctr">
              <a:spcBef>
                <a:spcPct val="50000"/>
              </a:spcBef>
              <a:defRPr/>
            </a:pPr>
            <a:r>
              <a:rPr lang="it-IT" sz="1400" b="1" dirty="0">
                <a:effectLst>
                  <a:outerShdw blurRad="38100" dist="38100" dir="2700000" algn="tl">
                    <a:srgbClr val="C0C0C0"/>
                  </a:outerShdw>
                </a:effectLst>
                <a:latin typeface="Times New Roman" pitchFamily="18" charset="0"/>
                <a:cs typeface="Times New Roman" pitchFamily="18" charset="0"/>
              </a:rPr>
              <a:t>Università di Napoli “Federico II”</a:t>
            </a:r>
          </a:p>
        </p:txBody>
      </p:sp>
      <p:sp>
        <p:nvSpPr>
          <p:cNvPr id="37" name="CasellaDiTesto 36">
            <a:extLst>
              <a:ext uri="{FF2B5EF4-FFF2-40B4-BE49-F238E27FC236}">
                <a16:creationId xmlns:a16="http://schemas.microsoft.com/office/drawing/2014/main" id="{6D696804-4D4F-8EC5-897D-90B05000009F}"/>
              </a:ext>
            </a:extLst>
          </p:cNvPr>
          <p:cNvSpPr txBox="1"/>
          <p:nvPr/>
        </p:nvSpPr>
        <p:spPr>
          <a:xfrm>
            <a:off x="252616" y="5142969"/>
            <a:ext cx="11784746" cy="430887"/>
          </a:xfrm>
          <a:prstGeom prst="rect">
            <a:avLst/>
          </a:prstGeom>
          <a:noFill/>
        </p:spPr>
        <p:txBody>
          <a:bodyPr wrap="square">
            <a:spAutoFit/>
          </a:bodyPr>
          <a:lstStyle/>
          <a:p>
            <a:r>
              <a:rPr lang="en-US" sz="1100" dirty="0">
                <a:hlinkClick r:id="rId4"/>
              </a:rPr>
              <a:t>https://arxiv.org/abs/2410.05831</a:t>
            </a:r>
            <a:endParaRPr lang="en-US" sz="1100" dirty="0"/>
          </a:p>
          <a:p>
            <a:r>
              <a:rPr lang="it-IT" sz="1100" b="0" i="0" u="none" strike="noStrike" dirty="0" err="1">
                <a:effectLst/>
                <a:latin typeface="Lucida Grande"/>
                <a:hlinkClick r:id="rId5"/>
              </a:rPr>
              <a:t>Shahnam</a:t>
            </a:r>
            <a:r>
              <a:rPr lang="it-IT" sz="1100" b="0" i="0" u="none" strike="noStrike" dirty="0">
                <a:effectLst/>
                <a:latin typeface="Lucida Grande"/>
                <a:hlinkClick r:id="rId5"/>
              </a:rPr>
              <a:t> </a:t>
            </a:r>
            <a:r>
              <a:rPr lang="it-IT" sz="1100" b="0" i="0" u="none" strike="noStrike" dirty="0" err="1">
                <a:effectLst/>
                <a:latin typeface="Lucida Grande"/>
                <a:hlinkClick r:id="rId5"/>
              </a:rPr>
              <a:t>Gorgi</a:t>
            </a:r>
            <a:r>
              <a:rPr lang="it-IT" sz="1100" b="0" i="0" u="none" strike="noStrike" dirty="0">
                <a:effectLst/>
                <a:latin typeface="Lucida Grande"/>
                <a:hlinkClick r:id="rId5"/>
              </a:rPr>
              <a:t> </a:t>
            </a:r>
            <a:r>
              <a:rPr lang="it-IT" sz="1100" b="0" i="0" u="none" strike="noStrike" dirty="0" err="1">
                <a:effectLst/>
                <a:latin typeface="Lucida Grande"/>
                <a:hlinkClick r:id="rId5"/>
              </a:rPr>
              <a:t>Zadeh</a:t>
            </a:r>
            <a:r>
              <a:rPr lang="it-IT" sz="1100" b="0" i="0" dirty="0">
                <a:solidFill>
                  <a:srgbClr val="000000"/>
                </a:solidFill>
                <a:effectLst/>
                <a:latin typeface="Lucida Grande"/>
              </a:rPr>
              <a:t>, CERN,</a:t>
            </a:r>
            <a:r>
              <a:rPr lang="it-IT" sz="1100" dirty="0">
                <a:solidFill>
                  <a:srgbClr val="000000"/>
                </a:solidFill>
                <a:latin typeface="Lucida Grande"/>
              </a:rPr>
              <a:t> </a:t>
            </a:r>
            <a:r>
              <a:rPr lang="it-IT" sz="1100" b="0" i="0" u="none" strike="noStrike" dirty="0">
                <a:effectLst/>
                <a:latin typeface="Lucida Grande"/>
                <a:hlinkClick r:id="rId6"/>
              </a:rPr>
              <a:t>Alberto Ghirri</a:t>
            </a:r>
            <a:r>
              <a:rPr lang="it-IT" sz="1100" b="0" i="0" dirty="0">
                <a:solidFill>
                  <a:srgbClr val="000000"/>
                </a:solidFill>
                <a:effectLst/>
                <a:latin typeface="Lucida Grande"/>
              </a:rPr>
              <a:t>, CNR NANO, </a:t>
            </a:r>
            <a:r>
              <a:rPr lang="it-IT" sz="1100" b="0" i="0" u="none" strike="noStrike" dirty="0">
                <a:effectLst/>
                <a:latin typeface="Lucida Grande"/>
                <a:hlinkClick r:id="rId7"/>
              </a:rPr>
              <a:t>Sergio Pagano</a:t>
            </a:r>
            <a:r>
              <a:rPr lang="it-IT" sz="1100" b="0" i="0" dirty="0">
                <a:solidFill>
                  <a:srgbClr val="000000"/>
                </a:solidFill>
                <a:effectLst/>
                <a:latin typeface="Lucida Grande"/>
              </a:rPr>
              <a:t>, Univ. Of Salerno, </a:t>
            </a:r>
            <a:r>
              <a:rPr lang="it-IT" sz="1100" b="0" i="0" u="none" strike="noStrike" dirty="0">
                <a:effectLst/>
                <a:latin typeface="Lucida Grande"/>
                <a:hlinkClick r:id="rId8"/>
              </a:rPr>
              <a:t>Simone Tocci</a:t>
            </a:r>
            <a:r>
              <a:rPr lang="it-IT" sz="1100" b="0" i="0" dirty="0">
                <a:solidFill>
                  <a:srgbClr val="000000"/>
                </a:solidFill>
                <a:effectLst/>
                <a:latin typeface="Lucida Grande"/>
              </a:rPr>
              <a:t>, </a:t>
            </a:r>
            <a:r>
              <a:rPr lang="it-IT" sz="1100" b="0" i="0" u="none" strike="noStrike" dirty="0">
                <a:effectLst/>
                <a:latin typeface="Lucida Grande"/>
                <a:hlinkClick r:id="rId9"/>
              </a:rPr>
              <a:t>Claudio Gatti</a:t>
            </a:r>
            <a:r>
              <a:rPr lang="it-IT" sz="1100" b="0" i="0" dirty="0">
                <a:solidFill>
                  <a:srgbClr val="000000"/>
                </a:solidFill>
                <a:effectLst/>
                <a:latin typeface="Lucida Grande"/>
              </a:rPr>
              <a:t>, INFN- LNF  and </a:t>
            </a:r>
            <a:r>
              <a:rPr lang="it-IT" sz="1100" b="0" i="0" u="none" strike="noStrike" dirty="0">
                <a:effectLst/>
                <a:latin typeface="Lucida Grande"/>
                <a:hlinkClick r:id="rId10"/>
              </a:rPr>
              <a:t>Antonio Cassinese</a:t>
            </a:r>
            <a:r>
              <a:rPr lang="it-IT" sz="1100" b="0" i="0" u="none" strike="noStrike" dirty="0">
                <a:effectLst/>
                <a:latin typeface="Lucida Grande"/>
              </a:rPr>
              <a:t> Univ. </a:t>
            </a:r>
            <a:r>
              <a:rPr lang="it-IT" sz="1100" dirty="0">
                <a:latin typeface="Lucida Grande"/>
              </a:rPr>
              <a:t>N</a:t>
            </a:r>
            <a:r>
              <a:rPr lang="it-IT" sz="1100" b="0" i="0" u="none" strike="noStrike" dirty="0">
                <a:effectLst/>
                <a:latin typeface="Lucida Grande"/>
              </a:rPr>
              <a:t>apoli Federico II</a:t>
            </a:r>
          </a:p>
        </p:txBody>
      </p:sp>
      <p:sp>
        <p:nvSpPr>
          <p:cNvPr id="2" name="CasellaDiTesto 1">
            <a:extLst>
              <a:ext uri="{FF2B5EF4-FFF2-40B4-BE49-F238E27FC236}">
                <a16:creationId xmlns:a16="http://schemas.microsoft.com/office/drawing/2014/main" id="{6B74D94D-F151-04A3-2014-CC7C9634B0E3}"/>
              </a:ext>
            </a:extLst>
          </p:cNvPr>
          <p:cNvSpPr txBox="1"/>
          <p:nvPr/>
        </p:nvSpPr>
        <p:spPr>
          <a:xfrm>
            <a:off x="3770888" y="6488668"/>
            <a:ext cx="4937442" cy="369332"/>
          </a:xfrm>
          <a:prstGeom prst="rect">
            <a:avLst/>
          </a:prstGeom>
          <a:noFill/>
        </p:spPr>
        <p:txBody>
          <a:bodyPr wrap="none" rtlCol="0">
            <a:spAutoFit/>
          </a:bodyPr>
          <a:lstStyle/>
          <a:p>
            <a:r>
              <a:rPr lang="it-IT" dirty="0"/>
              <a:t>QT4HEP- 2nd Workshop NQSTI 5-7 </a:t>
            </a:r>
            <a:r>
              <a:rPr lang="it-IT" dirty="0" err="1"/>
              <a:t>February</a:t>
            </a:r>
            <a:r>
              <a:rPr lang="it-IT" dirty="0"/>
              <a:t>  2025 </a:t>
            </a:r>
          </a:p>
        </p:txBody>
      </p:sp>
    </p:spTree>
    <p:extLst>
      <p:ext uri="{BB962C8B-B14F-4D97-AF65-F5344CB8AC3E}">
        <p14:creationId xmlns:p14="http://schemas.microsoft.com/office/powerpoint/2010/main" val="567652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7B13D-0861-EB44-95F2-B750941D2477}"/>
              </a:ext>
            </a:extLst>
          </p:cNvPr>
          <p:cNvPicPr>
            <a:picLocks noChangeAspect="1"/>
          </p:cNvPicPr>
          <p:nvPr/>
        </p:nvPicPr>
        <p:blipFill>
          <a:blip r:embed="rId2"/>
          <a:stretch>
            <a:fillRect/>
          </a:stretch>
        </p:blipFill>
        <p:spPr>
          <a:xfrm>
            <a:off x="1697084" y="1425987"/>
            <a:ext cx="8402138" cy="4738048"/>
          </a:xfrm>
          <a:prstGeom prst="rect">
            <a:avLst/>
          </a:prstGeom>
        </p:spPr>
      </p:pic>
      <p:sp>
        <p:nvSpPr>
          <p:cNvPr id="3" name="CasellaDiTesto 2">
            <a:extLst>
              <a:ext uri="{FF2B5EF4-FFF2-40B4-BE49-F238E27FC236}">
                <a16:creationId xmlns:a16="http://schemas.microsoft.com/office/drawing/2014/main" id="{48E49F61-8940-99BF-DFEF-46986FE31559}"/>
              </a:ext>
            </a:extLst>
          </p:cNvPr>
          <p:cNvSpPr txBox="1"/>
          <p:nvPr/>
        </p:nvSpPr>
        <p:spPr>
          <a:xfrm>
            <a:off x="9622683" y="1425987"/>
            <a:ext cx="628650" cy="538843"/>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2800500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E9DC-2920-7AC7-A4BB-89101F6E97BB}"/>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99C03AE-3B85-5C1B-10DA-EC41DDD765F6}"/>
              </a:ext>
            </a:extLst>
          </p:cNvPr>
          <p:cNvPicPr>
            <a:picLocks noChangeAspect="1"/>
          </p:cNvPicPr>
          <p:nvPr/>
        </p:nvPicPr>
        <p:blipFill>
          <a:blip r:embed="rId2"/>
          <a:stretch>
            <a:fillRect/>
          </a:stretch>
        </p:blipFill>
        <p:spPr>
          <a:xfrm>
            <a:off x="587779" y="480406"/>
            <a:ext cx="4914900" cy="2705100"/>
          </a:xfrm>
          <a:prstGeom prst="rect">
            <a:avLst/>
          </a:prstGeom>
        </p:spPr>
      </p:pic>
      <p:pic>
        <p:nvPicPr>
          <p:cNvPr id="5" name="Immagine 4">
            <a:extLst>
              <a:ext uri="{FF2B5EF4-FFF2-40B4-BE49-F238E27FC236}">
                <a16:creationId xmlns:a16="http://schemas.microsoft.com/office/drawing/2014/main" id="{2D31133A-C40B-CE39-9D9E-B6F2B7A926B8}"/>
              </a:ext>
            </a:extLst>
          </p:cNvPr>
          <p:cNvPicPr>
            <a:picLocks noChangeAspect="1"/>
          </p:cNvPicPr>
          <p:nvPr/>
        </p:nvPicPr>
        <p:blipFill>
          <a:blip r:embed="rId3"/>
          <a:stretch>
            <a:fillRect/>
          </a:stretch>
        </p:blipFill>
        <p:spPr>
          <a:xfrm>
            <a:off x="6096000" y="207561"/>
            <a:ext cx="5038725" cy="2857500"/>
          </a:xfrm>
          <a:prstGeom prst="rect">
            <a:avLst/>
          </a:prstGeom>
        </p:spPr>
      </p:pic>
      <p:pic>
        <p:nvPicPr>
          <p:cNvPr id="9" name="Immagine 8">
            <a:extLst>
              <a:ext uri="{FF2B5EF4-FFF2-40B4-BE49-F238E27FC236}">
                <a16:creationId xmlns:a16="http://schemas.microsoft.com/office/drawing/2014/main" id="{684F0CA4-91D1-8271-9218-2E670431EE1F}"/>
              </a:ext>
            </a:extLst>
          </p:cNvPr>
          <p:cNvPicPr>
            <a:picLocks noChangeAspect="1"/>
          </p:cNvPicPr>
          <p:nvPr/>
        </p:nvPicPr>
        <p:blipFill>
          <a:blip r:embed="rId4"/>
          <a:stretch>
            <a:fillRect/>
          </a:stretch>
        </p:blipFill>
        <p:spPr>
          <a:xfrm>
            <a:off x="587779" y="3429000"/>
            <a:ext cx="5000625" cy="2800350"/>
          </a:xfrm>
          <a:prstGeom prst="rect">
            <a:avLst/>
          </a:prstGeom>
        </p:spPr>
      </p:pic>
      <p:pic>
        <p:nvPicPr>
          <p:cNvPr id="11" name="Immagine 10">
            <a:extLst>
              <a:ext uri="{FF2B5EF4-FFF2-40B4-BE49-F238E27FC236}">
                <a16:creationId xmlns:a16="http://schemas.microsoft.com/office/drawing/2014/main" id="{C0BE7295-B5F6-E643-CB9F-FC0DB353180F}"/>
              </a:ext>
            </a:extLst>
          </p:cNvPr>
          <p:cNvPicPr>
            <a:picLocks noChangeAspect="1"/>
          </p:cNvPicPr>
          <p:nvPr/>
        </p:nvPicPr>
        <p:blipFill>
          <a:blip r:embed="rId5"/>
          <a:stretch>
            <a:fillRect/>
          </a:stretch>
        </p:blipFill>
        <p:spPr>
          <a:xfrm>
            <a:off x="6256972" y="3596295"/>
            <a:ext cx="4981575" cy="2724150"/>
          </a:xfrm>
          <a:prstGeom prst="rect">
            <a:avLst/>
          </a:prstGeom>
        </p:spPr>
      </p:pic>
    </p:spTree>
    <p:extLst>
      <p:ext uri="{BB962C8B-B14F-4D97-AF65-F5344CB8AC3E}">
        <p14:creationId xmlns:p14="http://schemas.microsoft.com/office/powerpoint/2010/main" val="876093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9B286-1DE1-128C-A788-FF1CF4DDB1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296D61-D964-FB56-C112-CA4DEA32FEB8}"/>
              </a:ext>
            </a:extLst>
          </p:cNvPr>
          <p:cNvSpPr>
            <a:spLocks noGrp="1"/>
          </p:cNvSpPr>
          <p:nvPr>
            <p:ph type="title"/>
          </p:nvPr>
        </p:nvSpPr>
        <p:spPr>
          <a:xfrm>
            <a:off x="32258" y="-51314"/>
            <a:ext cx="10515600" cy="1325563"/>
          </a:xfrm>
        </p:spPr>
        <p:txBody>
          <a:bodyPr/>
          <a:lstStyle/>
          <a:p>
            <a:r>
              <a:rPr lang="en-US" dirty="0"/>
              <a:t>Tesla cavity and dielectric puck modes</a:t>
            </a:r>
            <a:endParaRPr lang="en-GB" dirty="0"/>
          </a:p>
        </p:txBody>
      </p:sp>
      <p:sp>
        <p:nvSpPr>
          <p:cNvPr id="5" name="Footer Placeholder 4">
            <a:extLst>
              <a:ext uri="{FF2B5EF4-FFF2-40B4-BE49-F238E27FC236}">
                <a16:creationId xmlns:a16="http://schemas.microsoft.com/office/drawing/2014/main" id="{1EE4FD7D-94BA-052E-4986-2F0BD2A8BA60}"/>
              </a:ext>
            </a:extLst>
          </p:cNvPr>
          <p:cNvSpPr>
            <a:spLocks noGrp="1"/>
          </p:cNvSpPr>
          <p:nvPr>
            <p:ph type="ftr" sz="quarter" idx="11"/>
          </p:nvPr>
        </p:nvSpPr>
        <p:spPr>
          <a:xfrm>
            <a:off x="-1395629" y="2004646"/>
            <a:ext cx="4114800" cy="365125"/>
          </a:xfrm>
        </p:spPr>
        <p:txBody>
          <a:bodyPr/>
          <a:lstStyle/>
          <a:p>
            <a:r>
              <a:rPr lang="en-GB" dirty="0" err="1">
                <a:solidFill>
                  <a:schemeClr val="accent1"/>
                </a:solidFill>
              </a:rPr>
              <a:t>Shahnam</a:t>
            </a:r>
            <a:r>
              <a:rPr lang="en-GB" dirty="0">
                <a:solidFill>
                  <a:schemeClr val="accent1"/>
                </a:solidFill>
              </a:rPr>
              <a:t> Gorgi Zadeh . et al,</a:t>
            </a:r>
            <a:r>
              <a:rPr lang="en-GB" dirty="0"/>
              <a:t> </a:t>
            </a:r>
          </a:p>
          <a:p>
            <a:r>
              <a:rPr lang="en-GB" dirty="0"/>
              <a:t>CERN </a:t>
            </a:r>
            <a:endParaRPr lang="en-US" dirty="0"/>
          </a:p>
        </p:txBody>
      </p:sp>
      <p:sp>
        <p:nvSpPr>
          <p:cNvPr id="6" name="Slide Number Placeholder 5">
            <a:extLst>
              <a:ext uri="{FF2B5EF4-FFF2-40B4-BE49-F238E27FC236}">
                <a16:creationId xmlns:a16="http://schemas.microsoft.com/office/drawing/2014/main" id="{F86C487D-18A8-A725-815C-5C52F631C087}"/>
              </a:ext>
            </a:extLst>
          </p:cNvPr>
          <p:cNvSpPr>
            <a:spLocks noGrp="1"/>
          </p:cNvSpPr>
          <p:nvPr>
            <p:ph type="sldNum" sz="quarter" idx="12"/>
          </p:nvPr>
        </p:nvSpPr>
        <p:spPr/>
        <p:txBody>
          <a:bodyPr/>
          <a:lstStyle/>
          <a:p>
            <a:fld id="{36B5EA5A-BC32-A742-B11B-8E7414D5B535}" type="slidenum">
              <a:rPr lang="en-US" smtClean="0"/>
              <a:pPr/>
              <a:t>12</a:t>
            </a:fld>
            <a:endParaRPr lang="en-US" dirty="0"/>
          </a:p>
        </p:txBody>
      </p:sp>
      <mc:AlternateContent xmlns:mc="http://schemas.openxmlformats.org/markup-compatibility/2006" xmlns:a14="http://schemas.microsoft.com/office/drawing/2010/main">
        <mc:Choice Requires="a14">
          <p:graphicFrame>
            <p:nvGraphicFramePr>
              <p:cNvPr id="9" name="Table 9">
                <a:extLst>
                  <a:ext uri="{FF2B5EF4-FFF2-40B4-BE49-F238E27FC236}">
                    <a16:creationId xmlns:a16="http://schemas.microsoft.com/office/drawing/2014/main" id="{C5951686-C3D1-1028-9E9A-8E4C27E0FBF8}"/>
                  </a:ext>
                </a:extLst>
              </p:cNvPr>
              <p:cNvGraphicFramePr>
                <a:graphicFrameLocks noGrp="1"/>
              </p:cNvGraphicFramePr>
              <p:nvPr/>
            </p:nvGraphicFramePr>
            <p:xfrm>
              <a:off x="9297524" y="3322190"/>
              <a:ext cx="2382647" cy="2817750"/>
            </p:xfrm>
            <a:graphic>
              <a:graphicData uri="http://schemas.openxmlformats.org/drawingml/2006/table">
                <a:tbl>
                  <a:tblPr firstRow="1" bandRow="1">
                    <a:tableStyleId>{8EC20E35-A176-4012-BC5E-935CFFF8708E}</a:tableStyleId>
                  </a:tblPr>
                  <a:tblGrid>
                    <a:gridCol w="1183767">
                      <a:extLst>
                        <a:ext uri="{9D8B030D-6E8A-4147-A177-3AD203B41FA5}">
                          <a16:colId xmlns:a16="http://schemas.microsoft.com/office/drawing/2014/main" val="923115415"/>
                        </a:ext>
                      </a:extLst>
                    </a:gridCol>
                    <a:gridCol w="1198880">
                      <a:extLst>
                        <a:ext uri="{9D8B030D-6E8A-4147-A177-3AD203B41FA5}">
                          <a16:colId xmlns:a16="http://schemas.microsoft.com/office/drawing/2014/main" val="3794640452"/>
                        </a:ext>
                      </a:extLst>
                    </a:gridCol>
                  </a:tblGrid>
                  <a:tr h="148664">
                    <a:tc>
                      <a:txBody>
                        <a:bodyPr/>
                        <a:lstStyle/>
                        <a:p>
                          <a:endParaRPr lang="en-GB" sz="1400" dirty="0">
                            <a:latin typeface="+mn-lt"/>
                          </a:endParaRPr>
                        </a:p>
                      </a:txBody>
                      <a:tcPr marT="9144" marB="9144"/>
                    </a:tc>
                    <a:tc>
                      <a:txBody>
                        <a:bodyPr/>
                        <a:lstStyle/>
                        <a:p>
                          <a:endParaRPr lang="en-GB" sz="1400" dirty="0">
                            <a:latin typeface="+mn-lt"/>
                          </a:endParaRPr>
                        </a:p>
                      </a:txBody>
                      <a:tcPr marT="9144" marB="9144"/>
                    </a:tc>
                    <a:extLst>
                      <a:ext uri="{0D108BD9-81ED-4DB2-BD59-A6C34878D82A}">
                        <a16:rowId xmlns:a16="http://schemas.microsoft.com/office/drawing/2014/main" val="3992691842"/>
                      </a:ext>
                    </a:extLst>
                  </a:tr>
                  <a:tr h="148664">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𝐴</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42</m:t>
                                </m:r>
                              </m:oMath>
                            </m:oMathPara>
                          </a14:m>
                          <a:endParaRPr lang="en-GB" sz="1400" dirty="0">
                            <a:latin typeface="+mn-lt"/>
                          </a:endParaRPr>
                        </a:p>
                      </a:txBody>
                      <a:tcPr marT="9144" marB="9144"/>
                    </a:tc>
                    <a:extLst>
                      <a:ext uri="{0D108BD9-81ED-4DB2-BD59-A6C34878D82A}">
                        <a16:rowId xmlns:a16="http://schemas.microsoft.com/office/drawing/2014/main" val="603921411"/>
                      </a:ext>
                    </a:extLst>
                  </a:tr>
                  <a:tr h="148664">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𝐵</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42</m:t>
                                </m:r>
                              </m:oMath>
                            </m:oMathPara>
                          </a14:m>
                          <a:endParaRPr lang="en-GB" sz="1400" dirty="0">
                            <a:latin typeface="+mn-lt"/>
                          </a:endParaRPr>
                        </a:p>
                      </a:txBody>
                      <a:tcPr marT="9144" marB="9144"/>
                    </a:tc>
                    <a:extLst>
                      <a:ext uri="{0D108BD9-81ED-4DB2-BD59-A6C34878D82A}">
                        <a16:rowId xmlns:a16="http://schemas.microsoft.com/office/drawing/2014/main" val="2421422919"/>
                      </a:ext>
                    </a:extLst>
                  </a:tr>
                  <a:tr h="148664">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𝑎</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12</m:t>
                                </m:r>
                              </m:oMath>
                            </m:oMathPara>
                          </a14:m>
                          <a:endParaRPr lang="en-GB" sz="1400" dirty="0">
                            <a:latin typeface="+mn-lt"/>
                          </a:endParaRPr>
                        </a:p>
                      </a:txBody>
                      <a:tcPr marT="9144" marB="9144"/>
                    </a:tc>
                    <a:extLst>
                      <a:ext uri="{0D108BD9-81ED-4DB2-BD59-A6C34878D82A}">
                        <a16:rowId xmlns:a16="http://schemas.microsoft.com/office/drawing/2014/main" val="3462033420"/>
                      </a:ext>
                    </a:extLst>
                  </a:tr>
                  <a:tr h="148664">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𝑏</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19</m:t>
                                </m:r>
                              </m:oMath>
                            </m:oMathPara>
                          </a14:m>
                          <a:endParaRPr lang="en-GB" sz="1400" dirty="0">
                            <a:latin typeface="+mn-lt"/>
                          </a:endParaRPr>
                        </a:p>
                      </a:txBody>
                      <a:tcPr marT="9144" marB="9144"/>
                    </a:tc>
                    <a:extLst>
                      <a:ext uri="{0D108BD9-81ED-4DB2-BD59-A6C34878D82A}">
                        <a16:rowId xmlns:a16="http://schemas.microsoft.com/office/drawing/2014/main" val="125290173"/>
                      </a:ext>
                    </a:extLst>
                  </a:tr>
                  <a:tr h="148664">
                    <a:tc>
                      <a:txBody>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𝑅</m:t>
                                    </m:r>
                                  </m:e>
                                  <m:sub>
                                    <m:r>
                                      <m:rPr>
                                        <m:sty m:val="p"/>
                                      </m:rPr>
                                      <a:rPr lang="en-US" sz="1400" b="0" i="0" dirty="0" smtClean="0">
                                        <a:latin typeface="Cambria Math" panose="02040503050406030204" pitchFamily="18" charset="0"/>
                                      </a:rPr>
                                      <m:t>i</m:t>
                                    </m:r>
                                  </m:sub>
                                </m:sSub>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35</m:t>
                                </m:r>
                              </m:oMath>
                            </m:oMathPara>
                          </a14:m>
                          <a:endParaRPr lang="en-GB" sz="1400" dirty="0">
                            <a:latin typeface="+mn-lt"/>
                          </a:endParaRPr>
                        </a:p>
                      </a:txBody>
                      <a:tcPr marT="9144" marB="9144"/>
                    </a:tc>
                    <a:extLst>
                      <a:ext uri="{0D108BD9-81ED-4DB2-BD59-A6C34878D82A}">
                        <a16:rowId xmlns:a16="http://schemas.microsoft.com/office/drawing/2014/main" val="1243711700"/>
                      </a:ext>
                    </a:extLst>
                  </a:tr>
                  <a:tr h="148664">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𝐿</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57.692</m:t>
                                </m:r>
                              </m:oMath>
                            </m:oMathPara>
                          </a14:m>
                          <a:endParaRPr lang="en-GB" sz="1400" dirty="0">
                            <a:latin typeface="+mn-lt"/>
                          </a:endParaRPr>
                        </a:p>
                      </a:txBody>
                      <a:tcPr marT="9144" marB="9144"/>
                    </a:tc>
                    <a:extLst>
                      <a:ext uri="{0D108BD9-81ED-4DB2-BD59-A6C34878D82A}">
                        <a16:rowId xmlns:a16="http://schemas.microsoft.com/office/drawing/2014/main" val="3105622654"/>
                      </a:ext>
                    </a:extLst>
                  </a:tr>
                  <a:tr h="161913">
                    <a:tc>
                      <a:txBody>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𝑅</m:t>
                                    </m:r>
                                  </m:e>
                                  <m:sub>
                                    <m:r>
                                      <m:rPr>
                                        <m:sty m:val="p"/>
                                      </m:rPr>
                                      <a:rPr lang="en-US" sz="1400" b="0" i="0" dirty="0" smtClean="0">
                                        <a:latin typeface="Cambria Math" panose="02040503050406030204" pitchFamily="18" charset="0"/>
                                      </a:rPr>
                                      <m:t>eq</m:t>
                                    </m:r>
                                  </m:sub>
                                </m:sSub>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lnB w="12700" cap="flat" cmpd="sng" algn="ctr">
                          <a:no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102.4496</m:t>
                                </m:r>
                              </m:oMath>
                            </m:oMathPara>
                          </a14:m>
                          <a:endParaRPr lang="en-GB" sz="1400" dirty="0">
                            <a:latin typeface="+mn-lt"/>
                          </a:endParaRPr>
                        </a:p>
                      </a:txBody>
                      <a:tcPr marT="9144" marB="9144">
                        <a:lnB w="12700" cap="flat" cmpd="sng" algn="ctr">
                          <a:noFill/>
                          <a:prstDash val="solid"/>
                          <a:round/>
                          <a:headEnd type="none" w="med" len="med"/>
                          <a:tailEnd type="none" w="med" len="med"/>
                        </a:lnB>
                      </a:tcPr>
                    </a:tc>
                    <a:extLst>
                      <a:ext uri="{0D108BD9-81ED-4DB2-BD59-A6C34878D82A}">
                        <a16:rowId xmlns:a16="http://schemas.microsoft.com/office/drawing/2014/main" val="4017300597"/>
                      </a:ext>
                    </a:extLst>
                  </a:tr>
                  <a:tr h="161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𝐿</m:t>
                                    </m:r>
                                  </m:e>
                                  <m:sub>
                                    <m:r>
                                      <m:rPr>
                                        <m:sty m:val="p"/>
                                      </m:rPr>
                                      <a:rPr lang="en-US" sz="1400" b="0" i="0" dirty="0" smtClean="0">
                                        <a:latin typeface="Cambria Math" panose="02040503050406030204" pitchFamily="18" charset="0"/>
                                      </a:rPr>
                                      <m:t>bp</m:t>
                                    </m:r>
                                  </m:sub>
                                </m:sSub>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mm</m:t>
                                </m:r>
                                <m:r>
                                  <a:rPr lang="en-US" sz="1400" i="1" dirty="0" smtClean="0">
                                    <a:latin typeface="Cambria Math" panose="02040503050406030204" pitchFamily="18" charset="0"/>
                                  </a:rPr>
                                  <m:t>]</m:t>
                                </m:r>
                              </m:oMath>
                            </m:oMathPara>
                          </a14:m>
                          <a:endParaRPr lang="en-GB" sz="1400" dirty="0">
                            <a:latin typeface="+mn-lt"/>
                          </a:endParaRPr>
                        </a:p>
                      </a:txBody>
                      <a:tcPr marT="9144" marB="9144">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150</m:t>
                                </m:r>
                              </m:oMath>
                            </m:oMathPara>
                          </a14:m>
                          <a:endParaRPr lang="en-GB" sz="1400" dirty="0">
                            <a:latin typeface="+mn-lt"/>
                          </a:endParaRPr>
                        </a:p>
                      </a:txBody>
                      <a:tcPr marT="9144" marB="9144">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9221746"/>
                      </a:ext>
                    </a:extLst>
                  </a:tr>
                  <a:tr h="161913">
                    <a:tc>
                      <a:txBody>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𝑓</m:t>
                                    </m:r>
                                  </m:e>
                                  <m:sub>
                                    <m:r>
                                      <m:rPr>
                                        <m:sty m:val="p"/>
                                      </m:rPr>
                                      <a:rPr lang="en-US" sz="1400" b="0" i="0" dirty="0" smtClean="0">
                                        <a:latin typeface="Cambria Math" panose="02040503050406030204" pitchFamily="18" charset="0"/>
                                      </a:rPr>
                                      <m:t>cu</m:t>
                                    </m:r>
                                  </m:sub>
                                </m:sSub>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MHz</m:t>
                                </m:r>
                                <m:r>
                                  <a:rPr lang="en-US" sz="1400" i="1" dirty="0" smtClean="0">
                                    <a:latin typeface="Cambria Math" panose="02040503050406030204" pitchFamily="18" charset="0"/>
                                  </a:rPr>
                                  <m:t>]</m:t>
                                </m:r>
                              </m:oMath>
                            </m:oMathPara>
                          </a14:m>
                          <a:endParaRPr lang="en-GB" sz="1400" dirty="0">
                            <a:latin typeface="+mn-lt"/>
                          </a:endParaRPr>
                        </a:p>
                      </a:txBody>
                      <a:tcPr marT="9144" marB="9144">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1299.977</m:t>
                                </m:r>
                              </m:oMath>
                            </m:oMathPara>
                          </a14:m>
                          <a:endParaRPr lang="en-GB" sz="1400" dirty="0">
                            <a:latin typeface="+mn-lt"/>
                          </a:endParaRPr>
                        </a:p>
                      </a:txBody>
                      <a:tcPr marT="9144" marB="9144">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51583016"/>
                      </a:ext>
                    </a:extLst>
                  </a:tr>
                  <a:tr h="161913">
                    <a:tc>
                      <a:txBody>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cu</m:t>
                                    </m:r>
                                  </m:sub>
                                </m:sSub>
                              </m:oMath>
                            </m:oMathPara>
                          </a14:m>
                          <a:endParaRPr lang="en-GB" sz="1400" dirty="0">
                            <a:latin typeface="+mn-lt"/>
                          </a:endParaRPr>
                        </a:p>
                      </a:txBody>
                      <a:tcPr marT="9144" marB="9144">
                        <a:lnB w="12700" cap="flat" cmpd="sng" algn="ctr">
                          <a:solidFill>
                            <a:schemeClr val="tx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28885</m:t>
                                </m:r>
                              </m:oMath>
                            </m:oMathPara>
                          </a14:m>
                          <a:endParaRPr lang="en-GB" sz="1400" dirty="0">
                            <a:latin typeface="+mn-lt"/>
                          </a:endParaRPr>
                        </a:p>
                      </a:txBody>
                      <a:tcPr marT="9144" marB="9144">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585364"/>
                      </a:ext>
                    </a:extLst>
                  </a:tr>
                  <a:tr h="161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𝑓</m:t>
                                    </m:r>
                                  </m:e>
                                  <m:sub>
                                    <m:r>
                                      <m:rPr>
                                        <m:sty m:val="p"/>
                                      </m:rPr>
                                      <a:rPr lang="en-US" sz="1400" b="0" i="0" dirty="0" smtClean="0">
                                        <a:latin typeface="Cambria Math" panose="02040503050406030204" pitchFamily="18" charset="0"/>
                                      </a:rPr>
                                      <m:t>PEC</m:t>
                                    </m:r>
                                  </m:sub>
                                </m:sSub>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MHz</m:t>
                                </m:r>
                                <m:r>
                                  <a:rPr lang="en-US" sz="1400" i="1" dirty="0" smtClean="0">
                                    <a:latin typeface="Cambria Math" panose="02040503050406030204" pitchFamily="18" charset="0"/>
                                  </a:rPr>
                                  <m:t>]</m:t>
                                </m:r>
                              </m:oMath>
                            </m:oMathPara>
                          </a14:m>
                          <a:endParaRPr lang="en-GB" sz="1400" dirty="0">
                            <a:latin typeface="+mn-lt"/>
                          </a:endParaRPr>
                        </a:p>
                      </a:txBody>
                      <a:tcPr marT="9144" marB="9144">
                        <a:lnT w="12700" cap="flat" cmpd="sng" algn="ctr">
                          <a:solidFill>
                            <a:schemeClr val="tx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rPr>
                                  <m:t>1300.000</m:t>
                                </m:r>
                              </m:oMath>
                            </m:oMathPara>
                          </a14:m>
                          <a:endParaRPr lang="en-GB" sz="1400" dirty="0">
                            <a:latin typeface="+mn-lt"/>
                          </a:endParaRPr>
                        </a:p>
                      </a:txBody>
                      <a:tcPr marT="9144" marB="9144">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02471264"/>
                      </a:ext>
                    </a:extLst>
                  </a:tr>
                </a:tbl>
              </a:graphicData>
            </a:graphic>
          </p:graphicFrame>
        </mc:Choice>
        <mc:Fallback xmlns="">
          <p:graphicFrame>
            <p:nvGraphicFramePr>
              <p:cNvPr id="9" name="Table 9">
                <a:extLst>
                  <a:ext uri="{FF2B5EF4-FFF2-40B4-BE49-F238E27FC236}">
                    <a16:creationId xmlns:a16="http://schemas.microsoft.com/office/drawing/2014/main" id="{C5951686-C3D1-1028-9E9A-8E4C27E0FBF8}"/>
                  </a:ext>
                </a:extLst>
              </p:cNvPr>
              <p:cNvGraphicFramePr>
                <a:graphicFrameLocks noGrp="1"/>
              </p:cNvGraphicFramePr>
              <p:nvPr/>
            </p:nvGraphicFramePr>
            <p:xfrm>
              <a:off x="9297524" y="3322190"/>
              <a:ext cx="2382647" cy="2817750"/>
            </p:xfrm>
            <a:graphic>
              <a:graphicData uri="http://schemas.openxmlformats.org/drawingml/2006/table">
                <a:tbl>
                  <a:tblPr firstRow="1" bandRow="1">
                    <a:tableStyleId>{8EC20E35-A176-4012-BC5E-935CFFF8708E}</a:tableStyleId>
                  </a:tblPr>
                  <a:tblGrid>
                    <a:gridCol w="1183767">
                      <a:extLst>
                        <a:ext uri="{9D8B030D-6E8A-4147-A177-3AD203B41FA5}">
                          <a16:colId xmlns:a16="http://schemas.microsoft.com/office/drawing/2014/main" val="923115415"/>
                        </a:ext>
                      </a:extLst>
                    </a:gridCol>
                    <a:gridCol w="1198880">
                      <a:extLst>
                        <a:ext uri="{9D8B030D-6E8A-4147-A177-3AD203B41FA5}">
                          <a16:colId xmlns:a16="http://schemas.microsoft.com/office/drawing/2014/main" val="3794640452"/>
                        </a:ext>
                      </a:extLst>
                    </a:gridCol>
                  </a:tblGrid>
                  <a:tr h="231648">
                    <a:tc>
                      <a:txBody>
                        <a:bodyPr/>
                        <a:lstStyle/>
                        <a:p>
                          <a:endParaRPr lang="en-GB" sz="1400" dirty="0">
                            <a:latin typeface="+mn-lt"/>
                          </a:endParaRPr>
                        </a:p>
                      </a:txBody>
                      <a:tcPr marT="9144" marB="9144"/>
                    </a:tc>
                    <a:tc>
                      <a:txBody>
                        <a:bodyPr/>
                        <a:lstStyle/>
                        <a:p>
                          <a:endParaRPr lang="en-GB" sz="1400" dirty="0">
                            <a:latin typeface="+mn-lt"/>
                          </a:endParaRPr>
                        </a:p>
                      </a:txBody>
                      <a:tcPr marT="9144" marB="9144"/>
                    </a:tc>
                    <a:extLst>
                      <a:ext uri="{0D108BD9-81ED-4DB2-BD59-A6C34878D82A}">
                        <a16:rowId xmlns:a16="http://schemas.microsoft.com/office/drawing/2014/main" val="3992691842"/>
                      </a:ext>
                    </a:extLst>
                  </a:tr>
                  <a:tr h="231648">
                    <a:tc>
                      <a:txBody>
                        <a:bodyPr/>
                        <a:lstStyle/>
                        <a:p>
                          <a:endParaRPr lang="it-IT"/>
                        </a:p>
                      </a:txBody>
                      <a:tcPr marT="9144" marB="9144">
                        <a:blipFill>
                          <a:blip r:embed="rId2"/>
                          <a:stretch>
                            <a:fillRect t="-105263" r="-102051" b="-1047368"/>
                          </a:stretch>
                        </a:blipFill>
                      </a:tcPr>
                    </a:tc>
                    <a:tc>
                      <a:txBody>
                        <a:bodyPr/>
                        <a:lstStyle/>
                        <a:p>
                          <a:endParaRPr lang="it-IT"/>
                        </a:p>
                      </a:txBody>
                      <a:tcPr marT="9144" marB="9144">
                        <a:blipFill>
                          <a:blip r:embed="rId2"/>
                          <a:stretch>
                            <a:fillRect l="-98985" t="-105263" r="-1015" b="-1047368"/>
                          </a:stretch>
                        </a:blipFill>
                      </a:tcPr>
                    </a:tc>
                    <a:extLst>
                      <a:ext uri="{0D108BD9-81ED-4DB2-BD59-A6C34878D82A}">
                        <a16:rowId xmlns:a16="http://schemas.microsoft.com/office/drawing/2014/main" val="603921411"/>
                      </a:ext>
                    </a:extLst>
                  </a:tr>
                  <a:tr h="231648">
                    <a:tc>
                      <a:txBody>
                        <a:bodyPr/>
                        <a:lstStyle/>
                        <a:p>
                          <a:endParaRPr lang="it-IT"/>
                        </a:p>
                      </a:txBody>
                      <a:tcPr marT="9144" marB="9144">
                        <a:blipFill>
                          <a:blip r:embed="rId2"/>
                          <a:stretch>
                            <a:fillRect t="-205263" r="-102051" b="-947368"/>
                          </a:stretch>
                        </a:blipFill>
                      </a:tcPr>
                    </a:tc>
                    <a:tc>
                      <a:txBody>
                        <a:bodyPr/>
                        <a:lstStyle/>
                        <a:p>
                          <a:endParaRPr lang="it-IT"/>
                        </a:p>
                      </a:txBody>
                      <a:tcPr marT="9144" marB="9144">
                        <a:blipFill>
                          <a:blip r:embed="rId2"/>
                          <a:stretch>
                            <a:fillRect l="-98985" t="-205263" r="-1015" b="-947368"/>
                          </a:stretch>
                        </a:blipFill>
                      </a:tcPr>
                    </a:tc>
                    <a:extLst>
                      <a:ext uri="{0D108BD9-81ED-4DB2-BD59-A6C34878D82A}">
                        <a16:rowId xmlns:a16="http://schemas.microsoft.com/office/drawing/2014/main" val="2421422919"/>
                      </a:ext>
                    </a:extLst>
                  </a:tr>
                  <a:tr h="231648">
                    <a:tc>
                      <a:txBody>
                        <a:bodyPr/>
                        <a:lstStyle/>
                        <a:p>
                          <a:endParaRPr lang="it-IT"/>
                        </a:p>
                      </a:txBody>
                      <a:tcPr marT="9144" marB="9144">
                        <a:blipFill>
                          <a:blip r:embed="rId2"/>
                          <a:stretch>
                            <a:fillRect t="-297436" r="-102051" b="-823077"/>
                          </a:stretch>
                        </a:blipFill>
                      </a:tcPr>
                    </a:tc>
                    <a:tc>
                      <a:txBody>
                        <a:bodyPr/>
                        <a:lstStyle/>
                        <a:p>
                          <a:endParaRPr lang="it-IT"/>
                        </a:p>
                      </a:txBody>
                      <a:tcPr marT="9144" marB="9144">
                        <a:blipFill>
                          <a:blip r:embed="rId2"/>
                          <a:stretch>
                            <a:fillRect l="-98985" t="-297436" r="-1015" b="-823077"/>
                          </a:stretch>
                        </a:blipFill>
                      </a:tcPr>
                    </a:tc>
                    <a:extLst>
                      <a:ext uri="{0D108BD9-81ED-4DB2-BD59-A6C34878D82A}">
                        <a16:rowId xmlns:a16="http://schemas.microsoft.com/office/drawing/2014/main" val="3462033420"/>
                      </a:ext>
                    </a:extLst>
                  </a:tr>
                  <a:tr h="231648">
                    <a:tc>
                      <a:txBody>
                        <a:bodyPr/>
                        <a:lstStyle/>
                        <a:p>
                          <a:endParaRPr lang="it-IT"/>
                        </a:p>
                      </a:txBody>
                      <a:tcPr marT="9144" marB="9144">
                        <a:blipFill>
                          <a:blip r:embed="rId2"/>
                          <a:stretch>
                            <a:fillRect t="-407895" r="-102051" b="-744737"/>
                          </a:stretch>
                        </a:blipFill>
                      </a:tcPr>
                    </a:tc>
                    <a:tc>
                      <a:txBody>
                        <a:bodyPr/>
                        <a:lstStyle/>
                        <a:p>
                          <a:endParaRPr lang="it-IT"/>
                        </a:p>
                      </a:txBody>
                      <a:tcPr marT="9144" marB="9144">
                        <a:blipFill>
                          <a:blip r:embed="rId2"/>
                          <a:stretch>
                            <a:fillRect l="-98985" t="-407895" r="-1015" b="-744737"/>
                          </a:stretch>
                        </a:blipFill>
                      </a:tcPr>
                    </a:tc>
                    <a:extLst>
                      <a:ext uri="{0D108BD9-81ED-4DB2-BD59-A6C34878D82A}">
                        <a16:rowId xmlns:a16="http://schemas.microsoft.com/office/drawing/2014/main" val="125290173"/>
                      </a:ext>
                    </a:extLst>
                  </a:tr>
                  <a:tr h="231648">
                    <a:tc>
                      <a:txBody>
                        <a:bodyPr/>
                        <a:lstStyle/>
                        <a:p>
                          <a:endParaRPr lang="it-IT"/>
                        </a:p>
                      </a:txBody>
                      <a:tcPr marT="9144" marB="9144">
                        <a:blipFill>
                          <a:blip r:embed="rId2"/>
                          <a:stretch>
                            <a:fillRect t="-507895" r="-102051" b="-644737"/>
                          </a:stretch>
                        </a:blipFill>
                      </a:tcPr>
                    </a:tc>
                    <a:tc>
                      <a:txBody>
                        <a:bodyPr/>
                        <a:lstStyle/>
                        <a:p>
                          <a:endParaRPr lang="it-IT"/>
                        </a:p>
                      </a:txBody>
                      <a:tcPr marT="9144" marB="9144">
                        <a:blipFill>
                          <a:blip r:embed="rId2"/>
                          <a:stretch>
                            <a:fillRect l="-98985" t="-507895" r="-1015" b="-644737"/>
                          </a:stretch>
                        </a:blipFill>
                      </a:tcPr>
                    </a:tc>
                    <a:extLst>
                      <a:ext uri="{0D108BD9-81ED-4DB2-BD59-A6C34878D82A}">
                        <a16:rowId xmlns:a16="http://schemas.microsoft.com/office/drawing/2014/main" val="1243711700"/>
                      </a:ext>
                    </a:extLst>
                  </a:tr>
                  <a:tr h="231648">
                    <a:tc>
                      <a:txBody>
                        <a:bodyPr/>
                        <a:lstStyle/>
                        <a:p>
                          <a:endParaRPr lang="it-IT"/>
                        </a:p>
                      </a:txBody>
                      <a:tcPr marT="9144" marB="9144">
                        <a:blipFill>
                          <a:blip r:embed="rId2"/>
                          <a:stretch>
                            <a:fillRect t="-607895" r="-102051" b="-544737"/>
                          </a:stretch>
                        </a:blipFill>
                      </a:tcPr>
                    </a:tc>
                    <a:tc>
                      <a:txBody>
                        <a:bodyPr/>
                        <a:lstStyle/>
                        <a:p>
                          <a:endParaRPr lang="it-IT"/>
                        </a:p>
                      </a:txBody>
                      <a:tcPr marT="9144" marB="9144">
                        <a:blipFill>
                          <a:blip r:embed="rId2"/>
                          <a:stretch>
                            <a:fillRect l="-98985" t="-607895" r="-1015" b="-544737"/>
                          </a:stretch>
                        </a:blipFill>
                      </a:tcPr>
                    </a:tc>
                    <a:extLst>
                      <a:ext uri="{0D108BD9-81ED-4DB2-BD59-A6C34878D82A}">
                        <a16:rowId xmlns:a16="http://schemas.microsoft.com/office/drawing/2014/main" val="3105622654"/>
                      </a:ext>
                    </a:extLst>
                  </a:tr>
                  <a:tr h="250635">
                    <a:tc>
                      <a:txBody>
                        <a:bodyPr/>
                        <a:lstStyle/>
                        <a:p>
                          <a:endParaRPr lang="it-IT"/>
                        </a:p>
                      </a:txBody>
                      <a:tcPr marT="9144" marB="9144">
                        <a:lnB w="12700" cap="flat" cmpd="sng" algn="ctr">
                          <a:noFill/>
                          <a:prstDash val="solid"/>
                          <a:round/>
                          <a:headEnd type="none" w="med" len="med"/>
                          <a:tailEnd type="none" w="med" len="med"/>
                        </a:lnB>
                        <a:blipFill>
                          <a:blip r:embed="rId2"/>
                          <a:stretch>
                            <a:fillRect t="-656098" r="-102051" b="-404878"/>
                          </a:stretch>
                        </a:blipFill>
                      </a:tcPr>
                    </a:tc>
                    <a:tc>
                      <a:txBody>
                        <a:bodyPr/>
                        <a:lstStyle/>
                        <a:p>
                          <a:endParaRPr lang="it-IT"/>
                        </a:p>
                      </a:txBody>
                      <a:tcPr marT="9144" marB="9144">
                        <a:lnB w="12700" cap="flat" cmpd="sng" algn="ctr">
                          <a:noFill/>
                          <a:prstDash val="solid"/>
                          <a:round/>
                          <a:headEnd type="none" w="med" len="med"/>
                          <a:tailEnd type="none" w="med" len="med"/>
                        </a:lnB>
                        <a:blipFill>
                          <a:blip r:embed="rId2"/>
                          <a:stretch>
                            <a:fillRect l="-98985" t="-656098" r="-1015" b="-404878"/>
                          </a:stretch>
                        </a:blipFill>
                      </a:tcPr>
                    </a:tc>
                    <a:extLst>
                      <a:ext uri="{0D108BD9-81ED-4DB2-BD59-A6C34878D82A}">
                        <a16:rowId xmlns:a16="http://schemas.microsoft.com/office/drawing/2014/main" val="4017300597"/>
                      </a:ext>
                    </a:extLst>
                  </a:tr>
                  <a:tr h="250635">
                    <a:tc>
                      <a:txBody>
                        <a:bodyPr/>
                        <a:lstStyle/>
                        <a:p>
                          <a:endParaRPr lang="it-IT"/>
                        </a:p>
                      </a:txBody>
                      <a:tcPr marT="9144" marB="9144">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t="-738095" r="-102051" b="-295238"/>
                          </a:stretch>
                        </a:blipFill>
                      </a:tcPr>
                    </a:tc>
                    <a:tc>
                      <a:txBody>
                        <a:bodyPr/>
                        <a:lstStyle/>
                        <a:p>
                          <a:endParaRPr lang="it-IT"/>
                        </a:p>
                      </a:txBody>
                      <a:tcPr marT="9144" marB="9144">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
                          <a:stretch>
                            <a:fillRect l="-98985" t="-738095" r="-1015" b="-295238"/>
                          </a:stretch>
                        </a:blipFill>
                      </a:tcPr>
                    </a:tc>
                    <a:extLst>
                      <a:ext uri="{0D108BD9-81ED-4DB2-BD59-A6C34878D82A}">
                        <a16:rowId xmlns:a16="http://schemas.microsoft.com/office/drawing/2014/main" val="2249221746"/>
                      </a:ext>
                    </a:extLst>
                  </a:tr>
                  <a:tr h="231648">
                    <a:tc>
                      <a:txBody>
                        <a:bodyPr/>
                        <a:lstStyle/>
                        <a:p>
                          <a:endParaRPr lang="it-IT"/>
                        </a:p>
                      </a:txBody>
                      <a:tcPr marT="9144" marB="9144">
                        <a:lnT w="12700" cap="flat" cmpd="sng" algn="ctr">
                          <a:solidFill>
                            <a:schemeClr val="tx1"/>
                          </a:solidFill>
                          <a:prstDash val="solid"/>
                          <a:round/>
                          <a:headEnd type="none" w="med" len="med"/>
                          <a:tailEnd type="none" w="med" len="med"/>
                        </a:lnT>
                        <a:blipFill>
                          <a:blip r:embed="rId2"/>
                          <a:stretch>
                            <a:fillRect t="-926316" r="-102051" b="-226316"/>
                          </a:stretch>
                        </a:blipFill>
                      </a:tcPr>
                    </a:tc>
                    <a:tc>
                      <a:txBody>
                        <a:bodyPr/>
                        <a:lstStyle/>
                        <a:p>
                          <a:endParaRPr lang="it-IT"/>
                        </a:p>
                      </a:txBody>
                      <a:tcPr marT="9144" marB="9144">
                        <a:lnT w="12700" cap="flat" cmpd="sng" algn="ctr">
                          <a:solidFill>
                            <a:schemeClr val="tx1"/>
                          </a:solidFill>
                          <a:prstDash val="solid"/>
                          <a:round/>
                          <a:headEnd type="none" w="med" len="med"/>
                          <a:tailEnd type="none" w="med" len="med"/>
                        </a:lnT>
                        <a:blipFill>
                          <a:blip r:embed="rId2"/>
                          <a:stretch>
                            <a:fillRect l="-98985" t="-926316" r="-1015" b="-226316"/>
                          </a:stretch>
                        </a:blipFill>
                      </a:tcPr>
                    </a:tc>
                    <a:extLst>
                      <a:ext uri="{0D108BD9-81ED-4DB2-BD59-A6C34878D82A}">
                        <a16:rowId xmlns:a16="http://schemas.microsoft.com/office/drawing/2014/main" val="1651583016"/>
                      </a:ext>
                    </a:extLst>
                  </a:tr>
                  <a:tr h="231648">
                    <a:tc>
                      <a:txBody>
                        <a:bodyPr/>
                        <a:lstStyle/>
                        <a:p>
                          <a:endParaRPr lang="it-IT"/>
                        </a:p>
                      </a:txBody>
                      <a:tcPr marT="9144" marB="9144">
                        <a:lnB w="12700" cap="flat" cmpd="sng" algn="ctr">
                          <a:solidFill>
                            <a:schemeClr val="tx1"/>
                          </a:solidFill>
                          <a:prstDash val="solid"/>
                          <a:round/>
                          <a:headEnd type="none" w="med" len="med"/>
                          <a:tailEnd type="none" w="med" len="med"/>
                        </a:lnB>
                        <a:blipFill>
                          <a:blip r:embed="rId2"/>
                          <a:stretch>
                            <a:fillRect t="-1026316" r="-102051" b="-126316"/>
                          </a:stretch>
                        </a:blipFill>
                      </a:tcPr>
                    </a:tc>
                    <a:tc>
                      <a:txBody>
                        <a:bodyPr/>
                        <a:lstStyle/>
                        <a:p>
                          <a:endParaRPr lang="it-IT"/>
                        </a:p>
                      </a:txBody>
                      <a:tcPr marT="9144" marB="9144">
                        <a:lnB w="12700" cap="flat" cmpd="sng" algn="ctr">
                          <a:solidFill>
                            <a:schemeClr val="tx1"/>
                          </a:solidFill>
                          <a:prstDash val="solid"/>
                          <a:round/>
                          <a:headEnd type="none" w="med" len="med"/>
                          <a:tailEnd type="none" w="med" len="med"/>
                        </a:lnB>
                        <a:blipFill>
                          <a:blip r:embed="rId2"/>
                          <a:stretch>
                            <a:fillRect l="-98985" t="-1026316" r="-1015" b="-126316"/>
                          </a:stretch>
                        </a:blipFill>
                      </a:tcPr>
                    </a:tc>
                    <a:extLst>
                      <a:ext uri="{0D108BD9-81ED-4DB2-BD59-A6C34878D82A}">
                        <a16:rowId xmlns:a16="http://schemas.microsoft.com/office/drawing/2014/main" val="3682585364"/>
                      </a:ext>
                    </a:extLst>
                  </a:tr>
                  <a:tr h="231648">
                    <a:tc>
                      <a:txBody>
                        <a:bodyPr/>
                        <a:lstStyle/>
                        <a:p>
                          <a:endParaRPr lang="it-IT"/>
                        </a:p>
                      </a:txBody>
                      <a:tcPr marT="9144" marB="9144">
                        <a:lnT w="12700" cap="flat" cmpd="sng" algn="ctr">
                          <a:solidFill>
                            <a:schemeClr val="tx1"/>
                          </a:solidFill>
                          <a:prstDash val="solid"/>
                          <a:round/>
                          <a:headEnd type="none" w="med" len="med"/>
                          <a:tailEnd type="none" w="med" len="med"/>
                        </a:lnT>
                        <a:blipFill>
                          <a:blip r:embed="rId2"/>
                          <a:stretch>
                            <a:fillRect t="-1126316" r="-102051" b="-26316"/>
                          </a:stretch>
                        </a:blipFill>
                      </a:tcPr>
                    </a:tc>
                    <a:tc>
                      <a:txBody>
                        <a:bodyPr/>
                        <a:lstStyle/>
                        <a:p>
                          <a:endParaRPr lang="it-IT"/>
                        </a:p>
                      </a:txBody>
                      <a:tcPr marT="9144" marB="9144">
                        <a:lnT w="12700" cap="flat" cmpd="sng" algn="ctr">
                          <a:solidFill>
                            <a:schemeClr val="tx1"/>
                          </a:solidFill>
                          <a:prstDash val="solid"/>
                          <a:round/>
                          <a:headEnd type="none" w="med" len="med"/>
                          <a:tailEnd type="none" w="med" len="med"/>
                        </a:lnT>
                        <a:blipFill>
                          <a:blip r:embed="rId2"/>
                          <a:stretch>
                            <a:fillRect l="-98985" t="-1126316" r="-1015" b="-26316"/>
                          </a:stretch>
                        </a:blipFill>
                      </a:tcPr>
                    </a:tc>
                    <a:extLst>
                      <a:ext uri="{0D108BD9-81ED-4DB2-BD59-A6C34878D82A}">
                        <a16:rowId xmlns:a16="http://schemas.microsoft.com/office/drawing/2014/main" val="3802471264"/>
                      </a:ext>
                    </a:extLst>
                  </a:tr>
                </a:tbl>
              </a:graphicData>
            </a:graphic>
          </p:graphicFrame>
        </mc:Fallback>
      </mc:AlternateContent>
      <p:grpSp>
        <p:nvGrpSpPr>
          <p:cNvPr id="15" name="Group 14">
            <a:extLst>
              <a:ext uri="{FF2B5EF4-FFF2-40B4-BE49-F238E27FC236}">
                <a16:creationId xmlns:a16="http://schemas.microsoft.com/office/drawing/2014/main" id="{BBE9E59B-287E-1F0E-E543-45554B750629}"/>
              </a:ext>
            </a:extLst>
          </p:cNvPr>
          <p:cNvGrpSpPr/>
          <p:nvPr/>
        </p:nvGrpSpPr>
        <p:grpSpPr>
          <a:xfrm>
            <a:off x="8964339" y="1746030"/>
            <a:ext cx="3049016" cy="1444224"/>
            <a:chOff x="8760296" y="959478"/>
            <a:chExt cx="2903901" cy="1401044"/>
          </a:xfrm>
        </p:grpSpPr>
        <p:pic>
          <p:nvPicPr>
            <p:cNvPr id="11" name="Picture 10" descr="Diagram&#10;&#10;Description automatically generated">
              <a:extLst>
                <a:ext uri="{FF2B5EF4-FFF2-40B4-BE49-F238E27FC236}">
                  <a16:creationId xmlns:a16="http://schemas.microsoft.com/office/drawing/2014/main" id="{82F98D72-9D2C-9AF4-D7D0-35B35EF7DC7C}"/>
                </a:ext>
              </a:extLst>
            </p:cNvPr>
            <p:cNvPicPr>
              <a:picLocks noChangeAspect="1"/>
            </p:cNvPicPr>
            <p:nvPr/>
          </p:nvPicPr>
          <p:blipFill>
            <a:blip r:embed="rId3"/>
            <a:stretch>
              <a:fillRect/>
            </a:stretch>
          </p:blipFill>
          <p:spPr>
            <a:xfrm>
              <a:off x="8760296" y="959478"/>
              <a:ext cx="2903901" cy="1401044"/>
            </a:xfrm>
            <a:prstGeom prst="rect">
              <a:avLst/>
            </a:prstGeom>
          </p:spPr>
        </p:pic>
        <p:cxnSp>
          <p:nvCxnSpPr>
            <p:cNvPr id="13" name="Straight Arrow Connector 12">
              <a:extLst>
                <a:ext uri="{FF2B5EF4-FFF2-40B4-BE49-F238E27FC236}">
                  <a16:creationId xmlns:a16="http://schemas.microsoft.com/office/drawing/2014/main" id="{7E510C59-F5CD-CA30-221E-F1721168257A}"/>
                </a:ext>
              </a:extLst>
            </p:cNvPr>
            <p:cNvCxnSpPr/>
            <p:nvPr/>
          </p:nvCxnSpPr>
          <p:spPr>
            <a:xfrm>
              <a:off x="10809258" y="1844824"/>
              <a:ext cx="457200"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A9C552B-2238-CB6D-5395-40F476C61C49}"/>
                    </a:ext>
                  </a:extLst>
                </p:cNvPr>
                <p:cNvSpPr txBox="1"/>
                <p:nvPr/>
              </p:nvSpPr>
              <p:spPr>
                <a:xfrm>
                  <a:off x="10920536" y="1664663"/>
                  <a:ext cx="226537" cy="167610"/>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000" b="0" i="1" dirty="0" smtClean="0">
                                <a:solidFill>
                                  <a:schemeClr val="tx2"/>
                                </a:solidFill>
                                <a:latin typeface="Cambria Math" panose="02040503050406030204" pitchFamily="18" charset="0"/>
                              </a:rPr>
                            </m:ctrlPr>
                          </m:sSubPr>
                          <m:e>
                            <m:r>
                              <a:rPr lang="en-US" sz="1000" i="1" dirty="0" smtClean="0">
                                <a:solidFill>
                                  <a:schemeClr val="tx2"/>
                                </a:solidFill>
                                <a:latin typeface="Cambria Math" panose="02040503050406030204" pitchFamily="18" charset="0"/>
                              </a:rPr>
                              <m:t>𝐿</m:t>
                            </m:r>
                          </m:e>
                          <m:sub>
                            <m:r>
                              <m:rPr>
                                <m:sty m:val="p"/>
                              </m:rPr>
                              <a:rPr lang="en-US" sz="1000" i="0" dirty="0" smtClean="0">
                                <a:solidFill>
                                  <a:schemeClr val="tx2"/>
                                </a:solidFill>
                                <a:latin typeface="Cambria Math" panose="02040503050406030204" pitchFamily="18" charset="0"/>
                              </a:rPr>
                              <m:t>bp</m:t>
                            </m:r>
                          </m:sub>
                        </m:sSub>
                      </m:oMath>
                    </m:oMathPara>
                  </a14:m>
                  <a:endParaRPr lang="en-GB" sz="1400" dirty="0"/>
                </a:p>
              </p:txBody>
            </p:sp>
          </mc:Choice>
          <mc:Fallback xmlns="">
            <p:sp>
              <p:nvSpPr>
                <p:cNvPr id="14" name="TextBox 13">
                  <a:extLst>
                    <a:ext uri="{FF2B5EF4-FFF2-40B4-BE49-F238E27FC236}">
                      <a16:creationId xmlns:a16="http://schemas.microsoft.com/office/drawing/2014/main" id="{4B590A00-DC93-25C3-A3F4-A8E4F4F7470A}"/>
                    </a:ext>
                  </a:extLst>
                </p:cNvPr>
                <p:cNvSpPr txBox="1">
                  <a:spLocks noRot="1" noChangeAspect="1" noMove="1" noResize="1" noEditPoints="1" noAdjustHandles="1" noChangeArrowheads="1" noChangeShapeType="1" noTextEdit="1"/>
                </p:cNvSpPr>
                <p:nvPr/>
              </p:nvSpPr>
              <p:spPr>
                <a:xfrm>
                  <a:off x="10920536" y="1664663"/>
                  <a:ext cx="226537" cy="167610"/>
                </a:xfrm>
                <a:prstGeom prst="rect">
                  <a:avLst/>
                </a:prstGeom>
                <a:blipFill>
                  <a:blip r:embed="rId5"/>
                  <a:stretch>
                    <a:fillRect l="-4651" b="-9375"/>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0" name="Content Placeholder 19">
                <a:extLst>
                  <a:ext uri="{FF2B5EF4-FFF2-40B4-BE49-F238E27FC236}">
                    <a16:creationId xmlns:a16="http://schemas.microsoft.com/office/drawing/2014/main" id="{82BAD63D-8DC1-B679-079B-EDA86ED6B47D}"/>
                  </a:ext>
                </a:extLst>
              </p:cNvPr>
              <p:cNvSpPr>
                <a:spLocks noGrp="1"/>
              </p:cNvSpPr>
              <p:nvPr>
                <p:ph idx="1"/>
              </p:nvPr>
            </p:nvSpPr>
            <p:spPr>
              <a:xfrm>
                <a:off x="178645" y="1269287"/>
                <a:ext cx="8712347" cy="910546"/>
              </a:xfrm>
            </p:spPr>
            <p:txBody>
              <a:bodyPr/>
              <a:lstStyle/>
              <a:p>
                <a:pPr marL="285750" indent="-285750">
                  <a:buFont typeface="Arial" panose="020B0604020202020204" pitchFamily="34" charset="0"/>
                  <a:buChar char="•"/>
                </a:pPr>
                <a:r>
                  <a:rPr lang="en-US" sz="1800" b="0" dirty="0"/>
                  <a:t>The goal is to couple the </a:t>
                </a:r>
                <a14:m>
                  <m:oMath xmlns:m="http://schemas.openxmlformats.org/officeDocument/2006/math">
                    <m:r>
                      <m:rPr>
                        <m:sty m:val="p"/>
                      </m:rPr>
                      <a:rPr lang="en-US" sz="1800" b="0" i="0" dirty="0" smtClean="0">
                        <a:latin typeface="Cambria Math" panose="02040503050406030204" pitchFamily="18" charset="0"/>
                      </a:rPr>
                      <m:t>TE</m:t>
                    </m:r>
                  </m:oMath>
                </a14:m>
                <a:r>
                  <a:rPr lang="en-US" sz="1800" b="0" dirty="0"/>
                  <a:t> mode of the dielectric puck with the </a:t>
                </a:r>
                <a14:m>
                  <m:oMath xmlns:m="http://schemas.openxmlformats.org/officeDocument/2006/math">
                    <m:sSub>
                      <m:sSubPr>
                        <m:ctrlPr>
                          <a:rPr lang="en-US" sz="1800" b="0" i="1" dirty="0" smtClean="0">
                            <a:latin typeface="Cambria Math" panose="02040503050406030204" pitchFamily="18" charset="0"/>
                          </a:rPr>
                        </m:ctrlPr>
                      </m:sSubPr>
                      <m:e>
                        <m:r>
                          <m:rPr>
                            <m:sty m:val="p"/>
                          </m:rPr>
                          <a:rPr lang="en-US" sz="1800" b="0" i="0" dirty="0" smtClean="0">
                            <a:latin typeface="Cambria Math" panose="02040503050406030204" pitchFamily="18" charset="0"/>
                          </a:rPr>
                          <m:t>TM</m:t>
                        </m:r>
                      </m:e>
                      <m:sub>
                        <m:r>
                          <a:rPr lang="en-US" sz="1800" b="0" i="0" dirty="0" smtClean="0">
                            <a:latin typeface="Cambria Math" panose="02040503050406030204" pitchFamily="18" charset="0"/>
                          </a:rPr>
                          <m:t>010</m:t>
                        </m:r>
                      </m:sub>
                    </m:sSub>
                  </m:oMath>
                </a14:m>
                <a:r>
                  <a:rPr lang="en-US" sz="1800" b="0" dirty="0"/>
                  <a:t> mode of the Tesla-shaped accelerating cavity</a:t>
                </a:r>
                <a:endParaRPr lang="en-GB" sz="1800" b="0" dirty="0"/>
              </a:p>
            </p:txBody>
          </p:sp>
        </mc:Choice>
        <mc:Fallback xmlns="">
          <p:sp>
            <p:nvSpPr>
              <p:cNvPr id="20" name="Content Placeholder 19">
                <a:extLst>
                  <a:ext uri="{FF2B5EF4-FFF2-40B4-BE49-F238E27FC236}">
                    <a16:creationId xmlns:a16="http://schemas.microsoft.com/office/drawing/2014/main" id="{82BAD63D-8DC1-B679-079B-EDA86ED6B47D}"/>
                  </a:ext>
                </a:extLst>
              </p:cNvPr>
              <p:cNvSpPr>
                <a:spLocks noGrp="1" noRot="1" noChangeAspect="1" noMove="1" noResize="1" noEditPoints="1" noAdjustHandles="1" noChangeArrowheads="1" noChangeShapeType="1" noTextEdit="1"/>
              </p:cNvSpPr>
              <p:nvPr>
                <p:ph idx="1"/>
              </p:nvPr>
            </p:nvSpPr>
            <p:spPr>
              <a:xfrm>
                <a:off x="178645" y="1269287"/>
                <a:ext cx="8712347" cy="910546"/>
              </a:xfrm>
              <a:blipFill>
                <a:blip r:embed="rId6"/>
                <a:stretch>
                  <a:fillRect l="-420" t="-6000"/>
                </a:stretch>
              </a:blipFill>
            </p:spPr>
            <p:txBody>
              <a:bodyPr/>
              <a:lstStyle/>
              <a:p>
                <a:r>
                  <a:rPr lang="it-IT">
                    <a:noFill/>
                  </a:rPr>
                  <a:t> </a:t>
                </a:r>
              </a:p>
            </p:txBody>
          </p:sp>
        </mc:Fallback>
      </mc:AlternateContent>
      <p:pic>
        <p:nvPicPr>
          <p:cNvPr id="23" name="Picture 22" descr="Chart, diagram, funnel chart&#10;&#10;Description automatically generated">
            <a:extLst>
              <a:ext uri="{FF2B5EF4-FFF2-40B4-BE49-F238E27FC236}">
                <a16:creationId xmlns:a16="http://schemas.microsoft.com/office/drawing/2014/main" id="{3A6B9770-3DFF-26FB-3695-BFADCA61E22A}"/>
              </a:ext>
            </a:extLst>
          </p:cNvPr>
          <p:cNvPicPr>
            <a:picLocks noChangeAspect="1"/>
          </p:cNvPicPr>
          <p:nvPr/>
        </p:nvPicPr>
        <p:blipFill>
          <a:blip r:embed="rId7"/>
          <a:stretch>
            <a:fillRect/>
          </a:stretch>
        </p:blipFill>
        <p:spPr>
          <a:xfrm>
            <a:off x="4149153" y="3297481"/>
            <a:ext cx="2640643" cy="1306316"/>
          </a:xfrm>
          <a:prstGeom prst="rect">
            <a:avLst/>
          </a:prstGeom>
        </p:spPr>
      </p:pic>
      <p:pic>
        <p:nvPicPr>
          <p:cNvPr id="25" name="Picture 24" descr="Logo&#10;&#10;Description automatically generated">
            <a:extLst>
              <a:ext uri="{FF2B5EF4-FFF2-40B4-BE49-F238E27FC236}">
                <a16:creationId xmlns:a16="http://schemas.microsoft.com/office/drawing/2014/main" id="{4AD00A44-6BBE-5284-0E3B-AF68DD603F99}"/>
              </a:ext>
            </a:extLst>
          </p:cNvPr>
          <p:cNvPicPr>
            <a:picLocks noChangeAspect="1"/>
          </p:cNvPicPr>
          <p:nvPr/>
        </p:nvPicPr>
        <p:blipFill>
          <a:blip r:embed="rId8"/>
          <a:stretch>
            <a:fillRect/>
          </a:stretch>
        </p:blipFill>
        <p:spPr>
          <a:xfrm>
            <a:off x="7093429" y="3119513"/>
            <a:ext cx="1239088" cy="1281682"/>
          </a:xfrm>
          <a:prstGeom prst="rect">
            <a:avLst/>
          </a:prstGeom>
        </p:spPr>
      </p:pic>
      <p:sp>
        <p:nvSpPr>
          <p:cNvPr id="27" name="TextBox 26">
            <a:extLst>
              <a:ext uri="{FF2B5EF4-FFF2-40B4-BE49-F238E27FC236}">
                <a16:creationId xmlns:a16="http://schemas.microsoft.com/office/drawing/2014/main" id="{0E57EC82-F161-F11B-0D42-5D357E1FBF90}"/>
              </a:ext>
            </a:extLst>
          </p:cNvPr>
          <p:cNvSpPr txBox="1"/>
          <p:nvPr/>
        </p:nvSpPr>
        <p:spPr>
          <a:xfrm>
            <a:off x="5290058" y="2757226"/>
            <a:ext cx="654025" cy="276999"/>
          </a:xfrm>
          <a:prstGeom prst="rect">
            <a:avLst/>
          </a:prstGeom>
          <a:noFill/>
        </p:spPr>
        <p:txBody>
          <a:bodyPr wrap="none" lIns="0" tIns="0" rIns="0" bIns="0" rtlCol="0">
            <a:spAutoFit/>
          </a:bodyPr>
          <a:lstStyle/>
          <a:p>
            <a:pPr algn="l"/>
            <a:r>
              <a:rPr lang="en-US" dirty="0"/>
              <a:t>E-field</a:t>
            </a:r>
            <a:endParaRPr lang="en-GB" dirty="0"/>
          </a:p>
        </p:txBody>
      </p:sp>
      <p:sp>
        <p:nvSpPr>
          <p:cNvPr id="30" name="TextBox 29">
            <a:extLst>
              <a:ext uri="{FF2B5EF4-FFF2-40B4-BE49-F238E27FC236}">
                <a16:creationId xmlns:a16="http://schemas.microsoft.com/office/drawing/2014/main" id="{92E2BB60-02B5-A419-1C6E-4FCDFEDDC077}"/>
              </a:ext>
            </a:extLst>
          </p:cNvPr>
          <p:cNvSpPr txBox="1"/>
          <p:nvPr/>
        </p:nvSpPr>
        <p:spPr>
          <a:xfrm>
            <a:off x="7486989" y="2788812"/>
            <a:ext cx="666849" cy="276999"/>
          </a:xfrm>
          <a:prstGeom prst="rect">
            <a:avLst/>
          </a:prstGeom>
          <a:noFill/>
        </p:spPr>
        <p:txBody>
          <a:bodyPr wrap="none" lIns="0" tIns="0" rIns="0" bIns="0" rtlCol="0">
            <a:spAutoFit/>
          </a:bodyPr>
          <a:lstStyle/>
          <a:p>
            <a:pPr algn="l"/>
            <a:r>
              <a:rPr lang="en-US" dirty="0"/>
              <a:t>H-field</a:t>
            </a:r>
            <a:endParaRPr lang="en-GB"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FA97992-AC1A-7976-9AC8-8A17B4818ED1}"/>
                  </a:ext>
                </a:extLst>
              </p:cNvPr>
              <p:cNvSpPr txBox="1"/>
              <p:nvPr/>
            </p:nvSpPr>
            <p:spPr>
              <a:xfrm>
                <a:off x="9290899" y="6255713"/>
                <a:ext cx="2340641" cy="201274"/>
              </a:xfrm>
              <a:prstGeom prst="rect">
                <a:avLst/>
              </a:prstGeom>
              <a:noFill/>
            </p:spPr>
            <p:txBody>
              <a:bodyPr wrap="none" lIns="0" tIns="0" rIns="0" bIns="0" rtlCol="0">
                <a:spAutoFit/>
              </a:bodyPr>
              <a:lstStyle/>
              <a:p>
                <a:pPr algn="l"/>
                <a14:m>
                  <m:oMath xmlns:m="http://schemas.openxmlformats.org/officeDocument/2006/math">
                    <m:sSub>
                      <m:sSubPr>
                        <m:ctrlPr>
                          <a:rPr lang="en-US" sz="1200" b="0" i="1" dirty="0" smtClean="0">
                            <a:latin typeface="Cambria Math" panose="02040503050406030204" pitchFamily="18" charset="0"/>
                          </a:rPr>
                        </m:ctrlPr>
                      </m:sSubPr>
                      <m:e>
                        <m:r>
                          <a:rPr lang="en-GB" sz="1200" i="1" dirty="0" smtClean="0">
                            <a:latin typeface="Cambria Math" panose="02040503050406030204" pitchFamily="18" charset="0"/>
                          </a:rPr>
                          <m:t>𝑅</m:t>
                        </m:r>
                      </m:e>
                      <m:sub>
                        <m:r>
                          <m:rPr>
                            <m:sty m:val="p"/>
                          </m:rPr>
                          <a:rPr lang="en-GB" sz="1200" i="0" dirty="0" smtClean="0">
                            <a:latin typeface="Cambria Math" panose="02040503050406030204" pitchFamily="18" charset="0"/>
                          </a:rPr>
                          <m:t>eq</m:t>
                        </m:r>
                      </m:sub>
                    </m:sSub>
                  </m:oMath>
                </a14:m>
                <a:r>
                  <a:rPr lang="en-GB" sz="1200" dirty="0"/>
                  <a:t> optimized to tune </a:t>
                </a:r>
                <a14:m>
                  <m:oMath xmlns:m="http://schemas.openxmlformats.org/officeDocument/2006/math">
                    <m:r>
                      <a:rPr lang="en-GB" sz="1200" i="1" dirty="0" smtClean="0">
                        <a:latin typeface="Cambria Math" panose="02040503050406030204" pitchFamily="18" charset="0"/>
                      </a:rPr>
                      <m:t>𝑓</m:t>
                    </m:r>
                  </m:oMath>
                </a14:m>
                <a:r>
                  <a:rPr lang="en-GB" sz="1200" dirty="0"/>
                  <a:t> to 1.3 GHz</a:t>
                </a:r>
              </a:p>
            </p:txBody>
          </p:sp>
        </mc:Choice>
        <mc:Fallback xmlns="">
          <p:sp>
            <p:nvSpPr>
              <p:cNvPr id="2" name="TextBox 1">
                <a:extLst>
                  <a:ext uri="{FF2B5EF4-FFF2-40B4-BE49-F238E27FC236}">
                    <a16:creationId xmlns:a16="http://schemas.microsoft.com/office/drawing/2014/main" id="{7FA97992-AC1A-7976-9AC8-8A17B4818ED1}"/>
                  </a:ext>
                </a:extLst>
              </p:cNvPr>
              <p:cNvSpPr txBox="1">
                <a:spLocks noRot="1" noChangeAspect="1" noMove="1" noResize="1" noEditPoints="1" noAdjustHandles="1" noChangeArrowheads="1" noChangeShapeType="1" noTextEdit="1"/>
              </p:cNvSpPr>
              <p:nvPr/>
            </p:nvSpPr>
            <p:spPr>
              <a:xfrm>
                <a:off x="9290899" y="6255713"/>
                <a:ext cx="2340641" cy="201274"/>
              </a:xfrm>
              <a:prstGeom prst="rect">
                <a:avLst/>
              </a:prstGeom>
              <a:blipFill>
                <a:blip r:embed="rId9"/>
                <a:stretch>
                  <a:fillRect l="-2344" t="-21212" b="-42424"/>
                </a:stretch>
              </a:blipFill>
            </p:spPr>
            <p:txBody>
              <a:bodyPr/>
              <a:lstStyle/>
              <a:p>
                <a:r>
                  <a:rPr lang="it-IT">
                    <a:noFill/>
                  </a:rPr>
                  <a:t> </a:t>
                </a:r>
              </a:p>
            </p:txBody>
          </p:sp>
        </mc:Fallback>
      </mc:AlternateContent>
      <p:pic>
        <p:nvPicPr>
          <p:cNvPr id="8" name="Content Placeholder 13" descr="Background pattern&#10;&#10;Description automatically generated">
            <a:extLst>
              <a:ext uri="{FF2B5EF4-FFF2-40B4-BE49-F238E27FC236}">
                <a16:creationId xmlns:a16="http://schemas.microsoft.com/office/drawing/2014/main" id="{36298830-C87A-3921-22A8-11D6617BFD72}"/>
              </a:ext>
            </a:extLst>
          </p:cNvPr>
          <p:cNvPicPr>
            <a:picLocks noChangeAspect="1"/>
          </p:cNvPicPr>
          <p:nvPr/>
        </p:nvPicPr>
        <p:blipFill>
          <a:blip r:embed="rId10"/>
          <a:stretch>
            <a:fillRect/>
          </a:stretch>
        </p:blipFill>
        <p:spPr>
          <a:xfrm>
            <a:off x="4534818" y="4748499"/>
            <a:ext cx="1595700" cy="1554480"/>
          </a:xfrm>
          <a:prstGeom prst="rect">
            <a:avLst/>
          </a:prstGeom>
        </p:spPr>
      </p:pic>
      <p:pic>
        <p:nvPicPr>
          <p:cNvPr id="10" name="Picture 9" descr="A picture containing background pattern&#10;&#10;Description automatically generated">
            <a:extLst>
              <a:ext uri="{FF2B5EF4-FFF2-40B4-BE49-F238E27FC236}">
                <a16:creationId xmlns:a16="http://schemas.microsoft.com/office/drawing/2014/main" id="{2B8D9E31-D81E-5B06-F5E2-AA43DD279AE4}"/>
              </a:ext>
            </a:extLst>
          </p:cNvPr>
          <p:cNvPicPr>
            <a:picLocks noChangeAspect="1"/>
          </p:cNvPicPr>
          <p:nvPr/>
        </p:nvPicPr>
        <p:blipFill>
          <a:blip r:embed="rId11"/>
          <a:stretch>
            <a:fillRect/>
          </a:stretch>
        </p:blipFill>
        <p:spPr>
          <a:xfrm>
            <a:off x="6965607" y="4667324"/>
            <a:ext cx="1604809" cy="15871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F8DD1A-371D-F724-9ED6-4BA1F998C426}"/>
                  </a:ext>
                </a:extLst>
              </p:cNvPr>
              <p:cNvSpPr txBox="1"/>
              <p:nvPr/>
            </p:nvSpPr>
            <p:spPr>
              <a:xfrm>
                <a:off x="2228700" y="4993177"/>
                <a:ext cx="1792798" cy="469231"/>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𝑓</m:t>
                          </m:r>
                        </m:e>
                        <m:sub>
                          <m:r>
                            <m:rPr>
                              <m:sty m:val="p"/>
                            </m:rPr>
                            <a:rPr lang="en-US" sz="1400" b="0" i="0" dirty="0" smtClean="0">
                              <a:latin typeface="Cambria Math" panose="02040503050406030204" pitchFamily="18" charset="0"/>
                            </a:rPr>
                            <m:t>puck</m:t>
                          </m:r>
                        </m:sub>
                      </m:sSub>
                      <m:r>
                        <a:rPr lang="en-US" sz="1400" i="1" dirty="0" smtClean="0">
                          <a:latin typeface="Cambria Math" panose="02040503050406030204" pitchFamily="18" charset="0"/>
                        </a:rPr>
                        <m:t>=1101.956 </m:t>
                      </m:r>
                      <m:r>
                        <m:rPr>
                          <m:sty m:val="p"/>
                        </m:rPr>
                        <a:rPr lang="en-US" sz="1400" i="0" dirty="0" smtClean="0">
                          <a:latin typeface="Cambria Math" panose="02040503050406030204" pitchFamily="18" charset="0"/>
                        </a:rPr>
                        <m:t>MHz</m:t>
                      </m:r>
                    </m:oMath>
                  </m:oMathPara>
                </a14:m>
                <a:endParaRPr lang="en-US" sz="1400" dirty="0"/>
              </a:p>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puck</m:t>
                          </m:r>
                        </m:sub>
                      </m:sSub>
                      <m:r>
                        <a:rPr lang="en-US" sz="1400" i="1" dirty="0" smtClean="0">
                          <a:latin typeface="Cambria Math" panose="02040503050406030204" pitchFamily="18" charset="0"/>
                        </a:rPr>
                        <m:t>=1.01</m:t>
                      </m:r>
                      <m:r>
                        <a:rPr lang="en-US" sz="1400" i="1" dirty="0" smtClean="0">
                          <a:latin typeface="Cambria Math" panose="02040503050406030204" pitchFamily="18" charset="0"/>
                        </a:rPr>
                        <m:t>𝑒</m:t>
                      </m:r>
                      <m:r>
                        <a:rPr lang="en-US" sz="1400" i="1" dirty="0">
                          <a:latin typeface="Cambria Math" panose="02040503050406030204" pitchFamily="18" charset="0"/>
                        </a:rPr>
                        <m:t>4</m:t>
                      </m:r>
                    </m:oMath>
                  </m:oMathPara>
                </a14:m>
                <a:endParaRPr lang="en-GB" sz="1400" dirty="0"/>
              </a:p>
            </p:txBody>
          </p:sp>
        </mc:Choice>
        <mc:Fallback xmlns="">
          <p:sp>
            <p:nvSpPr>
              <p:cNvPr id="12" name="TextBox 11">
                <a:extLst>
                  <a:ext uri="{FF2B5EF4-FFF2-40B4-BE49-F238E27FC236}">
                    <a16:creationId xmlns:a16="http://schemas.microsoft.com/office/drawing/2014/main" id="{8692135A-9715-C752-6EDC-F9550686331D}"/>
                  </a:ext>
                </a:extLst>
              </p:cNvPr>
              <p:cNvSpPr txBox="1">
                <a:spLocks noRot="1" noChangeAspect="1" noMove="1" noResize="1" noEditPoints="1" noAdjustHandles="1" noChangeArrowheads="1" noChangeShapeType="1" noTextEdit="1"/>
              </p:cNvSpPr>
              <p:nvPr/>
            </p:nvSpPr>
            <p:spPr>
              <a:xfrm>
                <a:off x="2228700" y="4993177"/>
                <a:ext cx="1792798" cy="469231"/>
              </a:xfrm>
              <a:prstGeom prst="rect">
                <a:avLst/>
              </a:prstGeom>
              <a:blipFill>
                <a:blip r:embed="rId12"/>
                <a:stretch>
                  <a:fillRect l="-2041" r="-680" b="-1168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B81DE51-8003-52E6-23C8-6084AB748683}"/>
                  </a:ext>
                </a:extLst>
              </p:cNvPr>
              <p:cNvSpPr txBox="1"/>
              <p:nvPr/>
            </p:nvSpPr>
            <p:spPr>
              <a:xfrm>
                <a:off x="2228700" y="3508148"/>
                <a:ext cx="1609415" cy="43088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𝑓</m:t>
                          </m:r>
                        </m:e>
                        <m:sub>
                          <m:r>
                            <m:rPr>
                              <m:sty m:val="p"/>
                            </m:rPr>
                            <a:rPr lang="en-US" sz="1400" b="0" i="0" dirty="0" smtClean="0">
                              <a:latin typeface="Cambria Math" panose="02040503050406030204" pitchFamily="18" charset="0"/>
                            </a:rPr>
                            <m:t>cu</m:t>
                          </m:r>
                        </m:sub>
                      </m:sSub>
                      <m:r>
                        <a:rPr lang="en-US" sz="1400" i="1" dirty="0" smtClean="0">
                          <a:latin typeface="Cambria Math" panose="02040503050406030204" pitchFamily="18" charset="0"/>
                        </a:rPr>
                        <m:t>=1</m:t>
                      </m:r>
                      <m:r>
                        <a:rPr lang="en-US" sz="1400" b="0" i="1" dirty="0" smtClean="0">
                          <a:latin typeface="Cambria Math" panose="02040503050406030204" pitchFamily="18" charset="0"/>
                        </a:rPr>
                        <m:t>299.977</m:t>
                      </m:r>
                      <m:r>
                        <a:rPr lang="en-US" sz="1400" i="1" dirty="0" smtClean="0">
                          <a:latin typeface="Cambria Math" panose="02040503050406030204" pitchFamily="18" charset="0"/>
                        </a:rPr>
                        <m:t> </m:t>
                      </m:r>
                      <m:r>
                        <m:rPr>
                          <m:sty m:val="p"/>
                        </m:rPr>
                        <a:rPr lang="en-US" sz="1400" i="0" dirty="0" smtClean="0">
                          <a:latin typeface="Cambria Math" panose="02040503050406030204" pitchFamily="18" charset="0"/>
                        </a:rPr>
                        <m:t>MHz</m:t>
                      </m:r>
                    </m:oMath>
                  </m:oMathPara>
                </a14:m>
                <a:endParaRPr lang="en-US" sz="1400" dirty="0"/>
              </a:p>
              <a:p>
                <a:pPr algn="l"/>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i="1" dirty="0" smtClean="0">
                              <a:latin typeface="Cambria Math" panose="02040503050406030204" pitchFamily="18" charset="0"/>
                            </a:rPr>
                            <m:t>𝑄</m:t>
                          </m:r>
                        </m:e>
                        <m:sub>
                          <m:r>
                            <m:rPr>
                              <m:sty m:val="p"/>
                            </m:rPr>
                            <a:rPr lang="en-US" sz="1400" b="0" i="0" dirty="0" smtClean="0">
                              <a:latin typeface="Cambria Math" panose="02040503050406030204" pitchFamily="18" charset="0"/>
                            </a:rPr>
                            <m:t>cu</m:t>
                          </m:r>
                        </m:sub>
                      </m:sSub>
                      <m:r>
                        <a:rPr lang="en-US" sz="1400" i="1" dirty="0" smtClean="0">
                          <a:latin typeface="Cambria Math" panose="02040503050406030204" pitchFamily="18" charset="0"/>
                        </a:rPr>
                        <m:t>=</m:t>
                      </m:r>
                      <m:r>
                        <a:rPr lang="en-US" sz="1400" b="0" i="1" dirty="0" smtClean="0">
                          <a:latin typeface="Cambria Math" panose="02040503050406030204" pitchFamily="18" charset="0"/>
                        </a:rPr>
                        <m:t>28885</m:t>
                      </m:r>
                    </m:oMath>
                  </m:oMathPara>
                </a14:m>
                <a:endParaRPr lang="en-GB" sz="1400" dirty="0"/>
              </a:p>
            </p:txBody>
          </p:sp>
        </mc:Choice>
        <mc:Fallback xmlns="">
          <p:sp>
            <p:nvSpPr>
              <p:cNvPr id="16" name="TextBox 15">
                <a:extLst>
                  <a:ext uri="{FF2B5EF4-FFF2-40B4-BE49-F238E27FC236}">
                    <a16:creationId xmlns:a16="http://schemas.microsoft.com/office/drawing/2014/main" id="{B5B0E2DB-4995-0F91-3192-B3E096FC1086}"/>
                  </a:ext>
                </a:extLst>
              </p:cNvPr>
              <p:cNvSpPr txBox="1">
                <a:spLocks noRot="1" noChangeAspect="1" noMove="1" noResize="1" noEditPoints="1" noAdjustHandles="1" noChangeArrowheads="1" noChangeShapeType="1" noTextEdit="1"/>
              </p:cNvSpPr>
              <p:nvPr/>
            </p:nvSpPr>
            <p:spPr>
              <a:xfrm>
                <a:off x="2228700" y="3508148"/>
                <a:ext cx="1609415" cy="430887"/>
              </a:xfrm>
              <a:prstGeom prst="rect">
                <a:avLst/>
              </a:prstGeom>
              <a:blipFill>
                <a:blip r:embed="rId13"/>
                <a:stretch>
                  <a:fillRect l="-3409" r="-1894" b="-15493"/>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E7083798-7EF9-0036-762C-3E8E57C98EE2}"/>
              </a:ext>
            </a:extLst>
          </p:cNvPr>
          <p:cNvSpPr txBox="1"/>
          <p:nvPr/>
        </p:nvSpPr>
        <p:spPr>
          <a:xfrm>
            <a:off x="313489" y="3521716"/>
            <a:ext cx="1256819" cy="276999"/>
          </a:xfrm>
          <a:prstGeom prst="rect">
            <a:avLst/>
          </a:prstGeom>
          <a:noFill/>
        </p:spPr>
        <p:txBody>
          <a:bodyPr wrap="none" lIns="0" tIns="0" rIns="0" bIns="0" rtlCol="0">
            <a:spAutoFit/>
          </a:bodyPr>
          <a:lstStyle/>
          <a:p>
            <a:pPr algn="l"/>
            <a:r>
              <a:rPr lang="en-GB" dirty="0"/>
              <a:t>Tesla cavity:</a:t>
            </a:r>
          </a:p>
        </p:txBody>
      </p:sp>
      <p:sp>
        <p:nvSpPr>
          <p:cNvPr id="18" name="TextBox 17">
            <a:extLst>
              <a:ext uri="{FF2B5EF4-FFF2-40B4-BE49-F238E27FC236}">
                <a16:creationId xmlns:a16="http://schemas.microsoft.com/office/drawing/2014/main" id="{1D4CA7C4-4159-08BC-2D5D-43E9757DD1E7}"/>
              </a:ext>
            </a:extLst>
          </p:cNvPr>
          <p:cNvSpPr txBox="1"/>
          <p:nvPr/>
        </p:nvSpPr>
        <p:spPr>
          <a:xfrm>
            <a:off x="313489" y="4983179"/>
            <a:ext cx="1564531" cy="276999"/>
          </a:xfrm>
          <a:prstGeom prst="rect">
            <a:avLst/>
          </a:prstGeom>
          <a:noFill/>
        </p:spPr>
        <p:txBody>
          <a:bodyPr wrap="none" lIns="0" tIns="0" rIns="0" bIns="0" rtlCol="0">
            <a:spAutoFit/>
          </a:bodyPr>
          <a:lstStyle/>
          <a:p>
            <a:pPr algn="l"/>
            <a:r>
              <a:rPr lang="en-GB" dirty="0"/>
              <a:t>Dielectric puck:</a:t>
            </a:r>
          </a:p>
        </p:txBody>
      </p:sp>
      <p:sp>
        <p:nvSpPr>
          <p:cNvPr id="19" name="CasellaDiTesto 18">
            <a:extLst>
              <a:ext uri="{FF2B5EF4-FFF2-40B4-BE49-F238E27FC236}">
                <a16:creationId xmlns:a16="http://schemas.microsoft.com/office/drawing/2014/main" id="{6BB8E98F-F031-8C7C-B2B5-E3BA87FAA65B}"/>
              </a:ext>
            </a:extLst>
          </p:cNvPr>
          <p:cNvSpPr txBox="1"/>
          <p:nvPr/>
        </p:nvSpPr>
        <p:spPr>
          <a:xfrm>
            <a:off x="3033407" y="1957773"/>
            <a:ext cx="6097348" cy="369332"/>
          </a:xfrm>
          <a:prstGeom prst="rect">
            <a:avLst/>
          </a:prstGeom>
          <a:noFill/>
        </p:spPr>
        <p:txBody>
          <a:bodyPr wrap="square">
            <a:spAutoFit/>
          </a:bodyPr>
          <a:lstStyle/>
          <a:p>
            <a:r>
              <a:rPr lang="en-US" sz="1800" dirty="0">
                <a:hlinkClick r:id="rId14"/>
              </a:rPr>
              <a:t>https://arxiv.org/abs/2410.05831</a:t>
            </a:r>
            <a:endParaRPr lang="en-US" sz="1800" dirty="0"/>
          </a:p>
        </p:txBody>
      </p:sp>
      <p:grpSp>
        <p:nvGrpSpPr>
          <p:cNvPr id="21" name="Group 1029">
            <a:extLst>
              <a:ext uri="{FF2B5EF4-FFF2-40B4-BE49-F238E27FC236}">
                <a16:creationId xmlns:a16="http://schemas.microsoft.com/office/drawing/2014/main" id="{4219BA24-C6DE-C91F-5209-CCC4B35B871B}"/>
              </a:ext>
            </a:extLst>
          </p:cNvPr>
          <p:cNvGrpSpPr>
            <a:grpSpLocks/>
          </p:cNvGrpSpPr>
          <p:nvPr/>
        </p:nvGrpSpPr>
        <p:grpSpPr bwMode="auto">
          <a:xfrm>
            <a:off x="7866267" y="1357003"/>
            <a:ext cx="1357294" cy="1821300"/>
            <a:chOff x="528" y="1056"/>
            <a:chExt cx="1192" cy="1617"/>
          </a:xfrm>
        </p:grpSpPr>
        <p:pic>
          <p:nvPicPr>
            <p:cNvPr id="22" name="Picture 1030" descr="Enzo1f">
              <a:extLst>
                <a:ext uri="{FF2B5EF4-FFF2-40B4-BE49-F238E27FC236}">
                  <a16:creationId xmlns:a16="http://schemas.microsoft.com/office/drawing/2014/main" id="{696F30B8-8795-F753-9F09-BF8A3A94E10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8" y="1056"/>
              <a:ext cx="1192" cy="1617"/>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031">
              <a:extLst>
                <a:ext uri="{FF2B5EF4-FFF2-40B4-BE49-F238E27FC236}">
                  <a16:creationId xmlns:a16="http://schemas.microsoft.com/office/drawing/2014/main" id="{2A3BC550-C9C7-DE54-5411-2E47C48DF04F}"/>
                </a:ext>
              </a:extLst>
            </p:cNvPr>
            <p:cNvSpPr txBox="1">
              <a:spLocks noChangeArrowheads="1"/>
            </p:cNvSpPr>
            <p:nvPr/>
          </p:nvSpPr>
          <p:spPr bwMode="auto">
            <a:xfrm>
              <a:off x="984" y="1662"/>
              <a:ext cx="346"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it-IT" sz="1400">
                  <a:latin typeface="Times New Roman" panose="02020603050405020304" pitchFamily="18" charset="0"/>
                </a:rPr>
                <a:t>   E</a:t>
              </a:r>
              <a:r>
                <a:rPr lang="en-US" altLang="it-IT" sz="1400" baseline="-25000">
                  <a:latin typeface="Times New Roman" panose="02020603050405020304" pitchFamily="18" charset="0"/>
                </a:rPr>
                <a:t>a</a:t>
              </a:r>
              <a:endParaRPr lang="en-US" altLang="it-IT" sz="2400">
                <a:latin typeface="Times New Roman" panose="02020603050405020304" pitchFamily="18" charset="0"/>
              </a:endParaRPr>
            </a:p>
          </p:txBody>
        </p:sp>
      </p:grpSp>
      <p:sp>
        <p:nvSpPr>
          <p:cNvPr id="26" name="Ovale 25">
            <a:extLst>
              <a:ext uri="{FF2B5EF4-FFF2-40B4-BE49-F238E27FC236}">
                <a16:creationId xmlns:a16="http://schemas.microsoft.com/office/drawing/2014/main" id="{D51CDDEF-13E1-7AAF-F12C-108929EA3C04}"/>
              </a:ext>
            </a:extLst>
          </p:cNvPr>
          <p:cNvSpPr/>
          <p:nvPr/>
        </p:nvSpPr>
        <p:spPr>
          <a:xfrm>
            <a:off x="8703445" y="1815919"/>
            <a:ext cx="103776" cy="3078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1276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F9DD-F671-2069-FD34-5F0CC756A9BD}"/>
              </a:ext>
            </a:extLst>
          </p:cNvPr>
          <p:cNvSpPr>
            <a:spLocks noGrp="1"/>
          </p:cNvSpPr>
          <p:nvPr>
            <p:ph type="title"/>
          </p:nvPr>
        </p:nvSpPr>
        <p:spPr>
          <a:xfrm>
            <a:off x="867438" y="119727"/>
            <a:ext cx="12307985" cy="1325563"/>
          </a:xfrm>
        </p:spPr>
        <p:txBody>
          <a:bodyPr>
            <a:normAutofit fontScale="90000"/>
          </a:bodyPr>
          <a:lstStyle/>
          <a:p>
            <a:br>
              <a:rPr lang="en-US" sz="2400" dirty="0"/>
            </a:br>
            <a:r>
              <a:rPr lang="en-US" sz="2000" i="1" dirty="0"/>
              <a:t>Courtesy Walter  Venturini CERN</a:t>
            </a:r>
            <a:br>
              <a:rPr lang="en-US" sz="2400" dirty="0"/>
            </a:br>
            <a:r>
              <a:rPr lang="en-US" sz="2400" dirty="0"/>
              <a:t>Preliminary measurements of  Frequency variations at 1.85 K (VNA) vs time  performed by Lorena  Vega  (2023) (non optimized)</a:t>
            </a:r>
            <a:br>
              <a:rPr lang="en-US" sz="2400" dirty="0"/>
            </a:br>
            <a:endParaRPr lang="en-US" sz="2400" dirty="0"/>
          </a:p>
        </p:txBody>
      </p:sp>
      <p:graphicFrame>
        <p:nvGraphicFramePr>
          <p:cNvPr id="4" name="Chart 3">
            <a:extLst>
              <a:ext uri="{FF2B5EF4-FFF2-40B4-BE49-F238E27FC236}">
                <a16:creationId xmlns:a16="http://schemas.microsoft.com/office/drawing/2014/main" id="{82CB6163-A54C-6023-AAD1-E8907DCE202A}"/>
              </a:ext>
            </a:extLst>
          </p:cNvPr>
          <p:cNvGraphicFramePr>
            <a:graphicFrameLocks/>
          </p:cNvGraphicFramePr>
          <p:nvPr/>
        </p:nvGraphicFramePr>
        <p:xfrm>
          <a:off x="423566" y="1934785"/>
          <a:ext cx="5577840" cy="256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0B94605-E761-24B0-255C-681314EB994E}"/>
              </a:ext>
            </a:extLst>
          </p:cNvPr>
          <p:cNvGraphicFramePr>
            <a:graphicFrameLocks/>
          </p:cNvGraphicFramePr>
          <p:nvPr/>
        </p:nvGraphicFramePr>
        <p:xfrm>
          <a:off x="6096000" y="1934785"/>
          <a:ext cx="5577840" cy="25603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FEFF247-AFB6-2413-3F81-AAB5BCDAA340}"/>
              </a:ext>
            </a:extLst>
          </p:cNvPr>
          <p:cNvSpPr txBox="1"/>
          <p:nvPr/>
        </p:nvSpPr>
        <p:spPr>
          <a:xfrm>
            <a:off x="2032691" y="5465379"/>
            <a:ext cx="11456276" cy="923330"/>
          </a:xfrm>
          <a:prstGeom prst="rect">
            <a:avLst/>
          </a:prstGeom>
          <a:noFill/>
        </p:spPr>
        <p:txBody>
          <a:bodyPr wrap="square" rtlCol="0">
            <a:spAutoFit/>
          </a:bodyPr>
          <a:lstStyle/>
          <a:p>
            <a:r>
              <a:rPr lang="en-US" dirty="0"/>
              <a:t>Tests performed connecting 1.3 GHz cavity to VNA:</a:t>
            </a:r>
          </a:p>
          <a:p>
            <a:pPr marL="285750" indent="-285750">
              <a:buFont typeface="Arial" panose="020B0604020202020204" pitchFamily="34" charset="0"/>
              <a:buChar char="•"/>
            </a:pPr>
            <a:r>
              <a:rPr lang="en-US" dirty="0"/>
              <a:t>Fixed temperature: Helium vapor pressure = 20 mbar (with pressure controller). </a:t>
            </a:r>
          </a:p>
          <a:p>
            <a:pPr marL="285750" indent="-285750">
              <a:buFont typeface="Arial" panose="020B0604020202020204" pitchFamily="34" charset="0"/>
              <a:buChar char="•"/>
            </a:pPr>
            <a:r>
              <a:rPr lang="en-US" dirty="0"/>
              <a:t>Power: 10 dBm</a:t>
            </a:r>
          </a:p>
        </p:txBody>
      </p:sp>
      <p:pic>
        <p:nvPicPr>
          <p:cNvPr id="3" name="Picture 9">
            <a:extLst>
              <a:ext uri="{FF2B5EF4-FFF2-40B4-BE49-F238E27FC236}">
                <a16:creationId xmlns:a16="http://schemas.microsoft.com/office/drawing/2014/main" id="{7AAEABBB-93E0-8AAB-902E-E4554BA5F2C2}"/>
              </a:ext>
            </a:extLst>
          </p:cNvPr>
          <p:cNvPicPr>
            <a:picLocks noChangeAspect="1" noChangeArrowheads="1"/>
          </p:cNvPicPr>
          <p:nvPr/>
        </p:nvPicPr>
        <p:blipFill>
          <a:blip r:embed="rId4"/>
          <a:srcRect/>
          <a:stretch>
            <a:fillRect/>
          </a:stretch>
        </p:blipFill>
        <p:spPr bwMode="auto">
          <a:xfrm>
            <a:off x="0" y="203305"/>
            <a:ext cx="949386" cy="1522412"/>
          </a:xfrm>
          <a:prstGeom prst="rect">
            <a:avLst/>
          </a:prstGeom>
          <a:noFill/>
          <a:ln w="9525">
            <a:noFill/>
            <a:miter lim="800000"/>
            <a:headEnd/>
            <a:tailEnd/>
          </a:ln>
          <a:effectLst/>
        </p:spPr>
      </p:pic>
    </p:spTree>
    <p:extLst>
      <p:ext uri="{BB962C8B-B14F-4D97-AF65-F5344CB8AC3E}">
        <p14:creationId xmlns:p14="http://schemas.microsoft.com/office/powerpoint/2010/main" val="1577758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724095" y="3514127"/>
            <a:ext cx="593769" cy="538864"/>
          </a:xfrm>
          <a:prstGeom prst="rect">
            <a:avLst/>
          </a:prstGeom>
        </p:spPr>
        <p:txBody>
          <a:bodyPr vert="horz" wrap="square" lIns="0" tIns="11937" rIns="0" bIns="0" rtlCol="0">
            <a:spAutoFit/>
          </a:bodyPr>
          <a:lstStyle/>
          <a:p>
            <a:pPr marL="7701" marR="3081">
              <a:lnSpc>
                <a:spcPct val="98700"/>
              </a:lnSpc>
              <a:spcBef>
                <a:spcPts val="94"/>
              </a:spcBef>
            </a:pPr>
            <a:r>
              <a:rPr sz="728" spc="-6" dirty="0">
                <a:solidFill>
                  <a:srgbClr val="FFFFFF"/>
                </a:solidFill>
                <a:latin typeface="Arial MT"/>
                <a:cs typeface="Arial MT"/>
              </a:rPr>
              <a:t>STO </a:t>
            </a:r>
            <a:r>
              <a:rPr sz="728" spc="12" dirty="0">
                <a:solidFill>
                  <a:srgbClr val="FFFFFF"/>
                </a:solidFill>
                <a:latin typeface="Arial MT"/>
                <a:cs typeface="Arial MT"/>
              </a:rPr>
              <a:t>crystal: </a:t>
            </a:r>
            <a:r>
              <a:rPr sz="728" spc="15" dirty="0">
                <a:solidFill>
                  <a:srgbClr val="FFFFFF"/>
                </a:solidFill>
                <a:latin typeface="Arial MT"/>
                <a:cs typeface="Arial MT"/>
              </a:rPr>
              <a:t> </a:t>
            </a:r>
            <a:r>
              <a:rPr sz="728" spc="9" dirty="0">
                <a:solidFill>
                  <a:srgbClr val="FFFFFF"/>
                </a:solidFill>
                <a:latin typeface="Arial MT"/>
                <a:cs typeface="Arial MT"/>
              </a:rPr>
              <a:t>radius: </a:t>
            </a:r>
            <a:r>
              <a:rPr sz="910" i="1" spc="-3" dirty="0">
                <a:solidFill>
                  <a:srgbClr val="FFFFFF"/>
                </a:solidFill>
                <a:latin typeface="Times New Roman"/>
                <a:cs typeface="Times New Roman"/>
              </a:rPr>
              <a:t>a </a:t>
            </a:r>
            <a:r>
              <a:rPr sz="910" i="1" dirty="0">
                <a:solidFill>
                  <a:srgbClr val="FFFFFF"/>
                </a:solidFill>
                <a:latin typeface="Times New Roman"/>
                <a:cs typeface="Times New Roman"/>
              </a:rPr>
              <a:t> </a:t>
            </a:r>
            <a:r>
              <a:rPr sz="728" spc="12" dirty="0">
                <a:solidFill>
                  <a:srgbClr val="FFFFFF"/>
                </a:solidFill>
                <a:latin typeface="Arial MT"/>
                <a:cs typeface="Arial MT"/>
              </a:rPr>
              <a:t>height:  </a:t>
            </a:r>
            <a:r>
              <a:rPr sz="910" i="1" spc="-3" dirty="0">
                <a:solidFill>
                  <a:srgbClr val="FFFFFF"/>
                </a:solidFill>
                <a:latin typeface="Times New Roman"/>
                <a:cs typeface="Times New Roman"/>
              </a:rPr>
              <a:t>d </a:t>
            </a:r>
            <a:r>
              <a:rPr sz="910" i="1" dirty="0">
                <a:solidFill>
                  <a:srgbClr val="FFFFFF"/>
                </a:solidFill>
                <a:latin typeface="Times New Roman"/>
                <a:cs typeface="Times New Roman"/>
              </a:rPr>
              <a:t> </a:t>
            </a:r>
            <a:r>
              <a:rPr sz="728" spc="9" dirty="0">
                <a:solidFill>
                  <a:srgbClr val="FFFFFF"/>
                </a:solidFill>
                <a:latin typeface="Arial MT"/>
                <a:cs typeface="Arial MT"/>
              </a:rPr>
              <a:t>hole</a:t>
            </a:r>
            <a:r>
              <a:rPr sz="728" spc="-15" dirty="0">
                <a:solidFill>
                  <a:srgbClr val="FFFFFF"/>
                </a:solidFill>
                <a:latin typeface="Arial MT"/>
                <a:cs typeface="Arial MT"/>
              </a:rPr>
              <a:t> </a:t>
            </a:r>
            <a:r>
              <a:rPr sz="728" spc="9" dirty="0">
                <a:solidFill>
                  <a:srgbClr val="FFFFFF"/>
                </a:solidFill>
                <a:latin typeface="Arial MT"/>
                <a:cs typeface="Arial MT"/>
              </a:rPr>
              <a:t>radius:</a:t>
            </a:r>
            <a:r>
              <a:rPr sz="728" spc="-12" dirty="0">
                <a:solidFill>
                  <a:srgbClr val="FFFFFF"/>
                </a:solidFill>
                <a:latin typeface="Arial MT"/>
                <a:cs typeface="Arial MT"/>
              </a:rPr>
              <a:t> </a:t>
            </a:r>
            <a:r>
              <a:rPr sz="910" i="1" spc="-3" dirty="0">
                <a:solidFill>
                  <a:srgbClr val="FFFFFF"/>
                </a:solidFill>
                <a:latin typeface="Times New Roman"/>
                <a:cs typeface="Times New Roman"/>
              </a:rPr>
              <a:t>a</a:t>
            </a:r>
            <a:endParaRPr sz="910">
              <a:latin typeface="Times New Roman"/>
              <a:cs typeface="Times New Roman"/>
            </a:endParaRPr>
          </a:p>
        </p:txBody>
      </p:sp>
      <p:sp>
        <p:nvSpPr>
          <p:cNvPr id="16" name="object 16"/>
          <p:cNvSpPr txBox="1"/>
          <p:nvPr/>
        </p:nvSpPr>
        <p:spPr>
          <a:xfrm>
            <a:off x="1301625" y="2585486"/>
            <a:ext cx="2623012" cy="275414"/>
          </a:xfrm>
          <a:prstGeom prst="rect">
            <a:avLst/>
          </a:prstGeom>
        </p:spPr>
        <p:txBody>
          <a:bodyPr vert="horz" wrap="square" lIns="0" tIns="7701" rIns="0" bIns="0" rtlCol="0">
            <a:spAutoFit/>
          </a:bodyPr>
          <a:lstStyle/>
          <a:p>
            <a:pPr marL="638821" marR="18483" indent="-616102">
              <a:lnSpc>
                <a:spcPct val="134200"/>
              </a:lnSpc>
              <a:spcBef>
                <a:spcPts val="61"/>
              </a:spcBef>
            </a:pPr>
            <a:r>
              <a:rPr sz="1455" b="1" spc="-6" dirty="0">
                <a:latin typeface="Arial"/>
                <a:cs typeface="Arial"/>
              </a:rPr>
              <a:t>Fundamental</a:t>
            </a:r>
            <a:r>
              <a:rPr sz="1455" b="1" spc="-21" dirty="0">
                <a:latin typeface="Arial"/>
                <a:cs typeface="Arial"/>
              </a:rPr>
              <a:t> </a:t>
            </a:r>
            <a:r>
              <a:rPr sz="1455" b="1" spc="6" dirty="0">
                <a:latin typeface="Arial"/>
                <a:cs typeface="Arial"/>
              </a:rPr>
              <a:t>mode </a:t>
            </a:r>
            <a:r>
              <a:rPr sz="1455" b="1" spc="-397" dirty="0">
                <a:latin typeface="Arial"/>
                <a:cs typeface="Arial"/>
              </a:rPr>
              <a:t> </a:t>
            </a:r>
            <a:r>
              <a:rPr sz="2183" b="1" spc="-86" baseline="10416" dirty="0">
                <a:latin typeface="Arial"/>
                <a:cs typeface="Arial"/>
              </a:rPr>
              <a:t>TE</a:t>
            </a:r>
            <a:r>
              <a:rPr sz="1243" spc="-58" dirty="0">
                <a:latin typeface="Cambria"/>
                <a:cs typeface="Cambria"/>
              </a:rPr>
              <a:t>01</a:t>
            </a:r>
            <a:r>
              <a:rPr sz="1243" i="1" spc="-58" dirty="0">
                <a:latin typeface="Arial"/>
                <a:cs typeface="Arial"/>
              </a:rPr>
              <a:t>δ</a:t>
            </a:r>
            <a:endParaRPr sz="1243" dirty="0">
              <a:latin typeface="Arial"/>
              <a:cs typeface="Arial"/>
            </a:endParaRPr>
          </a:p>
        </p:txBody>
      </p:sp>
      <p:pic>
        <p:nvPicPr>
          <p:cNvPr id="17" name="object 17"/>
          <p:cNvPicPr/>
          <p:nvPr/>
        </p:nvPicPr>
        <p:blipFill>
          <a:blip r:embed="rId2" cstate="print"/>
          <a:stretch>
            <a:fillRect/>
          </a:stretch>
        </p:blipFill>
        <p:spPr>
          <a:xfrm>
            <a:off x="1842855" y="1132887"/>
            <a:ext cx="2189708" cy="1255337"/>
          </a:xfrm>
          <a:prstGeom prst="rect">
            <a:avLst/>
          </a:prstGeom>
        </p:spPr>
      </p:pic>
      <p:sp>
        <p:nvSpPr>
          <p:cNvPr id="18" name="object 18"/>
          <p:cNvSpPr txBox="1"/>
          <p:nvPr/>
        </p:nvSpPr>
        <p:spPr>
          <a:xfrm>
            <a:off x="537525" y="708287"/>
            <a:ext cx="6990077" cy="269066"/>
          </a:xfrm>
          <a:prstGeom prst="rect">
            <a:avLst/>
          </a:prstGeom>
        </p:spPr>
        <p:txBody>
          <a:bodyPr vert="horz" wrap="square" lIns="0" tIns="7701" rIns="0" bIns="0" rtlCol="0">
            <a:spAutoFit/>
          </a:bodyPr>
          <a:lstStyle/>
          <a:p>
            <a:pPr marL="210630" indent="-203314">
              <a:spcBef>
                <a:spcPts val="61"/>
              </a:spcBef>
              <a:buSzPct val="123214"/>
              <a:buChar char="•"/>
              <a:tabLst>
                <a:tab pos="211015" algn="l"/>
              </a:tabLst>
            </a:pPr>
            <a:r>
              <a:rPr lang="it-IT" sz="1698" b="1" spc="15" dirty="0">
                <a:latin typeface="Arial"/>
                <a:cs typeface="Arial"/>
              </a:rPr>
              <a:t>T</a:t>
            </a:r>
            <a:r>
              <a:rPr sz="1698" b="1" spc="15" dirty="0" err="1">
                <a:latin typeface="Arial"/>
                <a:cs typeface="Arial"/>
              </a:rPr>
              <a:t>est</a:t>
            </a:r>
            <a:r>
              <a:rPr sz="1698" b="1" dirty="0">
                <a:latin typeface="Arial"/>
                <a:cs typeface="Arial"/>
              </a:rPr>
              <a:t> of</a:t>
            </a:r>
            <a:r>
              <a:rPr sz="1698" b="1" spc="3" dirty="0">
                <a:latin typeface="Arial"/>
                <a:cs typeface="Arial"/>
              </a:rPr>
              <a:t> </a:t>
            </a:r>
            <a:r>
              <a:rPr lang="it-IT" sz="1698" b="1" spc="-9" dirty="0">
                <a:latin typeface="Arial"/>
                <a:cs typeface="Arial"/>
              </a:rPr>
              <a:t>SrtiO3 </a:t>
            </a:r>
            <a:r>
              <a:rPr sz="1698" b="1" spc="6" dirty="0">
                <a:latin typeface="Arial"/>
                <a:cs typeface="Arial"/>
              </a:rPr>
              <a:t>dielectric</a:t>
            </a:r>
            <a:r>
              <a:rPr sz="1698" b="1" spc="3" dirty="0">
                <a:latin typeface="Arial"/>
                <a:cs typeface="Arial"/>
              </a:rPr>
              <a:t> </a:t>
            </a:r>
            <a:r>
              <a:rPr sz="1698" b="1" spc="-3" dirty="0">
                <a:latin typeface="Arial"/>
                <a:cs typeface="Arial"/>
              </a:rPr>
              <a:t>resonators</a:t>
            </a:r>
            <a:endParaRPr sz="1698" dirty="0">
              <a:latin typeface="Arial"/>
              <a:cs typeface="Arial"/>
            </a:endParaRPr>
          </a:p>
        </p:txBody>
      </p:sp>
      <p:sp>
        <p:nvSpPr>
          <p:cNvPr id="20" name="object 20"/>
          <p:cNvSpPr txBox="1">
            <a:spLocks noGrp="1"/>
          </p:cNvSpPr>
          <p:nvPr>
            <p:ph type="title"/>
          </p:nvPr>
        </p:nvSpPr>
        <p:spPr>
          <a:xfrm>
            <a:off x="597933" y="90406"/>
            <a:ext cx="4298861" cy="550181"/>
          </a:xfrm>
          <a:prstGeom prst="rect">
            <a:avLst/>
          </a:prstGeom>
        </p:spPr>
        <p:txBody>
          <a:bodyPr vert="horz" wrap="square" lIns="0" tIns="8856" rIns="0" bIns="0" rtlCol="0" anchor="ctr">
            <a:spAutoFit/>
          </a:bodyPr>
          <a:lstStyle/>
          <a:p>
            <a:pPr marL="7701">
              <a:lnSpc>
                <a:spcPct val="100000"/>
              </a:lnSpc>
              <a:spcBef>
                <a:spcPts val="69"/>
              </a:spcBef>
            </a:pPr>
            <a:r>
              <a:rPr sz="3517" spc="-45" dirty="0"/>
              <a:t>Dielectric</a:t>
            </a:r>
            <a:r>
              <a:rPr sz="3517" spc="-164" dirty="0"/>
              <a:t> </a:t>
            </a:r>
            <a:r>
              <a:rPr sz="3517" spc="-76" dirty="0"/>
              <a:t>resonators</a:t>
            </a:r>
            <a:endParaRPr sz="3517"/>
          </a:p>
        </p:txBody>
      </p:sp>
      <p:pic>
        <p:nvPicPr>
          <p:cNvPr id="21" name="Immagine 20">
            <a:extLst>
              <a:ext uri="{FF2B5EF4-FFF2-40B4-BE49-F238E27FC236}">
                <a16:creationId xmlns:a16="http://schemas.microsoft.com/office/drawing/2014/main" id="{3B134C10-DF0A-AA1D-B4B1-FF4188970124}"/>
              </a:ext>
            </a:extLst>
          </p:cNvPr>
          <p:cNvPicPr>
            <a:picLocks noChangeAspect="1"/>
          </p:cNvPicPr>
          <p:nvPr/>
        </p:nvPicPr>
        <p:blipFill>
          <a:blip r:embed="rId3"/>
          <a:stretch>
            <a:fillRect/>
          </a:stretch>
        </p:blipFill>
        <p:spPr>
          <a:xfrm>
            <a:off x="4978507" y="1267189"/>
            <a:ext cx="6833167" cy="2699735"/>
          </a:xfrm>
          <a:prstGeom prst="rect">
            <a:avLst/>
          </a:prstGeom>
        </p:spPr>
      </p:pic>
      <p:sp>
        <p:nvSpPr>
          <p:cNvPr id="22" name="CasellaDiTesto 21">
            <a:extLst>
              <a:ext uri="{FF2B5EF4-FFF2-40B4-BE49-F238E27FC236}">
                <a16:creationId xmlns:a16="http://schemas.microsoft.com/office/drawing/2014/main" id="{89935ED9-6791-DDB6-E731-EE6669958B00}"/>
              </a:ext>
            </a:extLst>
          </p:cNvPr>
          <p:cNvSpPr txBox="1"/>
          <p:nvPr/>
        </p:nvSpPr>
        <p:spPr>
          <a:xfrm>
            <a:off x="4810318" y="4059964"/>
            <a:ext cx="7169544" cy="1754326"/>
          </a:xfrm>
          <a:prstGeom prst="rect">
            <a:avLst/>
          </a:prstGeom>
          <a:noFill/>
        </p:spPr>
        <p:txBody>
          <a:bodyPr wrap="square">
            <a:spAutoFit/>
          </a:bodyPr>
          <a:lstStyle/>
          <a:p>
            <a:pPr algn="just"/>
            <a:r>
              <a:rPr lang="en-US" sz="1200" b="0" i="0" u="none" strike="noStrike" baseline="0" dirty="0">
                <a:latin typeface="CMR9"/>
              </a:rPr>
              <a:t>FIG. 1. Characterization of the STO resonator at room temperature. (a) Photograph showing the STO puck and Cu cavity used in the experiments. (b) Sketch of the model used for simulations (COMSOL Multiphysics). The top cap is not shown. (</a:t>
            </a:r>
            <a:r>
              <a:rPr lang="en-US" sz="1200" b="0" i="0" u="none" strike="noStrike" baseline="0" dirty="0" err="1">
                <a:latin typeface="CMR9"/>
              </a:rPr>
              <a:t>c,d</a:t>
            </a:r>
            <a:r>
              <a:rPr lang="en-US" sz="1200" b="0" i="0" u="none" strike="noStrike" baseline="0" dirty="0">
                <a:latin typeface="CMR9"/>
              </a:rPr>
              <a:t>) Simulated distribution of the root-mean-square electric and magnetic field for the TE</a:t>
            </a:r>
            <a:r>
              <a:rPr lang="en-US" sz="1200" b="0" i="0" u="none" strike="noStrike" baseline="0" dirty="0">
                <a:latin typeface="CMR6"/>
              </a:rPr>
              <a:t>01</a:t>
            </a:r>
            <a:r>
              <a:rPr lang="en-US" sz="1200" b="0" i="0" u="none" strike="noStrike" baseline="0" dirty="0">
                <a:latin typeface="CMMI6"/>
              </a:rPr>
              <a:t>δ </a:t>
            </a:r>
            <a:r>
              <a:rPr lang="en-US" sz="1200" b="0" i="0" u="none" strike="noStrike" baseline="0" dirty="0">
                <a:latin typeface="CMR9"/>
              </a:rPr>
              <a:t>mode (</a:t>
            </a:r>
            <a:r>
              <a:rPr lang="en-US" sz="1200" b="0" i="0" u="none" strike="noStrike" baseline="0" dirty="0" err="1">
                <a:latin typeface="CMMI9"/>
              </a:rPr>
              <a:t>ε</a:t>
            </a:r>
            <a:r>
              <a:rPr lang="en-US" sz="1200" b="0" i="0" u="none" strike="noStrike" baseline="0" dirty="0" err="1">
                <a:latin typeface="CMMI6"/>
              </a:rPr>
              <a:t>r</a:t>
            </a:r>
            <a:r>
              <a:rPr lang="en-US" sz="1200" b="0" i="0" u="none" strike="noStrike" baseline="0" dirty="0">
                <a:latin typeface="CMMI6"/>
              </a:rPr>
              <a:t> </a:t>
            </a:r>
            <a:r>
              <a:rPr lang="en-US" sz="1200" b="0" i="0" u="none" strike="noStrike" baseline="0" dirty="0">
                <a:latin typeface="CMR9"/>
              </a:rPr>
              <a:t>= 318). (</a:t>
            </a:r>
            <a:r>
              <a:rPr lang="en-US" sz="1200" b="0" i="0" u="none" strike="noStrike" baseline="0" dirty="0" err="1">
                <a:latin typeface="CMR9"/>
              </a:rPr>
              <a:t>d,e</a:t>
            </a:r>
            <a:r>
              <a:rPr lang="en-US" sz="1200" b="0" i="0" u="none" strike="noStrike" baseline="0" dirty="0">
                <a:latin typeface="CMR9"/>
              </a:rPr>
              <a:t>) Plots of reflection (</a:t>
            </a:r>
            <a:r>
              <a:rPr lang="en-US" sz="1200" b="0" i="0" u="none" strike="noStrike" baseline="0" dirty="0">
                <a:latin typeface="CMMI9"/>
              </a:rPr>
              <a:t>S</a:t>
            </a:r>
            <a:r>
              <a:rPr lang="en-US" sz="1200" b="0" i="0" u="none" strike="noStrike" baseline="0" dirty="0">
                <a:latin typeface="CMR6"/>
              </a:rPr>
              <a:t>11</a:t>
            </a:r>
            <a:r>
              <a:rPr lang="en-US" sz="1200" b="0" i="0" u="none" strike="noStrike" baseline="0" dirty="0">
                <a:latin typeface="CMR9"/>
              </a:rPr>
              <a:t>) and transmission spectra (</a:t>
            </a:r>
            <a:r>
              <a:rPr lang="en-US" sz="1200" b="0" i="0" u="none" strike="noStrike" baseline="0" dirty="0">
                <a:latin typeface="CMMI9"/>
              </a:rPr>
              <a:t>S</a:t>
            </a:r>
            <a:r>
              <a:rPr lang="en-US" sz="1200" b="0" i="0" u="none" strike="noStrike" baseline="0" dirty="0">
                <a:latin typeface="CMR6"/>
              </a:rPr>
              <a:t>21</a:t>
            </a:r>
            <a:r>
              <a:rPr lang="en-US" sz="1200" b="0" i="0" u="none" strike="noStrike" baseline="0" dirty="0">
                <a:latin typeface="CMR9"/>
              </a:rPr>
              <a:t>) measured at room temperature (incident power 0 dBm). The amplitude is shown in blue, the phase in green. (f) Comparison between simulated and experimental </a:t>
            </a:r>
            <a:r>
              <a:rPr lang="en-US" sz="1200" b="0" i="0" u="none" strike="noStrike" baseline="0" dirty="0">
                <a:latin typeface="CMMI9"/>
              </a:rPr>
              <a:t>S</a:t>
            </a:r>
            <a:r>
              <a:rPr lang="en-US" sz="1200" b="0" i="0" u="none" strike="noStrike" baseline="0" dirty="0">
                <a:latin typeface="CMR6"/>
              </a:rPr>
              <a:t>21 </a:t>
            </a:r>
            <a:r>
              <a:rPr lang="en-US" sz="1200" b="0" i="0" u="none" strike="noStrike" baseline="0" dirty="0">
                <a:latin typeface="CMR9"/>
              </a:rPr>
              <a:t>spectra. The peak at 1.22 GHz is reproduced by the simulated TE</a:t>
            </a:r>
            <a:r>
              <a:rPr lang="en-US" sz="1200" b="0" i="0" u="none" strike="noStrike" baseline="0" dirty="0">
                <a:latin typeface="CMR6"/>
              </a:rPr>
              <a:t>01</a:t>
            </a:r>
            <a:r>
              <a:rPr lang="en-US" sz="1200" b="0" i="0" u="none" strike="noStrike" baseline="0" dirty="0">
                <a:latin typeface="CMMI6"/>
              </a:rPr>
              <a:t>δ </a:t>
            </a:r>
            <a:r>
              <a:rPr lang="en-US" sz="1200" b="0" i="0" u="none" strike="noStrike" baseline="0" dirty="0">
                <a:latin typeface="CMR9"/>
              </a:rPr>
              <a:t>mode, while the dip displayed by the simulation at </a:t>
            </a:r>
            <a:r>
              <a:rPr lang="en-US" sz="1200" b="0" i="0" u="none" strike="noStrike" baseline="0" dirty="0">
                <a:latin typeface="CMSY9"/>
              </a:rPr>
              <a:t>≈ </a:t>
            </a:r>
            <a:r>
              <a:rPr lang="en-US" sz="1200" b="0" i="0" u="none" strike="noStrike" baseline="0" dirty="0">
                <a:latin typeface="CMR9"/>
              </a:rPr>
              <a:t>1 GHz is below the background transmission of the cavity (</a:t>
            </a:r>
            <a:r>
              <a:rPr lang="en-US" sz="1200" b="0" i="0" u="none" strike="noStrike" baseline="0" dirty="0">
                <a:latin typeface="CMSY9"/>
              </a:rPr>
              <a:t>−</a:t>
            </a:r>
            <a:r>
              <a:rPr lang="en-US" sz="1200" b="0" i="0" u="none" strike="noStrike" baseline="0" dirty="0">
                <a:latin typeface="CMR9"/>
              </a:rPr>
              <a:t>100 dB). The peak at 1.8 GHz is probably related to the hybrid HEM</a:t>
            </a:r>
            <a:r>
              <a:rPr lang="en-US" sz="1200" b="0" i="0" u="none" strike="noStrike" baseline="0" dirty="0">
                <a:latin typeface="CMR6"/>
              </a:rPr>
              <a:t>12</a:t>
            </a:r>
            <a:r>
              <a:rPr lang="en-US" sz="1200" b="0" i="0" u="none" strike="noStrike" baseline="0" dirty="0">
                <a:latin typeface="CMMI6"/>
              </a:rPr>
              <a:t>δ </a:t>
            </a:r>
            <a:r>
              <a:rPr lang="en-US" sz="1200" b="0" i="0" u="none" strike="noStrike" baseline="0" dirty="0">
                <a:latin typeface="CMR9"/>
              </a:rPr>
              <a:t>mode, although in this case the simulation shows a mismatch of </a:t>
            </a:r>
            <a:r>
              <a:rPr lang="en-US" sz="1200" b="0" i="0" u="none" strike="noStrike" baseline="0" dirty="0">
                <a:latin typeface="CMSY9"/>
              </a:rPr>
              <a:t>≈ </a:t>
            </a:r>
            <a:r>
              <a:rPr lang="en-US" sz="1200" b="0" i="0" u="none" strike="noStrike" baseline="0" dirty="0">
                <a:latin typeface="CMR9"/>
              </a:rPr>
              <a:t>200 </a:t>
            </a:r>
            <a:r>
              <a:rPr lang="en-US" sz="1200" b="0" i="0" u="none" strike="noStrike" baseline="0" dirty="0" err="1">
                <a:latin typeface="CMR9"/>
              </a:rPr>
              <a:t>MHz.</a:t>
            </a:r>
            <a:endParaRPr lang="it-IT" sz="1200" dirty="0"/>
          </a:p>
        </p:txBody>
      </p:sp>
      <p:sp>
        <p:nvSpPr>
          <p:cNvPr id="2" name="Footer Placeholder 4">
            <a:extLst>
              <a:ext uri="{FF2B5EF4-FFF2-40B4-BE49-F238E27FC236}">
                <a16:creationId xmlns:a16="http://schemas.microsoft.com/office/drawing/2014/main" id="{15FDE2AD-3A1F-B508-C6C3-A5261D9BAB10}"/>
              </a:ext>
            </a:extLst>
          </p:cNvPr>
          <p:cNvSpPr>
            <a:spLocks noGrp="1"/>
          </p:cNvSpPr>
          <p:nvPr>
            <p:ph type="ftr" sz="quarter" idx="11"/>
          </p:nvPr>
        </p:nvSpPr>
        <p:spPr>
          <a:xfrm>
            <a:off x="4324949" y="552753"/>
            <a:ext cx="4114800" cy="365125"/>
          </a:xfrm>
        </p:spPr>
        <p:txBody>
          <a:bodyPr/>
          <a:lstStyle/>
          <a:p>
            <a:r>
              <a:rPr lang="en-GB" dirty="0" err="1">
                <a:solidFill>
                  <a:schemeClr val="accent1"/>
                </a:solidFill>
              </a:rPr>
              <a:t>Shahnam</a:t>
            </a:r>
            <a:r>
              <a:rPr lang="en-GB" dirty="0">
                <a:solidFill>
                  <a:schemeClr val="accent1"/>
                </a:solidFill>
              </a:rPr>
              <a:t> Gorgi Zadeh , et al,</a:t>
            </a:r>
            <a:r>
              <a:rPr lang="en-GB" dirty="0"/>
              <a:t> </a:t>
            </a:r>
          </a:p>
          <a:p>
            <a:r>
              <a:rPr lang="en-GB" dirty="0"/>
              <a:t>CERN </a:t>
            </a:r>
            <a:endParaRPr lang="en-US" dirty="0"/>
          </a:p>
        </p:txBody>
      </p:sp>
      <p:sp>
        <p:nvSpPr>
          <p:cNvPr id="3" name="CasellaDiTesto 2">
            <a:extLst>
              <a:ext uri="{FF2B5EF4-FFF2-40B4-BE49-F238E27FC236}">
                <a16:creationId xmlns:a16="http://schemas.microsoft.com/office/drawing/2014/main" id="{231700FA-C723-776B-60B4-916DAFD03731}"/>
              </a:ext>
            </a:extLst>
          </p:cNvPr>
          <p:cNvSpPr txBox="1"/>
          <p:nvPr/>
        </p:nvSpPr>
        <p:spPr>
          <a:xfrm>
            <a:off x="7659267" y="501874"/>
            <a:ext cx="6097348" cy="369332"/>
          </a:xfrm>
          <a:prstGeom prst="rect">
            <a:avLst/>
          </a:prstGeom>
          <a:noFill/>
        </p:spPr>
        <p:txBody>
          <a:bodyPr wrap="square">
            <a:spAutoFit/>
          </a:bodyPr>
          <a:lstStyle/>
          <a:p>
            <a:r>
              <a:rPr lang="en-US" sz="1800" dirty="0">
                <a:hlinkClick r:id="rId4"/>
              </a:rPr>
              <a:t>https://arxiv.org/abs/2410.05831</a:t>
            </a:r>
            <a:endParaRPr lang="en-US" sz="1800" dirty="0"/>
          </a:p>
        </p:txBody>
      </p:sp>
      <p:graphicFrame>
        <p:nvGraphicFramePr>
          <p:cNvPr id="4" name="Tabella 15">
            <a:extLst>
              <a:ext uri="{FF2B5EF4-FFF2-40B4-BE49-F238E27FC236}">
                <a16:creationId xmlns:a16="http://schemas.microsoft.com/office/drawing/2014/main" id="{6CAB76C2-849F-71C5-A345-2B63B64B7B91}"/>
              </a:ext>
            </a:extLst>
          </p:cNvPr>
          <p:cNvGraphicFramePr>
            <a:graphicFrameLocks noGrp="1"/>
          </p:cNvGraphicFramePr>
          <p:nvPr/>
        </p:nvGraphicFramePr>
        <p:xfrm>
          <a:off x="380326" y="3002881"/>
          <a:ext cx="4078386" cy="960120"/>
        </p:xfrm>
        <a:graphic>
          <a:graphicData uri="http://schemas.openxmlformats.org/drawingml/2006/table">
            <a:tbl>
              <a:tblPr firstRow="1" bandRow="1">
                <a:tableStyleId>{F5AB1C69-6EDB-4FF4-983F-18BD219EF322}</a:tableStyleId>
              </a:tblPr>
              <a:tblGrid>
                <a:gridCol w="1359462">
                  <a:extLst>
                    <a:ext uri="{9D8B030D-6E8A-4147-A177-3AD203B41FA5}">
                      <a16:colId xmlns:a16="http://schemas.microsoft.com/office/drawing/2014/main" val="123832089"/>
                    </a:ext>
                  </a:extLst>
                </a:gridCol>
                <a:gridCol w="1359462">
                  <a:extLst>
                    <a:ext uri="{9D8B030D-6E8A-4147-A177-3AD203B41FA5}">
                      <a16:colId xmlns:a16="http://schemas.microsoft.com/office/drawing/2014/main" val="1654380457"/>
                    </a:ext>
                  </a:extLst>
                </a:gridCol>
                <a:gridCol w="1359462">
                  <a:extLst>
                    <a:ext uri="{9D8B030D-6E8A-4147-A177-3AD203B41FA5}">
                      <a16:colId xmlns:a16="http://schemas.microsoft.com/office/drawing/2014/main" val="3519946766"/>
                    </a:ext>
                  </a:extLst>
                </a:gridCol>
              </a:tblGrid>
              <a:tr h="264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VBADSV+HelveticaNeue"/>
                        </a:rPr>
                        <a:t>Permittivity</a:t>
                      </a:r>
                      <a:endParaRPr lang="it-IT" sz="1800" dirty="0"/>
                    </a:p>
                  </a:txBody>
                  <a:tcPr marL="68580" marR="68580" marT="34290" marB="34290" anchor="ctr">
                    <a:solidFill>
                      <a:schemeClr val="tx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b="0" i="0" u="none" strike="noStrike" kern="1200" baseline="0" dirty="0">
                          <a:solidFill>
                            <a:schemeClr val="tx1"/>
                          </a:solidFill>
                          <a:latin typeface="+mn-lt"/>
                          <a:ea typeface="+mn-ea"/>
                          <a:cs typeface="+mn-cs"/>
                        </a:rPr>
                        <a:t>Loss tangent </a:t>
                      </a:r>
                      <a:endParaRPr lang="it-IT" sz="1800" dirty="0"/>
                    </a:p>
                  </a:txBody>
                  <a:tcPr marL="68580" marR="68580" marT="34290" marB="34290" anchor="ctr">
                    <a:solidFill>
                      <a:schemeClr val="tx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VBADSV+HelveticaNeue"/>
                        </a:rPr>
                        <a:t>Frequency (GHz) </a:t>
                      </a:r>
                      <a:endParaRPr lang="it-IT" sz="1800" dirty="0"/>
                    </a:p>
                  </a:txBody>
                  <a:tcPr marL="68580" marR="68580" marT="34290" marB="34290" anchor="ctr">
                    <a:solidFill>
                      <a:schemeClr val="tx2">
                        <a:lumMod val="60000"/>
                        <a:lumOff val="40000"/>
                      </a:schemeClr>
                    </a:solidFill>
                  </a:tcPr>
                </a:tc>
                <a:extLst>
                  <a:ext uri="{0D108BD9-81ED-4DB2-BD59-A6C34878D82A}">
                    <a16:rowId xmlns:a16="http://schemas.microsoft.com/office/drawing/2014/main" val="51599264"/>
                  </a:ext>
                </a:extLst>
              </a:tr>
              <a:tr h="1468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b="0" i="0" u="none" strike="noStrike" kern="1200" baseline="0" dirty="0">
                          <a:solidFill>
                            <a:schemeClr val="dk1"/>
                          </a:solidFill>
                          <a:latin typeface="+mn-lt"/>
                          <a:ea typeface="+mn-ea"/>
                          <a:cs typeface="+mn-cs"/>
                        </a:rPr>
                        <a:t>318</a:t>
                      </a:r>
                      <a:endParaRPr lang="it-IT" sz="1800" dirty="0"/>
                    </a:p>
                  </a:txBody>
                  <a:tcPr marL="68580" marR="68580" marT="34290" marB="34290" anchor="ct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b="0" i="0" u="none" strike="noStrike" kern="1200" baseline="0" dirty="0">
                          <a:solidFill>
                            <a:schemeClr val="dk1"/>
                          </a:solidFill>
                          <a:latin typeface="+mn-lt"/>
                          <a:ea typeface="+mn-ea"/>
                          <a:cs typeface="+mn-cs"/>
                        </a:rPr>
                        <a:t>1E-04 </a:t>
                      </a:r>
                      <a:endParaRPr lang="it-IT" sz="1800" dirty="0"/>
                    </a:p>
                  </a:txBody>
                  <a:tcPr marL="68580" marR="68580" marT="34290" marB="34290" anchor="ctr">
                    <a:solidFill>
                      <a:schemeClr val="tx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800" b="0" i="0" u="none" strike="noStrike" kern="1200" baseline="0" dirty="0">
                          <a:solidFill>
                            <a:schemeClr val="dk1"/>
                          </a:solidFill>
                          <a:latin typeface="+mn-lt"/>
                          <a:ea typeface="+mn-ea"/>
                          <a:cs typeface="+mn-cs"/>
                        </a:rPr>
                        <a:t>1.23</a:t>
                      </a:r>
                      <a:endParaRPr lang="it-IT" sz="1800" dirty="0"/>
                    </a:p>
                  </a:txBody>
                  <a:tcPr marL="68580" marR="68580" marT="34290" marB="34290" anchor="ctr">
                    <a:solidFill>
                      <a:schemeClr val="tx2">
                        <a:lumMod val="40000"/>
                        <a:lumOff val="60000"/>
                      </a:schemeClr>
                    </a:solidFill>
                  </a:tcPr>
                </a:tc>
                <a:extLst>
                  <a:ext uri="{0D108BD9-81ED-4DB2-BD59-A6C34878D82A}">
                    <a16:rowId xmlns:a16="http://schemas.microsoft.com/office/drawing/2014/main" val="1582163272"/>
                  </a:ext>
                </a:extLst>
              </a:tr>
            </a:tbl>
          </a:graphicData>
        </a:graphic>
      </p:graphicFrame>
      <p:pic>
        <p:nvPicPr>
          <p:cNvPr id="5" name="Immagine 4">
            <a:extLst>
              <a:ext uri="{FF2B5EF4-FFF2-40B4-BE49-F238E27FC236}">
                <a16:creationId xmlns:a16="http://schemas.microsoft.com/office/drawing/2014/main" id="{7C2CDE9B-AB33-E37B-4740-4796ECA1E574}"/>
              </a:ext>
            </a:extLst>
          </p:cNvPr>
          <p:cNvPicPr>
            <a:picLocks noChangeAspect="1"/>
          </p:cNvPicPr>
          <p:nvPr/>
        </p:nvPicPr>
        <p:blipFill>
          <a:blip r:embed="rId5"/>
          <a:stretch>
            <a:fillRect/>
          </a:stretch>
        </p:blipFill>
        <p:spPr>
          <a:xfrm>
            <a:off x="149608" y="4052991"/>
            <a:ext cx="4539821" cy="1906053"/>
          </a:xfrm>
          <a:prstGeom prst="rect">
            <a:avLst/>
          </a:prstGeom>
        </p:spPr>
      </p:pic>
    </p:spTree>
    <p:extLst>
      <p:ext uri="{BB962C8B-B14F-4D97-AF65-F5344CB8AC3E}">
        <p14:creationId xmlns:p14="http://schemas.microsoft.com/office/powerpoint/2010/main" val="4229591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4">
            <a:extLst>
              <a:ext uri="{FF2B5EF4-FFF2-40B4-BE49-F238E27FC236}">
                <a16:creationId xmlns:a16="http://schemas.microsoft.com/office/drawing/2014/main" id="{0E2761D5-437F-CC67-ECC8-79F1E5EF57D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8BC949-251E-44B7-A958-C5F1B0D9414A}" type="slidenum">
              <a:rPr lang="en-US" altLang="it-IT" sz="1200"/>
              <a:pPr>
                <a:spcBef>
                  <a:spcPct val="0"/>
                </a:spcBef>
                <a:buFontTx/>
                <a:buNone/>
              </a:pPr>
              <a:t>15</a:t>
            </a:fld>
            <a:endParaRPr lang="en-US" altLang="it-IT" sz="1200"/>
          </a:p>
        </p:txBody>
      </p:sp>
      <p:sp>
        <p:nvSpPr>
          <p:cNvPr id="14" name="CasellaDiTesto 13">
            <a:extLst>
              <a:ext uri="{FF2B5EF4-FFF2-40B4-BE49-F238E27FC236}">
                <a16:creationId xmlns:a16="http://schemas.microsoft.com/office/drawing/2014/main" id="{860E4860-A911-CDDD-BE52-FEF245B2E2BF}"/>
              </a:ext>
            </a:extLst>
          </p:cNvPr>
          <p:cNvSpPr txBox="1"/>
          <p:nvPr/>
        </p:nvSpPr>
        <p:spPr>
          <a:xfrm>
            <a:off x="2016125" y="3280389"/>
            <a:ext cx="2902752" cy="276999"/>
          </a:xfrm>
          <a:prstGeom prst="rect">
            <a:avLst/>
          </a:prstGeom>
          <a:noFill/>
        </p:spPr>
        <p:txBody>
          <a:bodyPr wrap="square">
            <a:spAutoFit/>
          </a:bodyPr>
          <a:lstStyle/>
          <a:p>
            <a:pPr algn="ctr"/>
            <a:r>
              <a:rPr lang="it-IT" altLang="it-IT" sz="1200" b="1" dirty="0"/>
              <a:t>T-Room</a:t>
            </a:r>
            <a:r>
              <a:rPr lang="it-IT" altLang="it-IT" sz="1200" dirty="0"/>
              <a:t> Copper </a:t>
            </a:r>
            <a:r>
              <a:rPr lang="it-IT" altLang="it-IT" sz="1200" dirty="0" err="1"/>
              <a:t>Cavity</a:t>
            </a:r>
            <a:endParaRPr lang="it-IT" sz="1200" dirty="0"/>
          </a:p>
        </p:txBody>
      </p:sp>
      <p:sp>
        <p:nvSpPr>
          <p:cNvPr id="3" name="Titolo 1">
            <a:extLst>
              <a:ext uri="{FF2B5EF4-FFF2-40B4-BE49-F238E27FC236}">
                <a16:creationId xmlns:a16="http://schemas.microsoft.com/office/drawing/2014/main" id="{EBE192C2-5822-F12A-26AB-8838E8415449}"/>
              </a:ext>
            </a:extLst>
          </p:cNvPr>
          <p:cNvSpPr txBox="1">
            <a:spLocks/>
          </p:cNvSpPr>
          <p:nvPr/>
        </p:nvSpPr>
        <p:spPr bwMode="auto">
          <a:xfrm>
            <a:off x="3366656" y="1128693"/>
            <a:ext cx="82296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it-IT" altLang="it-IT" sz="2400" dirty="0"/>
              <a:t>STO Cu </a:t>
            </a:r>
            <a:r>
              <a:rPr lang="it-IT" altLang="it-IT" sz="2400" dirty="0" err="1"/>
              <a:t>Cavity</a:t>
            </a:r>
            <a:r>
              <a:rPr lang="it-IT" altLang="it-IT" sz="2400" dirty="0"/>
              <a:t> - </a:t>
            </a:r>
            <a:r>
              <a:rPr lang="it-IT" altLang="it-IT" sz="2400" b="1" dirty="0"/>
              <a:t>Temperature </a:t>
            </a:r>
            <a:r>
              <a:rPr lang="it-IT" altLang="it-IT" sz="2400" b="1" dirty="0" err="1"/>
              <a:t>Comparison</a:t>
            </a:r>
            <a:endParaRPr lang="it-IT" altLang="it-IT" sz="2400" b="1" dirty="0"/>
          </a:p>
        </p:txBody>
      </p:sp>
      <p:pic>
        <p:nvPicPr>
          <p:cNvPr id="5" name="Immagine 4" descr="Immagine che contiene interno, ceramica, Stoviglie, porcellana&#10;&#10;Descrizione generata automaticamente">
            <a:extLst>
              <a:ext uri="{FF2B5EF4-FFF2-40B4-BE49-F238E27FC236}">
                <a16:creationId xmlns:a16="http://schemas.microsoft.com/office/drawing/2014/main" id="{B5318D65-7848-2F30-6CDD-1F0C59441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549" y="1832883"/>
            <a:ext cx="2715870" cy="1527677"/>
          </a:xfrm>
          <a:prstGeom prst="rect">
            <a:avLst/>
          </a:prstGeom>
        </p:spPr>
      </p:pic>
      <p:sp>
        <p:nvSpPr>
          <p:cNvPr id="7" name="CasellaDiTesto 6">
            <a:extLst>
              <a:ext uri="{FF2B5EF4-FFF2-40B4-BE49-F238E27FC236}">
                <a16:creationId xmlns:a16="http://schemas.microsoft.com/office/drawing/2014/main" id="{D979F272-8ABD-B10E-EBDA-49A9E598E4F3}"/>
              </a:ext>
            </a:extLst>
          </p:cNvPr>
          <p:cNvSpPr txBox="1"/>
          <p:nvPr/>
        </p:nvSpPr>
        <p:spPr>
          <a:xfrm>
            <a:off x="7685360" y="3177551"/>
            <a:ext cx="1469390" cy="276999"/>
          </a:xfrm>
          <a:prstGeom prst="rect">
            <a:avLst/>
          </a:prstGeom>
          <a:noFill/>
        </p:spPr>
        <p:txBody>
          <a:bodyPr wrap="square">
            <a:spAutoFit/>
          </a:bodyPr>
          <a:lstStyle/>
          <a:p>
            <a:pPr algn="ctr"/>
            <a:r>
              <a:rPr lang="it-IT" altLang="it-IT" sz="1200" b="1" dirty="0"/>
              <a:t>77 K</a:t>
            </a:r>
            <a:r>
              <a:rPr lang="it-IT" altLang="it-IT" sz="1200" dirty="0"/>
              <a:t> Copper </a:t>
            </a:r>
            <a:r>
              <a:rPr lang="it-IT" altLang="it-IT" sz="1200" dirty="0" err="1"/>
              <a:t>Cavity</a:t>
            </a:r>
            <a:endParaRPr lang="it-IT" sz="1200" dirty="0"/>
          </a:p>
        </p:txBody>
      </p:sp>
      <p:pic>
        <p:nvPicPr>
          <p:cNvPr id="21" name="Immagine 20">
            <a:extLst>
              <a:ext uri="{FF2B5EF4-FFF2-40B4-BE49-F238E27FC236}">
                <a16:creationId xmlns:a16="http://schemas.microsoft.com/office/drawing/2014/main" id="{C77862CD-C563-EBA8-A6B8-2D1588276E6F}"/>
              </a:ext>
            </a:extLst>
          </p:cNvPr>
          <p:cNvPicPr>
            <a:picLocks noChangeAspect="1"/>
          </p:cNvPicPr>
          <p:nvPr/>
        </p:nvPicPr>
        <p:blipFill>
          <a:blip r:embed="rId4"/>
          <a:stretch>
            <a:fillRect/>
          </a:stretch>
        </p:blipFill>
        <p:spPr>
          <a:xfrm>
            <a:off x="1878714" y="1639407"/>
            <a:ext cx="2831832" cy="1603301"/>
          </a:xfrm>
          <a:prstGeom prst="rect">
            <a:avLst/>
          </a:prstGeom>
        </p:spPr>
      </p:pic>
      <p:graphicFrame>
        <p:nvGraphicFramePr>
          <p:cNvPr id="2" name="Tabella 7">
            <a:extLst>
              <a:ext uri="{FF2B5EF4-FFF2-40B4-BE49-F238E27FC236}">
                <a16:creationId xmlns:a16="http://schemas.microsoft.com/office/drawing/2014/main" id="{F9F6FC22-2EBF-0DC3-00E2-BF8260D6854C}"/>
              </a:ext>
            </a:extLst>
          </p:cNvPr>
          <p:cNvGraphicFramePr>
            <a:graphicFrameLocks noGrp="1"/>
          </p:cNvGraphicFramePr>
          <p:nvPr/>
        </p:nvGraphicFramePr>
        <p:xfrm>
          <a:off x="2168527" y="3577611"/>
          <a:ext cx="8229599" cy="2151696"/>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3598024217"/>
                    </a:ext>
                  </a:extLst>
                </a:gridCol>
                <a:gridCol w="1175657">
                  <a:extLst>
                    <a:ext uri="{9D8B030D-6E8A-4147-A177-3AD203B41FA5}">
                      <a16:colId xmlns:a16="http://schemas.microsoft.com/office/drawing/2014/main" val="3689607493"/>
                    </a:ext>
                  </a:extLst>
                </a:gridCol>
                <a:gridCol w="1175657">
                  <a:extLst>
                    <a:ext uri="{9D8B030D-6E8A-4147-A177-3AD203B41FA5}">
                      <a16:colId xmlns:a16="http://schemas.microsoft.com/office/drawing/2014/main" val="488631244"/>
                    </a:ext>
                  </a:extLst>
                </a:gridCol>
                <a:gridCol w="1217367">
                  <a:extLst>
                    <a:ext uri="{9D8B030D-6E8A-4147-A177-3AD203B41FA5}">
                      <a16:colId xmlns:a16="http://schemas.microsoft.com/office/drawing/2014/main" val="3050600957"/>
                    </a:ext>
                  </a:extLst>
                </a:gridCol>
                <a:gridCol w="1133947">
                  <a:extLst>
                    <a:ext uri="{9D8B030D-6E8A-4147-A177-3AD203B41FA5}">
                      <a16:colId xmlns:a16="http://schemas.microsoft.com/office/drawing/2014/main" val="1038083335"/>
                    </a:ext>
                  </a:extLst>
                </a:gridCol>
                <a:gridCol w="1175657">
                  <a:extLst>
                    <a:ext uri="{9D8B030D-6E8A-4147-A177-3AD203B41FA5}">
                      <a16:colId xmlns:a16="http://schemas.microsoft.com/office/drawing/2014/main" val="3481297545"/>
                    </a:ext>
                  </a:extLst>
                </a:gridCol>
                <a:gridCol w="1175657">
                  <a:extLst>
                    <a:ext uri="{9D8B030D-6E8A-4147-A177-3AD203B41FA5}">
                      <a16:colId xmlns:a16="http://schemas.microsoft.com/office/drawing/2014/main" val="81136367"/>
                    </a:ext>
                  </a:extLst>
                </a:gridCol>
              </a:tblGrid>
              <a:tr h="764608">
                <a:tc>
                  <a:txBody>
                    <a:bodyPr/>
                    <a:lstStyle/>
                    <a:p>
                      <a:pPr algn="ctr"/>
                      <a:r>
                        <a:rPr lang="it-IT" sz="1400" dirty="0"/>
                        <a:t>Temperature</a:t>
                      </a:r>
                      <a:endParaRPr lang="it-IT" sz="1600" dirty="0"/>
                    </a:p>
                  </a:txBody>
                  <a:tcPr/>
                </a:tc>
                <a:tc>
                  <a:txBody>
                    <a:bodyPr/>
                    <a:lstStyle/>
                    <a:p>
                      <a:pPr algn="ctr"/>
                      <a:r>
                        <a:rPr lang="it-IT" sz="1600" dirty="0"/>
                        <a:t>Copper </a:t>
                      </a:r>
                      <a:r>
                        <a:rPr lang="it-IT" sz="1600" dirty="0" err="1"/>
                        <a:t>Cavity</a:t>
                      </a:r>
                      <a:endParaRPr lang="it-IT" sz="1600" dirty="0"/>
                    </a:p>
                  </a:txBody>
                  <a:tcPr/>
                </a:tc>
                <a:tc>
                  <a:txBody>
                    <a:bodyPr/>
                    <a:lstStyle/>
                    <a:p>
                      <a:pPr algn="ctr"/>
                      <a:r>
                        <a:rPr lang="it-IT" sz="1600" dirty="0" err="1"/>
                        <a:t>Dielectric</a:t>
                      </a:r>
                      <a:r>
                        <a:rPr lang="it-IT" sz="1600" dirty="0"/>
                        <a:t> Crystal</a:t>
                      </a:r>
                    </a:p>
                  </a:txBody>
                  <a:tcPr/>
                </a:tc>
                <a:tc>
                  <a:txBody>
                    <a:bodyPr/>
                    <a:lstStyle/>
                    <a:p>
                      <a:pPr algn="ctr"/>
                      <a:r>
                        <a:rPr lang="it-IT" sz="1600" dirty="0" err="1"/>
                        <a:t>Resonant</a:t>
                      </a:r>
                      <a:r>
                        <a:rPr lang="it-IT" sz="1600" dirty="0"/>
                        <a:t> Frequency</a:t>
                      </a:r>
                    </a:p>
                  </a:txBody>
                  <a:tcPr/>
                </a:tc>
                <a:tc>
                  <a:txBody>
                    <a:bodyPr/>
                    <a:lstStyle/>
                    <a:p>
                      <a:pPr algn="ctr"/>
                      <a:r>
                        <a:rPr lang="it-IT" sz="1600" dirty="0"/>
                        <a:t>Q </a:t>
                      </a:r>
                      <a:r>
                        <a:rPr lang="it-IT" sz="1600" dirty="0" err="1"/>
                        <a:t>Factor</a:t>
                      </a:r>
                      <a:endParaRPr lang="it-IT" sz="1600" dirty="0"/>
                    </a:p>
                  </a:txBody>
                  <a:tcPr/>
                </a:tc>
                <a:tc>
                  <a:txBody>
                    <a:bodyPr/>
                    <a:lstStyle/>
                    <a:p>
                      <a:pPr algn="ctr"/>
                      <a:r>
                        <a:rPr lang="it-IT" sz="1600" dirty="0"/>
                        <a:t>Loss</a:t>
                      </a:r>
                    </a:p>
                  </a:txBody>
                  <a:tcPr/>
                </a:tc>
                <a:tc>
                  <a:txBody>
                    <a:bodyPr/>
                    <a:lstStyle/>
                    <a:p>
                      <a:pPr algn="ctr"/>
                      <a:r>
                        <a:rPr lang="it-IT" sz="1400" dirty="0"/>
                        <a:t>S </a:t>
                      </a:r>
                      <a:r>
                        <a:rPr lang="it-IT" sz="1400" dirty="0" err="1"/>
                        <a:t>Parameter</a:t>
                      </a:r>
                      <a:endParaRPr lang="it-IT" sz="1400" dirty="0"/>
                    </a:p>
                  </a:txBody>
                  <a:tcPr/>
                </a:tc>
                <a:extLst>
                  <a:ext uri="{0D108BD9-81ED-4DB2-BD59-A6C34878D82A}">
                    <a16:rowId xmlns:a16="http://schemas.microsoft.com/office/drawing/2014/main" val="2701084192"/>
                  </a:ext>
                </a:extLst>
              </a:tr>
              <a:tr h="696125">
                <a:tc>
                  <a:txBody>
                    <a:bodyPr/>
                    <a:lstStyle/>
                    <a:p>
                      <a:pPr algn="ctr"/>
                      <a:r>
                        <a:rPr lang="it-IT" sz="2000" b="1" dirty="0"/>
                        <a:t>298,15 K</a:t>
                      </a:r>
                    </a:p>
                    <a:p>
                      <a:pPr algn="ctr"/>
                      <a:r>
                        <a:rPr lang="it-IT" sz="1600" dirty="0"/>
                        <a:t>25°C)</a:t>
                      </a:r>
                    </a:p>
                  </a:txBody>
                  <a:tcPr anchor="ctr"/>
                </a:tc>
                <a:tc>
                  <a:txBody>
                    <a:bodyPr/>
                    <a:lstStyle/>
                    <a:p>
                      <a:pPr algn="ctr"/>
                      <a:r>
                        <a:rPr lang="it-IT" sz="1600" b="1" dirty="0" err="1"/>
                        <a:t>Closed</a:t>
                      </a:r>
                      <a:r>
                        <a:rPr lang="it-IT" sz="1600" dirty="0"/>
                        <a:t> </a:t>
                      </a:r>
                      <a:r>
                        <a:rPr lang="it-IT" sz="1600" dirty="0" err="1"/>
                        <a:t>Cavity</a:t>
                      </a:r>
                      <a:r>
                        <a:rPr lang="it-IT" sz="1600" dirty="0"/>
                        <a:t> </a:t>
                      </a:r>
                    </a:p>
                  </a:txBody>
                  <a:tcPr anchor="ctr"/>
                </a:tc>
                <a:tc>
                  <a:txBody>
                    <a:bodyPr/>
                    <a:lstStyle/>
                    <a:p>
                      <a:pPr algn="ctr"/>
                      <a:r>
                        <a:rPr lang="it-IT" sz="1600" dirty="0"/>
                        <a:t>STO</a:t>
                      </a:r>
                    </a:p>
                  </a:txBody>
                  <a:tcPr anchor="ctr"/>
                </a:tc>
                <a:tc>
                  <a:txBody>
                    <a:bodyPr/>
                    <a:lstStyle/>
                    <a:p>
                      <a:pPr algn="ctr"/>
                      <a:r>
                        <a:rPr lang="it-IT" sz="1600" dirty="0"/>
                        <a:t>1.207 GHz</a:t>
                      </a:r>
                    </a:p>
                  </a:txBody>
                  <a:tcPr anchor="ctr"/>
                </a:tc>
                <a:tc>
                  <a:txBody>
                    <a:bodyPr/>
                    <a:lstStyle/>
                    <a:p>
                      <a:pPr algn="ctr"/>
                      <a:r>
                        <a:rPr lang="it-IT" sz="1600" dirty="0"/>
                        <a:t>7295</a:t>
                      </a:r>
                    </a:p>
                  </a:txBody>
                  <a:tcPr anchor="ctr"/>
                </a:tc>
                <a:tc>
                  <a:txBody>
                    <a:bodyPr/>
                    <a:lstStyle/>
                    <a:p>
                      <a:pPr algn="ctr"/>
                      <a:r>
                        <a:rPr lang="it-IT" sz="1600" dirty="0"/>
                        <a:t>-18.35 dB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S21</a:t>
                      </a:r>
                    </a:p>
                  </a:txBody>
                  <a:tcPr anchor="ctr"/>
                </a:tc>
                <a:extLst>
                  <a:ext uri="{0D108BD9-81ED-4DB2-BD59-A6C34878D82A}">
                    <a16:rowId xmlns:a16="http://schemas.microsoft.com/office/drawing/2014/main" val="2345557168"/>
                  </a:ext>
                </a:extLst>
              </a:tr>
              <a:tr h="6909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1" dirty="0"/>
                        <a:t>77 K </a:t>
                      </a:r>
                      <a:br>
                        <a:rPr lang="it-IT" sz="1600" dirty="0"/>
                      </a:br>
                      <a:r>
                        <a:rPr lang="it-IT" sz="1600" dirty="0"/>
                        <a:t>(-196  °C)</a:t>
                      </a:r>
                    </a:p>
                  </a:txBody>
                  <a:tcPr anchor="ctr"/>
                </a:tc>
                <a:tc>
                  <a:txBody>
                    <a:bodyPr/>
                    <a:lstStyle/>
                    <a:p>
                      <a:pPr algn="ctr"/>
                      <a:r>
                        <a:rPr lang="it-IT" sz="1600" b="1" dirty="0" err="1"/>
                        <a:t>Closed</a:t>
                      </a:r>
                      <a:r>
                        <a:rPr lang="it-IT" sz="1600" dirty="0"/>
                        <a:t> </a:t>
                      </a:r>
                      <a:r>
                        <a:rPr lang="it-IT" sz="1600" dirty="0" err="1"/>
                        <a:t>Cavity</a:t>
                      </a:r>
                      <a:r>
                        <a:rPr lang="it-IT" sz="1600" dirty="0"/>
                        <a:t> </a:t>
                      </a:r>
                    </a:p>
                  </a:txBody>
                  <a:tcPr anchor="ctr"/>
                </a:tc>
                <a:tc>
                  <a:txBody>
                    <a:bodyPr/>
                    <a:lstStyle/>
                    <a:p>
                      <a:pPr algn="ctr"/>
                      <a:r>
                        <a:rPr lang="it-IT" sz="1600" dirty="0"/>
                        <a:t>STO</a:t>
                      </a:r>
                    </a:p>
                  </a:txBody>
                  <a:tcPr anchor="ctr"/>
                </a:tc>
                <a:tc>
                  <a:txBody>
                    <a:bodyPr/>
                    <a:lstStyle/>
                    <a:p>
                      <a:pPr algn="ctr"/>
                      <a:r>
                        <a:rPr lang="it-IT" sz="1600" b="1" dirty="0">
                          <a:solidFill>
                            <a:srgbClr val="FF0000"/>
                          </a:solidFill>
                        </a:rPr>
                        <a:t>478.64</a:t>
                      </a:r>
                      <a:r>
                        <a:rPr lang="it-IT" sz="1600" b="1" dirty="0"/>
                        <a:t> </a:t>
                      </a:r>
                      <a:r>
                        <a:rPr lang="it-IT" sz="1600" b="1" dirty="0">
                          <a:solidFill>
                            <a:srgbClr val="FF0000"/>
                          </a:solidFill>
                        </a:rPr>
                        <a:t>MHz</a:t>
                      </a:r>
                    </a:p>
                  </a:txBody>
                  <a:tcPr anchor="ctr"/>
                </a:tc>
                <a:tc>
                  <a:txBody>
                    <a:bodyPr/>
                    <a:lstStyle/>
                    <a:p>
                      <a:pPr algn="ctr"/>
                      <a:r>
                        <a:rPr lang="it-IT" sz="1800" b="1" dirty="0">
                          <a:solidFill>
                            <a:srgbClr val="FF0000"/>
                          </a:solidFill>
                        </a:rPr>
                        <a:t>16348</a:t>
                      </a:r>
                      <a:endParaRPr lang="it-IT" sz="1600" b="1" dirty="0">
                        <a:solidFill>
                          <a:srgbClr val="FF0000"/>
                        </a:solidFill>
                      </a:endParaRPr>
                    </a:p>
                  </a:txBody>
                  <a:tcPr anchor="ctr"/>
                </a:tc>
                <a:tc>
                  <a:txBody>
                    <a:bodyPr/>
                    <a:lstStyle/>
                    <a:p>
                      <a:pPr algn="ctr"/>
                      <a:r>
                        <a:rPr lang="it-IT" sz="1600" dirty="0"/>
                        <a:t>-20.64 dB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t>S21</a:t>
                      </a:r>
                    </a:p>
                  </a:txBody>
                  <a:tcPr anchor="ctr"/>
                </a:tc>
                <a:extLst>
                  <a:ext uri="{0D108BD9-81ED-4DB2-BD59-A6C34878D82A}">
                    <a16:rowId xmlns:a16="http://schemas.microsoft.com/office/drawing/2014/main" val="346954135"/>
                  </a:ext>
                </a:extLst>
              </a:tr>
            </a:tbl>
          </a:graphicData>
        </a:graphic>
      </p:graphicFrame>
    </p:spTree>
    <p:extLst>
      <p:ext uri="{BB962C8B-B14F-4D97-AF65-F5344CB8AC3E}">
        <p14:creationId xmlns:p14="http://schemas.microsoft.com/office/powerpoint/2010/main" val="4033668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3863" y="3071268"/>
            <a:ext cx="2252240" cy="2876498"/>
          </a:xfrm>
          <a:prstGeom prst="rect">
            <a:avLst/>
          </a:prstGeom>
        </p:spPr>
      </p:pic>
      <p:pic>
        <p:nvPicPr>
          <p:cNvPr id="4" name="object 4"/>
          <p:cNvPicPr/>
          <p:nvPr/>
        </p:nvPicPr>
        <p:blipFill>
          <a:blip r:embed="rId3" cstate="print"/>
          <a:stretch>
            <a:fillRect/>
          </a:stretch>
        </p:blipFill>
        <p:spPr>
          <a:xfrm>
            <a:off x="597933" y="909806"/>
            <a:ext cx="1319155" cy="820328"/>
          </a:xfrm>
          <a:prstGeom prst="rect">
            <a:avLst/>
          </a:prstGeom>
        </p:spPr>
      </p:pic>
      <p:sp>
        <p:nvSpPr>
          <p:cNvPr id="6" name="object 6"/>
          <p:cNvSpPr txBox="1"/>
          <p:nvPr/>
        </p:nvSpPr>
        <p:spPr>
          <a:xfrm>
            <a:off x="989969" y="2591396"/>
            <a:ext cx="2403573" cy="415538"/>
          </a:xfrm>
          <a:prstGeom prst="rect">
            <a:avLst/>
          </a:prstGeom>
        </p:spPr>
        <p:txBody>
          <a:bodyPr vert="horz" wrap="square" lIns="0" tIns="9627" rIns="0" bIns="0" rtlCol="0">
            <a:spAutoFit/>
          </a:bodyPr>
          <a:lstStyle/>
          <a:p>
            <a:pPr marL="1467864">
              <a:spcBef>
                <a:spcPts val="76"/>
              </a:spcBef>
            </a:pPr>
            <a:r>
              <a:rPr sz="1182" spc="-61" dirty="0">
                <a:latin typeface="Arial MT"/>
                <a:cs typeface="Arial MT"/>
              </a:rPr>
              <a:t>K´</a:t>
            </a:r>
            <a:endParaRPr sz="1182">
              <a:latin typeface="Arial MT"/>
              <a:cs typeface="Arial MT"/>
            </a:endParaRPr>
          </a:p>
          <a:p>
            <a:pPr marL="23104">
              <a:spcBef>
                <a:spcPts val="30"/>
              </a:spcBef>
            </a:pPr>
            <a:r>
              <a:rPr sz="1182" spc="-52" dirty="0">
                <a:latin typeface="Arial MT"/>
                <a:cs typeface="Arial MT"/>
              </a:rPr>
              <a:t>TE</a:t>
            </a:r>
            <a:r>
              <a:rPr sz="1546" spc="-77" baseline="-13071" dirty="0">
                <a:latin typeface="Cambria"/>
                <a:cs typeface="Cambria"/>
              </a:rPr>
              <a:t>01</a:t>
            </a:r>
            <a:r>
              <a:rPr sz="1546" i="1" spc="-77" baseline="-13071" dirty="0">
                <a:latin typeface="Arial"/>
                <a:cs typeface="Arial"/>
              </a:rPr>
              <a:t>δ</a:t>
            </a:r>
            <a:r>
              <a:rPr sz="1182" spc="-52" dirty="0">
                <a:latin typeface="Arial MT"/>
                <a:cs typeface="Arial MT"/>
              </a:rPr>
              <a:t>,</a:t>
            </a:r>
            <a:r>
              <a:rPr sz="1182" spc="-3" dirty="0">
                <a:latin typeface="Arial MT"/>
                <a:cs typeface="Arial MT"/>
              </a:rPr>
              <a:t> </a:t>
            </a:r>
            <a:r>
              <a:rPr sz="1455" i="1" spc="-55" dirty="0">
                <a:latin typeface="Times New Roman"/>
                <a:cs typeface="Times New Roman"/>
              </a:rPr>
              <a:t>f</a:t>
            </a:r>
            <a:r>
              <a:rPr sz="1546" spc="-82" baseline="-19607" dirty="0">
                <a:latin typeface="Cambria"/>
                <a:cs typeface="Cambria"/>
              </a:rPr>
              <a:t>0</a:t>
            </a:r>
            <a:r>
              <a:rPr sz="1546" spc="259" baseline="-19607" dirty="0">
                <a:latin typeface="Cambria"/>
                <a:cs typeface="Cambria"/>
              </a:rPr>
              <a:t> </a:t>
            </a:r>
            <a:r>
              <a:rPr sz="1455" spc="185" dirty="0">
                <a:latin typeface="Cambria"/>
                <a:cs typeface="Cambria"/>
              </a:rPr>
              <a:t>=</a:t>
            </a:r>
            <a:r>
              <a:rPr sz="1455" spc="79" dirty="0">
                <a:latin typeface="Cambria"/>
                <a:cs typeface="Cambria"/>
              </a:rPr>
              <a:t> </a:t>
            </a:r>
            <a:r>
              <a:rPr sz="1455" spc="-45" dirty="0">
                <a:latin typeface="Cambria"/>
                <a:cs typeface="Cambria"/>
              </a:rPr>
              <a:t>1.22</a:t>
            </a:r>
            <a:r>
              <a:rPr sz="1455" spc="154" dirty="0">
                <a:latin typeface="Cambria"/>
                <a:cs typeface="Cambria"/>
              </a:rPr>
              <a:t> </a:t>
            </a:r>
            <a:r>
              <a:rPr sz="1182" spc="-3" dirty="0">
                <a:latin typeface="Arial MT"/>
                <a:cs typeface="Arial MT"/>
              </a:rPr>
              <a:t>GHz,</a:t>
            </a:r>
            <a:r>
              <a:rPr sz="1182" dirty="0">
                <a:latin typeface="Arial MT"/>
                <a:cs typeface="Arial MT"/>
              </a:rPr>
              <a:t> </a:t>
            </a:r>
            <a:r>
              <a:rPr sz="1455" i="1" spc="-30" dirty="0">
                <a:latin typeface="Times New Roman"/>
                <a:cs typeface="Times New Roman"/>
              </a:rPr>
              <a:t>Q</a:t>
            </a:r>
            <a:r>
              <a:rPr sz="1546" i="1" spc="-45" baseline="-19607" dirty="0">
                <a:latin typeface="Times New Roman"/>
                <a:cs typeface="Times New Roman"/>
              </a:rPr>
              <a:t>L</a:t>
            </a:r>
            <a:r>
              <a:rPr sz="1546" i="1" spc="204" baseline="-19607" dirty="0">
                <a:latin typeface="Times New Roman"/>
                <a:cs typeface="Times New Roman"/>
              </a:rPr>
              <a:t> </a:t>
            </a:r>
            <a:r>
              <a:rPr sz="1455" spc="185" dirty="0">
                <a:latin typeface="Cambria"/>
                <a:cs typeface="Cambria"/>
              </a:rPr>
              <a:t>≈</a:t>
            </a:r>
            <a:r>
              <a:rPr sz="1455" spc="79" dirty="0">
                <a:latin typeface="Cambria"/>
                <a:cs typeface="Cambria"/>
              </a:rPr>
              <a:t> </a:t>
            </a:r>
            <a:r>
              <a:rPr sz="1455" spc="-82" dirty="0">
                <a:latin typeface="Cambria"/>
                <a:cs typeface="Cambria"/>
              </a:rPr>
              <a:t>8000</a:t>
            </a:r>
            <a:endParaRPr sz="1455">
              <a:latin typeface="Cambria"/>
              <a:cs typeface="Cambria"/>
            </a:endParaRPr>
          </a:p>
        </p:txBody>
      </p:sp>
      <p:grpSp>
        <p:nvGrpSpPr>
          <p:cNvPr id="7" name="object 7"/>
          <p:cNvGrpSpPr/>
          <p:nvPr/>
        </p:nvGrpSpPr>
        <p:grpSpPr>
          <a:xfrm>
            <a:off x="3662766" y="3115186"/>
            <a:ext cx="4203750" cy="3067809"/>
            <a:chOff x="6039467" y="5137171"/>
            <a:chExt cx="6932295" cy="5059045"/>
          </a:xfrm>
        </p:grpSpPr>
        <p:pic>
          <p:nvPicPr>
            <p:cNvPr id="8" name="object 8"/>
            <p:cNvPicPr/>
            <p:nvPr/>
          </p:nvPicPr>
          <p:blipFill>
            <a:blip r:embed="rId4" cstate="print"/>
            <a:stretch>
              <a:fillRect/>
            </a:stretch>
          </p:blipFill>
          <p:spPr>
            <a:xfrm>
              <a:off x="6039467" y="5598902"/>
              <a:ext cx="6931726" cy="4596718"/>
            </a:xfrm>
            <a:prstGeom prst="rect">
              <a:avLst/>
            </a:prstGeom>
          </p:spPr>
        </p:pic>
        <p:sp>
          <p:nvSpPr>
            <p:cNvPr id="9" name="object 9"/>
            <p:cNvSpPr/>
            <p:nvPr/>
          </p:nvSpPr>
          <p:spPr>
            <a:xfrm>
              <a:off x="9178798" y="5147642"/>
              <a:ext cx="382270" cy="934085"/>
            </a:xfrm>
            <a:custGeom>
              <a:avLst/>
              <a:gdLst/>
              <a:ahLst/>
              <a:cxnLst/>
              <a:rect l="l" t="t" r="r" b="b"/>
              <a:pathLst>
                <a:path w="382270" h="934085">
                  <a:moveTo>
                    <a:pt x="382273" y="0"/>
                  </a:moveTo>
                  <a:lnTo>
                    <a:pt x="3966" y="924345"/>
                  </a:lnTo>
                  <a:lnTo>
                    <a:pt x="0" y="934036"/>
                  </a:lnTo>
                </a:path>
              </a:pathLst>
            </a:custGeom>
            <a:ln w="20941">
              <a:solidFill>
                <a:srgbClr val="000000"/>
              </a:solidFill>
            </a:ln>
          </p:spPr>
          <p:txBody>
            <a:bodyPr wrap="square" lIns="0" tIns="0" rIns="0" bIns="0" rtlCol="0"/>
            <a:lstStyle/>
            <a:p>
              <a:endParaRPr sz="1092"/>
            </a:p>
          </p:txBody>
        </p:sp>
        <p:sp>
          <p:nvSpPr>
            <p:cNvPr id="10" name="object 10"/>
            <p:cNvSpPr/>
            <p:nvPr/>
          </p:nvSpPr>
          <p:spPr>
            <a:xfrm>
              <a:off x="9136249" y="6052950"/>
              <a:ext cx="93345" cy="112395"/>
            </a:xfrm>
            <a:custGeom>
              <a:avLst/>
              <a:gdLst/>
              <a:ahLst/>
              <a:cxnLst/>
              <a:rect l="l" t="t" r="r" b="b"/>
              <a:pathLst>
                <a:path w="93345" h="112395">
                  <a:moveTo>
                    <a:pt x="0" y="0"/>
                  </a:moveTo>
                  <a:lnTo>
                    <a:pt x="8440" y="112067"/>
                  </a:lnTo>
                  <a:lnTo>
                    <a:pt x="93030" y="38074"/>
                  </a:lnTo>
                  <a:lnTo>
                    <a:pt x="0" y="0"/>
                  </a:lnTo>
                  <a:close/>
                </a:path>
              </a:pathLst>
            </a:custGeom>
            <a:solidFill>
              <a:srgbClr val="000000"/>
            </a:solidFill>
          </p:spPr>
          <p:txBody>
            <a:bodyPr wrap="square" lIns="0" tIns="0" rIns="0" bIns="0" rtlCol="0"/>
            <a:lstStyle/>
            <a:p>
              <a:endParaRPr sz="1092"/>
            </a:p>
          </p:txBody>
        </p:sp>
      </p:grpSp>
      <p:sp>
        <p:nvSpPr>
          <p:cNvPr id="11" name="object 11"/>
          <p:cNvSpPr txBox="1"/>
          <p:nvPr/>
        </p:nvSpPr>
        <p:spPr>
          <a:xfrm>
            <a:off x="7924037" y="5228601"/>
            <a:ext cx="701203" cy="522873"/>
          </a:xfrm>
          <a:prstGeom prst="rect">
            <a:avLst/>
          </a:prstGeom>
        </p:spPr>
        <p:txBody>
          <a:bodyPr vert="horz" wrap="square" lIns="0" tIns="3466" rIns="0" bIns="0" rtlCol="0">
            <a:spAutoFit/>
          </a:bodyPr>
          <a:lstStyle/>
          <a:p>
            <a:pPr marL="7701" marR="3081" indent="52754" algn="just">
              <a:lnSpc>
                <a:spcPct val="103099"/>
              </a:lnSpc>
              <a:spcBef>
                <a:spcPts val="27"/>
              </a:spcBef>
            </a:pPr>
            <a:r>
              <a:rPr sz="1092" dirty="0">
                <a:latin typeface="Arial MT"/>
                <a:cs typeface="Arial MT"/>
              </a:rPr>
              <a:t>averaged </a:t>
            </a:r>
            <a:r>
              <a:rPr sz="1092" spc="3" dirty="0">
                <a:latin typeface="Arial MT"/>
                <a:cs typeface="Arial MT"/>
              </a:rPr>
              <a:t> </a:t>
            </a:r>
            <a:r>
              <a:rPr sz="1092" spc="6" dirty="0">
                <a:latin typeface="Arial MT"/>
                <a:cs typeface="Arial MT"/>
              </a:rPr>
              <a:t>frequency </a:t>
            </a:r>
            <a:r>
              <a:rPr sz="1092" spc="9" dirty="0">
                <a:latin typeface="Arial MT"/>
                <a:cs typeface="Arial MT"/>
              </a:rPr>
              <a:t> </a:t>
            </a:r>
            <a:r>
              <a:rPr sz="1092" spc="18" dirty="0">
                <a:latin typeface="Arial MT"/>
                <a:cs typeface="Arial MT"/>
              </a:rPr>
              <a:t>drift:</a:t>
            </a:r>
            <a:r>
              <a:rPr sz="1092" spc="-24" dirty="0">
                <a:latin typeface="Arial MT"/>
                <a:cs typeface="Arial MT"/>
              </a:rPr>
              <a:t> </a:t>
            </a:r>
            <a:r>
              <a:rPr sz="1092" spc="3" dirty="0">
                <a:latin typeface="Arial MT"/>
                <a:cs typeface="Arial MT"/>
              </a:rPr>
              <a:t>50</a:t>
            </a:r>
            <a:r>
              <a:rPr sz="1092" spc="-24" dirty="0">
                <a:latin typeface="Arial MT"/>
                <a:cs typeface="Arial MT"/>
              </a:rPr>
              <a:t> </a:t>
            </a:r>
            <a:r>
              <a:rPr sz="1092" spc="-6" dirty="0">
                <a:latin typeface="Arial MT"/>
                <a:cs typeface="Arial MT"/>
              </a:rPr>
              <a:t>Hz</a:t>
            </a:r>
            <a:endParaRPr sz="1092">
              <a:latin typeface="Arial MT"/>
              <a:cs typeface="Arial MT"/>
            </a:endParaRPr>
          </a:p>
        </p:txBody>
      </p:sp>
      <p:sp>
        <p:nvSpPr>
          <p:cNvPr id="12" name="object 12"/>
          <p:cNvSpPr txBox="1"/>
          <p:nvPr/>
        </p:nvSpPr>
        <p:spPr>
          <a:xfrm>
            <a:off x="4648712" y="2591396"/>
            <a:ext cx="2466724" cy="415538"/>
          </a:xfrm>
          <a:prstGeom prst="rect">
            <a:avLst/>
          </a:prstGeom>
        </p:spPr>
        <p:txBody>
          <a:bodyPr vert="horz" wrap="square" lIns="0" tIns="9627" rIns="0" bIns="0" rtlCol="0">
            <a:spAutoFit/>
          </a:bodyPr>
          <a:lstStyle/>
          <a:p>
            <a:pPr marR="545251" algn="r">
              <a:spcBef>
                <a:spcPts val="76"/>
              </a:spcBef>
            </a:pPr>
            <a:r>
              <a:rPr sz="1182" spc="24" dirty="0">
                <a:latin typeface="Arial MT"/>
                <a:cs typeface="Arial MT"/>
              </a:rPr>
              <a:t>mK</a:t>
            </a:r>
            <a:endParaRPr sz="1182" dirty="0">
              <a:latin typeface="Arial MT"/>
              <a:cs typeface="Arial MT"/>
            </a:endParaRPr>
          </a:p>
          <a:p>
            <a:pPr marL="23104">
              <a:spcBef>
                <a:spcPts val="30"/>
              </a:spcBef>
            </a:pPr>
            <a:r>
              <a:rPr sz="1182" spc="-52" dirty="0">
                <a:latin typeface="Arial MT"/>
                <a:cs typeface="Arial MT"/>
              </a:rPr>
              <a:t>TE</a:t>
            </a:r>
            <a:r>
              <a:rPr sz="1546" spc="-77" baseline="-13071" dirty="0">
                <a:latin typeface="Cambria"/>
                <a:cs typeface="Cambria"/>
              </a:rPr>
              <a:t>01</a:t>
            </a:r>
            <a:r>
              <a:rPr sz="1546" i="1" spc="-77" baseline="-13071" dirty="0">
                <a:latin typeface="Arial"/>
                <a:cs typeface="Arial"/>
              </a:rPr>
              <a:t>δ</a:t>
            </a:r>
            <a:r>
              <a:rPr sz="1182" spc="-52" dirty="0">
                <a:latin typeface="Arial MT"/>
                <a:cs typeface="Arial MT"/>
              </a:rPr>
              <a:t>,</a:t>
            </a:r>
            <a:r>
              <a:rPr sz="1182" spc="-3" dirty="0">
                <a:latin typeface="Arial MT"/>
                <a:cs typeface="Arial MT"/>
              </a:rPr>
              <a:t> </a:t>
            </a:r>
            <a:r>
              <a:rPr sz="1455" i="1" spc="-55" dirty="0">
                <a:latin typeface="Times New Roman"/>
                <a:cs typeface="Times New Roman"/>
              </a:rPr>
              <a:t>f</a:t>
            </a:r>
            <a:r>
              <a:rPr sz="1546" spc="-82" baseline="-19607" dirty="0">
                <a:latin typeface="Cambria"/>
                <a:cs typeface="Cambria"/>
              </a:rPr>
              <a:t>0</a:t>
            </a:r>
            <a:r>
              <a:rPr sz="1546" spc="259" baseline="-19607" dirty="0">
                <a:latin typeface="Cambria"/>
                <a:cs typeface="Cambria"/>
              </a:rPr>
              <a:t> </a:t>
            </a:r>
            <a:r>
              <a:rPr sz="1455" spc="185" dirty="0">
                <a:latin typeface="Cambria"/>
                <a:cs typeface="Cambria"/>
              </a:rPr>
              <a:t>=</a:t>
            </a:r>
            <a:r>
              <a:rPr sz="1455" spc="76" dirty="0">
                <a:latin typeface="Cambria"/>
                <a:cs typeface="Cambria"/>
              </a:rPr>
              <a:t> </a:t>
            </a:r>
            <a:r>
              <a:rPr sz="1455" spc="-82" dirty="0">
                <a:latin typeface="Cambria"/>
                <a:cs typeface="Cambria"/>
              </a:rPr>
              <a:t>116</a:t>
            </a:r>
            <a:r>
              <a:rPr sz="1455" spc="154" dirty="0">
                <a:latin typeface="Cambria"/>
                <a:cs typeface="Cambria"/>
              </a:rPr>
              <a:t> </a:t>
            </a:r>
            <a:r>
              <a:rPr sz="1182" spc="15" dirty="0">
                <a:latin typeface="Arial MT"/>
                <a:cs typeface="Arial MT"/>
              </a:rPr>
              <a:t>MHz,</a:t>
            </a:r>
            <a:r>
              <a:rPr sz="1182" dirty="0">
                <a:latin typeface="Arial MT"/>
                <a:cs typeface="Arial MT"/>
              </a:rPr>
              <a:t> </a:t>
            </a:r>
            <a:r>
              <a:rPr sz="1455" i="1" spc="-30" dirty="0">
                <a:latin typeface="Times New Roman"/>
                <a:cs typeface="Times New Roman"/>
              </a:rPr>
              <a:t>Q</a:t>
            </a:r>
            <a:r>
              <a:rPr sz="1546" i="1" spc="-45" baseline="-19607" dirty="0">
                <a:latin typeface="Times New Roman"/>
                <a:cs typeface="Times New Roman"/>
              </a:rPr>
              <a:t>L</a:t>
            </a:r>
            <a:r>
              <a:rPr sz="1546" i="1" spc="209" baseline="-19607" dirty="0">
                <a:latin typeface="Times New Roman"/>
                <a:cs typeface="Times New Roman"/>
              </a:rPr>
              <a:t> </a:t>
            </a:r>
            <a:r>
              <a:rPr sz="1455" spc="185" dirty="0">
                <a:latin typeface="Cambria"/>
                <a:cs typeface="Cambria"/>
              </a:rPr>
              <a:t>≈</a:t>
            </a:r>
            <a:r>
              <a:rPr sz="1455" spc="76" dirty="0">
                <a:latin typeface="Cambria"/>
                <a:cs typeface="Cambria"/>
              </a:rPr>
              <a:t> </a:t>
            </a:r>
            <a:r>
              <a:rPr sz="1455" spc="-82" dirty="0">
                <a:latin typeface="Cambria"/>
                <a:cs typeface="Cambria"/>
              </a:rPr>
              <a:t>10000</a:t>
            </a:r>
            <a:endParaRPr sz="1455" dirty="0">
              <a:latin typeface="Cambria"/>
              <a:cs typeface="Cambria"/>
            </a:endParaRPr>
          </a:p>
        </p:txBody>
      </p:sp>
      <p:pic>
        <p:nvPicPr>
          <p:cNvPr id="13" name="object 13"/>
          <p:cNvPicPr/>
          <p:nvPr/>
        </p:nvPicPr>
        <p:blipFill>
          <a:blip r:embed="rId5" cstate="print"/>
          <a:stretch>
            <a:fillRect/>
          </a:stretch>
        </p:blipFill>
        <p:spPr>
          <a:xfrm>
            <a:off x="9190150" y="3291720"/>
            <a:ext cx="2455506" cy="2956164"/>
          </a:xfrm>
          <a:prstGeom prst="rect">
            <a:avLst/>
          </a:prstGeom>
        </p:spPr>
      </p:pic>
      <p:sp>
        <p:nvSpPr>
          <p:cNvPr id="14" name="object 14"/>
          <p:cNvSpPr txBox="1"/>
          <p:nvPr/>
        </p:nvSpPr>
        <p:spPr>
          <a:xfrm>
            <a:off x="9143274" y="2762049"/>
            <a:ext cx="1450538" cy="230906"/>
          </a:xfrm>
          <a:prstGeom prst="rect">
            <a:avLst/>
          </a:prstGeom>
        </p:spPr>
        <p:txBody>
          <a:bodyPr vert="horz" wrap="square" lIns="0" tIns="6931" rIns="0" bIns="0" rtlCol="0">
            <a:spAutoFit/>
          </a:bodyPr>
          <a:lstStyle/>
          <a:p>
            <a:pPr marL="23104">
              <a:spcBef>
                <a:spcPts val="55"/>
              </a:spcBef>
            </a:pPr>
            <a:r>
              <a:rPr sz="1455" i="1" spc="-52" dirty="0">
                <a:latin typeface="Arial"/>
                <a:cs typeface="Arial"/>
              </a:rPr>
              <a:t>ϵ</a:t>
            </a:r>
            <a:r>
              <a:rPr sz="1546" i="1" baseline="-19607" dirty="0">
                <a:latin typeface="Times New Roman"/>
                <a:cs typeface="Times New Roman"/>
              </a:rPr>
              <a:t>r</a:t>
            </a:r>
            <a:r>
              <a:rPr sz="1455" spc="-76" dirty="0">
                <a:latin typeface="Cambria"/>
                <a:cs typeface="Cambria"/>
              </a:rPr>
              <a:t>(</a:t>
            </a:r>
            <a:r>
              <a:rPr sz="1182" spc="-18" dirty="0">
                <a:latin typeface="Arial MT"/>
                <a:cs typeface="Arial MT"/>
              </a:rPr>
              <a:t>STO</a:t>
            </a:r>
            <a:r>
              <a:rPr sz="1455" spc="-76" dirty="0">
                <a:latin typeface="Cambria"/>
                <a:cs typeface="Cambria"/>
              </a:rPr>
              <a:t>)</a:t>
            </a:r>
            <a:r>
              <a:rPr sz="1455" spc="82" dirty="0">
                <a:latin typeface="Cambria"/>
                <a:cs typeface="Cambria"/>
              </a:rPr>
              <a:t> </a:t>
            </a:r>
            <a:r>
              <a:rPr sz="1455" spc="185" dirty="0">
                <a:latin typeface="Cambria"/>
                <a:cs typeface="Cambria"/>
              </a:rPr>
              <a:t>≈</a:t>
            </a:r>
            <a:r>
              <a:rPr sz="1455" spc="82" dirty="0">
                <a:latin typeface="Cambria"/>
                <a:cs typeface="Cambria"/>
              </a:rPr>
              <a:t> </a:t>
            </a:r>
            <a:r>
              <a:rPr sz="1455" spc="-82" dirty="0">
                <a:latin typeface="Cambria"/>
                <a:cs typeface="Cambria"/>
              </a:rPr>
              <a:t>30000</a:t>
            </a:r>
            <a:r>
              <a:rPr sz="1455" spc="12" dirty="0">
                <a:latin typeface="Cambria"/>
                <a:cs typeface="Cambria"/>
              </a:rPr>
              <a:t> </a:t>
            </a:r>
            <a:r>
              <a:rPr sz="1182" spc="-243" dirty="0">
                <a:latin typeface="Arial MT"/>
                <a:cs typeface="Arial MT"/>
              </a:rPr>
              <a:t>@</a:t>
            </a:r>
            <a:endParaRPr sz="1182">
              <a:latin typeface="Arial MT"/>
              <a:cs typeface="Arial MT"/>
            </a:endParaRPr>
          </a:p>
        </p:txBody>
      </p:sp>
      <p:sp>
        <p:nvSpPr>
          <p:cNvPr id="15" name="object 15"/>
          <p:cNvSpPr txBox="1"/>
          <p:nvPr/>
        </p:nvSpPr>
        <p:spPr>
          <a:xfrm>
            <a:off x="11273372" y="2793737"/>
            <a:ext cx="247211" cy="191630"/>
          </a:xfrm>
          <a:prstGeom prst="rect">
            <a:avLst/>
          </a:prstGeom>
        </p:spPr>
        <p:txBody>
          <a:bodyPr vert="horz" wrap="square" lIns="0" tIns="9627" rIns="0" bIns="0" rtlCol="0">
            <a:spAutoFit/>
          </a:bodyPr>
          <a:lstStyle/>
          <a:p>
            <a:pPr marL="7701">
              <a:spcBef>
                <a:spcPts val="76"/>
              </a:spcBef>
            </a:pPr>
            <a:r>
              <a:rPr sz="1182" spc="24" dirty="0">
                <a:latin typeface="Arial MT"/>
                <a:cs typeface="Arial MT"/>
              </a:rPr>
              <a:t>mK</a:t>
            </a:r>
            <a:endParaRPr sz="1182" dirty="0">
              <a:latin typeface="Arial MT"/>
              <a:cs typeface="Arial MT"/>
            </a:endParaRPr>
          </a:p>
        </p:txBody>
      </p:sp>
      <p:sp>
        <p:nvSpPr>
          <p:cNvPr id="17" name="object 17"/>
          <p:cNvSpPr txBox="1">
            <a:spLocks noGrp="1"/>
          </p:cNvSpPr>
          <p:nvPr>
            <p:ph type="title"/>
          </p:nvPr>
        </p:nvSpPr>
        <p:spPr>
          <a:xfrm>
            <a:off x="597933" y="90406"/>
            <a:ext cx="5681486" cy="550181"/>
          </a:xfrm>
          <a:prstGeom prst="rect">
            <a:avLst/>
          </a:prstGeom>
        </p:spPr>
        <p:txBody>
          <a:bodyPr vert="horz" wrap="square" lIns="0" tIns="8856" rIns="0" bIns="0" rtlCol="0" anchor="ctr">
            <a:spAutoFit/>
          </a:bodyPr>
          <a:lstStyle/>
          <a:p>
            <a:pPr marL="7701">
              <a:lnSpc>
                <a:spcPct val="100000"/>
              </a:lnSpc>
              <a:spcBef>
                <a:spcPts val="69"/>
              </a:spcBef>
            </a:pPr>
            <a:r>
              <a:rPr sz="3517" spc="-45" dirty="0"/>
              <a:t>Dielectric</a:t>
            </a:r>
            <a:r>
              <a:rPr sz="3517" spc="-164" dirty="0"/>
              <a:t> </a:t>
            </a:r>
            <a:r>
              <a:rPr sz="3517" spc="-76" dirty="0"/>
              <a:t>resonators</a:t>
            </a:r>
            <a:r>
              <a:rPr lang="it-IT" sz="3517" spc="-76" dirty="0"/>
              <a:t>  SrTi03</a:t>
            </a:r>
            <a:endParaRPr sz="3517" dirty="0"/>
          </a:p>
        </p:txBody>
      </p:sp>
      <p:pic>
        <p:nvPicPr>
          <p:cNvPr id="16" name="Immagine 15" descr="Immagine che contiene testo, Carattere, linea, diagramma&#10;&#10;Descrizione generata automaticamente">
            <a:extLst>
              <a:ext uri="{FF2B5EF4-FFF2-40B4-BE49-F238E27FC236}">
                <a16:creationId xmlns:a16="http://schemas.microsoft.com/office/drawing/2014/main" id="{677F3BEE-2453-C179-182D-604D50761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9534" y="1338940"/>
            <a:ext cx="2081232" cy="1199736"/>
          </a:xfrm>
          <a:prstGeom prst="rect">
            <a:avLst/>
          </a:prstGeom>
        </p:spPr>
      </p:pic>
    </p:spTree>
    <p:extLst>
      <p:ext uri="{BB962C8B-B14F-4D97-AF65-F5344CB8AC3E}">
        <p14:creationId xmlns:p14="http://schemas.microsoft.com/office/powerpoint/2010/main" val="204898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4">
            <a:extLst>
              <a:ext uri="{FF2B5EF4-FFF2-40B4-BE49-F238E27FC236}">
                <a16:creationId xmlns:a16="http://schemas.microsoft.com/office/drawing/2014/main" id="{0E2761D5-437F-CC67-ECC8-79F1E5EF57D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58BC949-251E-44B7-A958-C5F1B0D9414A}" type="slidenum">
              <a:rPr lang="en-US" altLang="it-IT" sz="1200"/>
              <a:pPr>
                <a:spcBef>
                  <a:spcPct val="0"/>
                </a:spcBef>
                <a:buFontTx/>
                <a:buNone/>
              </a:pPr>
              <a:t>17</a:t>
            </a:fld>
            <a:endParaRPr lang="en-US" altLang="it-IT" sz="1200"/>
          </a:p>
        </p:txBody>
      </p:sp>
      <p:pic>
        <p:nvPicPr>
          <p:cNvPr id="12" name="Immagine 11" descr="Immagine che contiene clipart, Elementi grafici, arte&#10;&#10;Descrizione generata automaticamente">
            <a:extLst>
              <a:ext uri="{FF2B5EF4-FFF2-40B4-BE49-F238E27FC236}">
                <a16:creationId xmlns:a16="http://schemas.microsoft.com/office/drawing/2014/main" id="{601787E1-C1AB-4890-1F54-603636656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887" y="1258922"/>
            <a:ext cx="1548956" cy="1042507"/>
          </a:xfrm>
          <a:prstGeom prst="rect">
            <a:avLst/>
          </a:prstGeom>
        </p:spPr>
      </p:pic>
      <p:sp>
        <p:nvSpPr>
          <p:cNvPr id="19" name="CasellaDiTesto 18">
            <a:extLst>
              <a:ext uri="{FF2B5EF4-FFF2-40B4-BE49-F238E27FC236}">
                <a16:creationId xmlns:a16="http://schemas.microsoft.com/office/drawing/2014/main" id="{87032EBB-FFF3-9EE7-5267-2F87752FD892}"/>
              </a:ext>
            </a:extLst>
          </p:cNvPr>
          <p:cNvSpPr txBox="1"/>
          <p:nvPr/>
        </p:nvSpPr>
        <p:spPr>
          <a:xfrm>
            <a:off x="8079509" y="2179047"/>
            <a:ext cx="3390424" cy="461665"/>
          </a:xfrm>
          <a:prstGeom prst="rect">
            <a:avLst/>
          </a:prstGeom>
          <a:noFill/>
        </p:spPr>
        <p:txBody>
          <a:bodyPr wrap="square">
            <a:spAutoFit/>
          </a:bodyPr>
          <a:lstStyle/>
          <a:p>
            <a:pPr algn="ctr"/>
            <a:r>
              <a:rPr lang="en-US" sz="1200" dirty="0">
                <a:solidFill>
                  <a:srgbClr val="172B4D"/>
                </a:solidFill>
                <a:latin typeface="+mj-lt"/>
              </a:rPr>
              <a:t>Unit cell of TiO</a:t>
            </a:r>
            <a:r>
              <a:rPr lang="en-US" sz="1200" baseline="-25000" dirty="0">
                <a:solidFill>
                  <a:srgbClr val="172B4D"/>
                </a:solidFill>
                <a:latin typeface="+mj-lt"/>
              </a:rPr>
              <a:t>2</a:t>
            </a:r>
            <a:r>
              <a:rPr lang="en-US" sz="1200" dirty="0">
                <a:solidFill>
                  <a:srgbClr val="172B4D"/>
                </a:solidFill>
                <a:latin typeface="+mj-lt"/>
              </a:rPr>
              <a:t>.</a:t>
            </a:r>
          </a:p>
          <a:p>
            <a:pPr algn="ctr"/>
            <a:r>
              <a:rPr lang="en-US" sz="1200" dirty="0">
                <a:solidFill>
                  <a:srgbClr val="172B4D"/>
                </a:solidFill>
                <a:latin typeface="+mj-lt"/>
              </a:rPr>
              <a:t> </a:t>
            </a:r>
            <a:r>
              <a:rPr lang="en-US" sz="700" dirty="0">
                <a:solidFill>
                  <a:srgbClr val="172B4D"/>
                </a:solidFill>
                <a:latin typeface="+mj-lt"/>
              </a:rPr>
              <a:t>Structure data from COD-database with COD-code 1534781. (Figure: Mario </a:t>
            </a:r>
            <a:r>
              <a:rPr lang="en-US" sz="700" dirty="0" err="1">
                <a:solidFill>
                  <a:srgbClr val="172B4D"/>
                </a:solidFill>
                <a:latin typeface="+mj-lt"/>
              </a:rPr>
              <a:t>Mäkinen</a:t>
            </a:r>
            <a:r>
              <a:rPr lang="en-US" sz="700" dirty="0">
                <a:solidFill>
                  <a:srgbClr val="172B4D"/>
                </a:solidFill>
                <a:latin typeface="+mj-lt"/>
              </a:rPr>
              <a:t>.)</a:t>
            </a:r>
            <a:endParaRPr lang="it-IT" sz="1200" dirty="0">
              <a:latin typeface="+mj-lt"/>
            </a:endParaRPr>
          </a:p>
        </p:txBody>
      </p:sp>
      <p:sp>
        <p:nvSpPr>
          <p:cNvPr id="20" name="CasellaDiTesto 19">
            <a:extLst>
              <a:ext uri="{FF2B5EF4-FFF2-40B4-BE49-F238E27FC236}">
                <a16:creationId xmlns:a16="http://schemas.microsoft.com/office/drawing/2014/main" id="{9C386F2D-776B-0683-D13D-90158CFB090B}"/>
              </a:ext>
            </a:extLst>
          </p:cNvPr>
          <p:cNvSpPr txBox="1"/>
          <p:nvPr/>
        </p:nvSpPr>
        <p:spPr>
          <a:xfrm>
            <a:off x="86219" y="6134749"/>
            <a:ext cx="3748219" cy="253916"/>
          </a:xfrm>
          <a:prstGeom prst="rect">
            <a:avLst/>
          </a:prstGeom>
          <a:ln/>
        </p:spPr>
        <p:style>
          <a:lnRef idx="0">
            <a:schemeClr val="dk1"/>
          </a:lnRef>
          <a:fillRef idx="3">
            <a:schemeClr val="dk1"/>
          </a:fillRef>
          <a:effectRef idx="3">
            <a:schemeClr val="dk1"/>
          </a:effectRef>
          <a:fontRef idx="minor">
            <a:schemeClr val="lt1"/>
          </a:fontRef>
        </p:style>
        <p:txBody>
          <a:bodyPr wrap="square">
            <a:spAutoFit/>
          </a:bodyPr>
          <a:lstStyle/>
          <a:p>
            <a:pPr algn="ctr">
              <a:defRPr/>
            </a:pPr>
            <a:r>
              <a:rPr lang="en-US" sz="1050" dirty="0"/>
              <a:t>On the permittivity of titanium dioxide – J. </a:t>
            </a:r>
            <a:r>
              <a:rPr lang="it-IT" sz="1050" dirty="0" err="1"/>
              <a:t>Bonkerud</a:t>
            </a:r>
            <a:r>
              <a:rPr lang="it-IT" sz="1050" dirty="0"/>
              <a:t> (2021)</a:t>
            </a:r>
          </a:p>
        </p:txBody>
      </p:sp>
      <p:pic>
        <p:nvPicPr>
          <p:cNvPr id="22" name="Immagine 21">
            <a:extLst>
              <a:ext uri="{FF2B5EF4-FFF2-40B4-BE49-F238E27FC236}">
                <a16:creationId xmlns:a16="http://schemas.microsoft.com/office/drawing/2014/main" id="{AAE918C0-A83F-4600-867E-D0F664C384AA}"/>
              </a:ext>
            </a:extLst>
          </p:cNvPr>
          <p:cNvPicPr>
            <a:picLocks noChangeAspect="1"/>
          </p:cNvPicPr>
          <p:nvPr/>
        </p:nvPicPr>
        <p:blipFill>
          <a:blip r:embed="rId4"/>
          <a:stretch>
            <a:fillRect/>
          </a:stretch>
        </p:blipFill>
        <p:spPr>
          <a:xfrm>
            <a:off x="350771" y="2421482"/>
            <a:ext cx="3618140" cy="2939202"/>
          </a:xfrm>
          <a:prstGeom prst="rect">
            <a:avLst/>
          </a:prstGeom>
        </p:spPr>
      </p:pic>
      <p:sp>
        <p:nvSpPr>
          <p:cNvPr id="24" name="CasellaDiTesto 23">
            <a:extLst>
              <a:ext uri="{FF2B5EF4-FFF2-40B4-BE49-F238E27FC236}">
                <a16:creationId xmlns:a16="http://schemas.microsoft.com/office/drawing/2014/main" id="{03547D32-0B07-09A2-53A4-5A2555402E8F}"/>
              </a:ext>
            </a:extLst>
          </p:cNvPr>
          <p:cNvSpPr txBox="1"/>
          <p:nvPr/>
        </p:nvSpPr>
        <p:spPr>
          <a:xfrm>
            <a:off x="86219" y="5661955"/>
            <a:ext cx="4017164" cy="276999"/>
          </a:xfrm>
          <a:prstGeom prst="rect">
            <a:avLst/>
          </a:prstGeom>
          <a:noFill/>
        </p:spPr>
        <p:txBody>
          <a:bodyPr wrap="square">
            <a:spAutoFit/>
          </a:bodyPr>
          <a:lstStyle/>
          <a:p>
            <a:pPr algn="ctr"/>
            <a:r>
              <a:rPr lang="en-US" sz="1200" dirty="0">
                <a:solidFill>
                  <a:srgbClr val="222222"/>
                </a:solidFill>
                <a:latin typeface="+mj-lt"/>
              </a:rPr>
              <a:t>Temperature dependence of the permittivity (</a:t>
            </a:r>
            <a:r>
              <a:rPr lang="en-US" sz="1200" i="1" dirty="0">
                <a:solidFill>
                  <a:srgbClr val="222222"/>
                </a:solidFill>
                <a:latin typeface="+mj-lt"/>
              </a:rPr>
              <a:t>ε</a:t>
            </a:r>
            <a:r>
              <a:rPr lang="en-US" sz="1200" dirty="0">
                <a:solidFill>
                  <a:srgbClr val="222222"/>
                </a:solidFill>
                <a:latin typeface="+mj-lt"/>
              </a:rPr>
              <a:t>) of TiO</a:t>
            </a:r>
            <a:r>
              <a:rPr lang="en-US" sz="1200" baseline="-25000" dirty="0">
                <a:solidFill>
                  <a:srgbClr val="172B4D"/>
                </a:solidFill>
                <a:latin typeface="+mj-lt"/>
              </a:rPr>
              <a:t>2</a:t>
            </a:r>
            <a:endParaRPr lang="it-IT" sz="1200" dirty="0">
              <a:latin typeface="+mj-lt"/>
            </a:endParaRPr>
          </a:p>
        </p:txBody>
      </p:sp>
      <p:sp>
        <p:nvSpPr>
          <p:cNvPr id="26" name="Titolo 1">
            <a:extLst>
              <a:ext uri="{FF2B5EF4-FFF2-40B4-BE49-F238E27FC236}">
                <a16:creationId xmlns:a16="http://schemas.microsoft.com/office/drawing/2014/main" id="{EAE9995C-1C97-A8E5-2B69-428CF53CF054}"/>
              </a:ext>
            </a:extLst>
          </p:cNvPr>
          <p:cNvSpPr>
            <a:spLocks noGrp="1"/>
          </p:cNvSpPr>
          <p:nvPr>
            <p:ph type="title"/>
          </p:nvPr>
        </p:nvSpPr>
        <p:spPr>
          <a:xfrm>
            <a:off x="1779589" y="-84589"/>
            <a:ext cx="8606345" cy="684213"/>
          </a:xfrm>
        </p:spPr>
        <p:txBody>
          <a:bodyPr>
            <a:normAutofit/>
          </a:bodyPr>
          <a:lstStyle/>
          <a:p>
            <a:r>
              <a:rPr lang="it-IT" altLang="it-IT" sz="2400" dirty="0"/>
              <a:t>Rutile TiO2</a:t>
            </a:r>
            <a:endParaRPr lang="it-IT" altLang="it-IT" sz="2400" b="1" dirty="0"/>
          </a:p>
        </p:txBody>
      </p:sp>
      <p:sp>
        <p:nvSpPr>
          <p:cNvPr id="32" name="CasellaDiTesto 31">
            <a:extLst>
              <a:ext uri="{FF2B5EF4-FFF2-40B4-BE49-F238E27FC236}">
                <a16:creationId xmlns:a16="http://schemas.microsoft.com/office/drawing/2014/main" id="{FA73628F-5094-EB08-CCC9-657083B55FAA}"/>
              </a:ext>
            </a:extLst>
          </p:cNvPr>
          <p:cNvSpPr txBox="1"/>
          <p:nvPr/>
        </p:nvSpPr>
        <p:spPr>
          <a:xfrm>
            <a:off x="854723" y="1030400"/>
            <a:ext cx="5736177" cy="683392"/>
          </a:xfrm>
          <a:prstGeom prst="rect">
            <a:avLst/>
          </a:prstGeom>
          <a:noFill/>
        </p:spPr>
        <p:txBody>
          <a:bodyPr wrap="square" rtlCol="0">
            <a:spAutoFit/>
          </a:bodyPr>
          <a:lstStyle/>
          <a:p>
            <a:pPr>
              <a:lnSpc>
                <a:spcPct val="150000"/>
              </a:lnSpc>
            </a:pPr>
            <a:r>
              <a:rPr lang="en-US" sz="1350" dirty="0">
                <a:solidFill>
                  <a:srgbClr val="222222"/>
                </a:solidFill>
                <a:latin typeface="-apple-system"/>
              </a:rPr>
              <a:t>The permittivity of TiO2 may be fitted over the whole temperature range by the </a:t>
            </a:r>
            <a:r>
              <a:rPr lang="it-IT" sz="1350" dirty="0">
                <a:solidFill>
                  <a:srgbClr val="222222"/>
                </a:solidFill>
                <a:latin typeface="-apple-system"/>
              </a:rPr>
              <a:t>the </a:t>
            </a:r>
            <a:r>
              <a:rPr lang="it-IT" sz="1350" dirty="0" err="1">
                <a:solidFill>
                  <a:srgbClr val="222222"/>
                </a:solidFill>
                <a:latin typeface="-apple-system"/>
              </a:rPr>
              <a:t>same</a:t>
            </a:r>
            <a:r>
              <a:rPr lang="it-IT" sz="1350" dirty="0">
                <a:solidFill>
                  <a:srgbClr val="222222"/>
                </a:solidFill>
                <a:latin typeface="-apple-system"/>
              </a:rPr>
              <a:t> relation for </a:t>
            </a:r>
            <a:r>
              <a:rPr lang="en-US" sz="1350" dirty="0">
                <a:solidFill>
                  <a:srgbClr val="222222"/>
                </a:solidFill>
                <a:latin typeface="-apple-system"/>
              </a:rPr>
              <a:t>perovskite-type crystals</a:t>
            </a:r>
            <a:r>
              <a:rPr lang="it-IT" sz="1350" dirty="0">
                <a:solidFill>
                  <a:srgbClr val="222222"/>
                </a:solidFill>
                <a:latin typeface="-apple-system"/>
              </a:rPr>
              <a:t>:</a:t>
            </a:r>
            <a:endParaRPr lang="it-IT" sz="1350" dirty="0"/>
          </a:p>
        </p:txBody>
      </p:sp>
      <mc:AlternateContent xmlns:mc="http://schemas.openxmlformats.org/markup-compatibility/2006" xmlns:a14="http://schemas.microsoft.com/office/drawing/2010/main">
        <mc:Choice Requires="a14">
          <p:sp>
            <p:nvSpPr>
              <p:cNvPr id="35" name="CasellaDiTesto 34">
                <a:extLst>
                  <a:ext uri="{FF2B5EF4-FFF2-40B4-BE49-F238E27FC236}">
                    <a16:creationId xmlns:a16="http://schemas.microsoft.com/office/drawing/2014/main" id="{8891AC2E-AAB2-3C89-4C37-134E421F6A7C}"/>
                  </a:ext>
                </a:extLst>
              </p:cNvPr>
              <p:cNvSpPr txBox="1"/>
              <p:nvPr/>
            </p:nvSpPr>
            <p:spPr>
              <a:xfrm>
                <a:off x="1514072" y="1655837"/>
                <a:ext cx="2598420" cy="843372"/>
              </a:xfrm>
              <a:prstGeom prst="rect">
                <a:avLst/>
              </a:prstGeom>
              <a:noFill/>
            </p:spPr>
            <p:txBody>
              <a:bodyPr wrap="square" lIns="0" tIns="0" rIns="0" bIns="0" rtlCol="0" anchor="ctr">
                <a:spAutoFit/>
              </a:bodyPr>
              <a:lstStyle/>
              <a:p>
                <a:pPr algn="ctr"/>
                <a14:m>
                  <m:oMath xmlns:m="http://schemas.openxmlformats.org/officeDocument/2006/math">
                    <m:r>
                      <m:rPr>
                        <m:nor/>
                      </m:rPr>
                      <a:rPr lang="el-GR" sz="2400" i="1" dirty="0">
                        <a:solidFill>
                          <a:srgbClr val="000000"/>
                        </a:solidFill>
                        <a:latin typeface="EOWRM L+ STIX General"/>
                      </a:rPr>
                      <m:t>𝝴</m:t>
                    </m:r>
                  </m:oMath>
                </a14:m>
                <a:r>
                  <a:rPr lang="it-IT" sz="2000" dirty="0"/>
                  <a:t> =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𝐴</m:t>
                        </m:r>
                      </m:e>
                      <m:sub>
                        <m:r>
                          <a:rPr lang="it-IT" sz="2000" i="1">
                            <a:latin typeface="Cambria Math" panose="02040503050406030204" pitchFamily="18" charset="0"/>
                          </a:rPr>
                          <m:t>0</m:t>
                        </m:r>
                      </m:sub>
                    </m:sSub>
                    <m:r>
                      <a:rPr lang="it-IT" sz="2000" i="1">
                        <a:latin typeface="Cambria Math" panose="02040503050406030204" pitchFamily="18" charset="0"/>
                      </a:rPr>
                      <m:t>+</m:t>
                    </m:r>
                    <m:f>
                      <m:fPr>
                        <m:ctrlPr>
                          <a:rPr lang="it-IT" sz="2000" i="1">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𝐶</m:t>
                            </m:r>
                          </m:e>
                          <m:sub>
                            <m:r>
                              <a:rPr lang="it-IT" sz="2000" i="1">
                                <a:latin typeface="Cambria Math" panose="02040503050406030204" pitchFamily="18" charset="0"/>
                              </a:rPr>
                              <m:t>0</m:t>
                            </m:r>
                          </m:sub>
                        </m:sSub>
                      </m:num>
                      <m:den>
                        <m:f>
                          <m:fPr>
                            <m:ctrlPr>
                              <a:rPr lang="it-IT" sz="2000" i="1">
                                <a:latin typeface="Cambria Math" panose="02040503050406030204" pitchFamily="18" charset="0"/>
                              </a:rPr>
                            </m:ctrlPr>
                          </m:fPr>
                          <m:num>
                            <m:r>
                              <a:rPr lang="it-IT" sz="2000" i="1">
                                <a:latin typeface="Cambria Math" panose="02040503050406030204" pitchFamily="18" charset="0"/>
                              </a:rPr>
                              <m:t>1</m:t>
                            </m:r>
                          </m:num>
                          <m:den>
                            <m:r>
                              <a:rPr lang="it-IT" sz="2000" i="1">
                                <a:latin typeface="Cambria Math" panose="02040503050406030204" pitchFamily="18" charset="0"/>
                              </a:rPr>
                              <m:t>2</m:t>
                            </m:r>
                          </m:den>
                        </m:f>
                        <m:sSub>
                          <m:sSubPr>
                            <m:ctrlPr>
                              <a:rPr lang="it-IT" sz="2000" i="1">
                                <a:latin typeface="Cambria Math" panose="02040503050406030204" pitchFamily="18" charset="0"/>
                              </a:rPr>
                            </m:ctrlPr>
                          </m:sSubPr>
                          <m:e>
                            <m:r>
                              <a:rPr lang="it-IT" sz="2000" i="1">
                                <a:latin typeface="Cambria Math" panose="02040503050406030204" pitchFamily="18" charset="0"/>
                              </a:rPr>
                              <m:t> </m:t>
                            </m:r>
                            <m:r>
                              <a:rPr lang="it-IT" sz="2000" i="1">
                                <a:latin typeface="Cambria Math" panose="02040503050406030204" pitchFamily="18" charset="0"/>
                              </a:rPr>
                              <m:t>𝑇</m:t>
                            </m:r>
                          </m:e>
                          <m:sub>
                            <m:r>
                              <a:rPr lang="it-IT" sz="2000" i="1">
                                <a:latin typeface="Cambria Math" panose="02040503050406030204" pitchFamily="18" charset="0"/>
                              </a:rPr>
                              <m:t>1</m:t>
                            </m:r>
                          </m:sub>
                        </m:sSub>
                        <m:func>
                          <m:funcPr>
                            <m:ctrlPr>
                              <a:rPr lang="it-IT" sz="2000" i="1">
                                <a:latin typeface="Cambria Math" panose="02040503050406030204" pitchFamily="18" charset="0"/>
                              </a:rPr>
                            </m:ctrlPr>
                          </m:funcPr>
                          <m:fName>
                            <m:r>
                              <m:rPr>
                                <m:sty m:val="p"/>
                              </m:rPr>
                              <a:rPr lang="it-IT" sz="2000">
                                <a:latin typeface="Cambria Math" panose="02040503050406030204" pitchFamily="18" charset="0"/>
                              </a:rPr>
                              <m:t>coth</m:t>
                            </m:r>
                          </m:fName>
                          <m:e>
                            <m:r>
                              <a:rPr lang="it-IT" sz="2000" i="1">
                                <a:latin typeface="Cambria Math" panose="02040503050406030204" pitchFamily="18" charset="0"/>
                              </a:rPr>
                              <m:t>(</m:t>
                            </m:r>
                            <m:f>
                              <m:fPr>
                                <m:ctrlPr>
                                  <a:rPr lang="it-IT" sz="2000" i="1">
                                    <a:latin typeface="Cambria Math" panose="02040503050406030204" pitchFamily="18" charset="0"/>
                                  </a:rPr>
                                </m:ctrlPr>
                              </m:fPr>
                              <m:num>
                                <m:sSub>
                                  <m:sSubPr>
                                    <m:ctrlPr>
                                      <a:rPr lang="it-IT" sz="2000" i="1">
                                        <a:latin typeface="Cambria Math" panose="02040503050406030204" pitchFamily="18" charset="0"/>
                                      </a:rPr>
                                    </m:ctrlPr>
                                  </m:sSubPr>
                                  <m:e>
                                    <m:r>
                                      <a:rPr lang="it-IT" sz="2000" i="1">
                                        <a:latin typeface="Cambria Math" panose="02040503050406030204" pitchFamily="18" charset="0"/>
                                      </a:rPr>
                                      <m:t> </m:t>
                                    </m:r>
                                    <m:r>
                                      <a:rPr lang="it-IT" sz="2000" i="1">
                                        <a:latin typeface="Cambria Math" panose="02040503050406030204" pitchFamily="18" charset="0"/>
                                      </a:rPr>
                                      <m:t>𝑇</m:t>
                                    </m:r>
                                  </m:e>
                                  <m:sub>
                                    <m:r>
                                      <a:rPr lang="it-IT" sz="2000" i="1">
                                        <a:latin typeface="Cambria Math" panose="02040503050406030204" pitchFamily="18" charset="0"/>
                                      </a:rPr>
                                      <m:t>1</m:t>
                                    </m:r>
                                  </m:sub>
                                </m:sSub>
                              </m:num>
                              <m:den>
                                <m:r>
                                  <a:rPr lang="it-IT" sz="2000" i="1">
                                    <a:latin typeface="Cambria Math" panose="02040503050406030204" pitchFamily="18" charset="0"/>
                                  </a:rPr>
                                  <m:t>2</m:t>
                                </m:r>
                                <m:r>
                                  <a:rPr lang="it-IT" sz="2000" i="1">
                                    <a:latin typeface="Cambria Math" panose="02040503050406030204" pitchFamily="18" charset="0"/>
                                  </a:rPr>
                                  <m:t>𝑇</m:t>
                                </m:r>
                              </m:den>
                            </m:f>
                          </m:e>
                        </m:func>
                        <m:r>
                          <a:rPr lang="it-IT" sz="2000" i="1">
                            <a:latin typeface="Cambria Math" panose="02040503050406030204" pitchFamily="18" charset="0"/>
                          </a:rPr>
                          <m:t>) −</m:t>
                        </m:r>
                        <m:sSub>
                          <m:sSubPr>
                            <m:ctrlPr>
                              <a:rPr lang="it-IT" sz="2000" i="1">
                                <a:latin typeface="Cambria Math" panose="02040503050406030204" pitchFamily="18" charset="0"/>
                              </a:rPr>
                            </m:ctrlPr>
                          </m:sSubPr>
                          <m:e>
                            <m:r>
                              <a:rPr lang="it-IT" sz="2000" i="1">
                                <a:latin typeface="Cambria Math" panose="02040503050406030204" pitchFamily="18" charset="0"/>
                              </a:rPr>
                              <m:t> </m:t>
                            </m:r>
                            <m:r>
                              <a:rPr lang="it-IT" sz="2000" i="1">
                                <a:latin typeface="Cambria Math" panose="02040503050406030204" pitchFamily="18" charset="0"/>
                              </a:rPr>
                              <m:t>𝑇</m:t>
                            </m:r>
                          </m:e>
                          <m:sub>
                            <m:r>
                              <a:rPr lang="it-IT" sz="2000" i="1">
                                <a:latin typeface="Cambria Math" panose="02040503050406030204" pitchFamily="18" charset="0"/>
                              </a:rPr>
                              <m:t>0</m:t>
                            </m:r>
                          </m:sub>
                        </m:sSub>
                      </m:den>
                    </m:f>
                  </m:oMath>
                </a14:m>
                <a:endParaRPr lang="it-IT" dirty="0"/>
              </a:p>
              <a:p>
                <a:pPr algn="ctr"/>
                <a:endParaRPr lang="it-IT" dirty="0"/>
              </a:p>
            </p:txBody>
          </p:sp>
        </mc:Choice>
        <mc:Fallback xmlns="">
          <p:sp>
            <p:nvSpPr>
              <p:cNvPr id="35" name="CasellaDiTesto 34">
                <a:extLst>
                  <a:ext uri="{FF2B5EF4-FFF2-40B4-BE49-F238E27FC236}">
                    <a16:creationId xmlns:a16="http://schemas.microsoft.com/office/drawing/2014/main" id="{8891AC2E-AAB2-3C89-4C37-134E421F6A7C}"/>
                  </a:ext>
                </a:extLst>
              </p:cNvPr>
              <p:cNvSpPr txBox="1">
                <a:spLocks noRot="1" noChangeAspect="1" noMove="1" noResize="1" noEditPoints="1" noAdjustHandles="1" noChangeArrowheads="1" noChangeShapeType="1" noTextEdit="1"/>
              </p:cNvSpPr>
              <p:nvPr/>
            </p:nvSpPr>
            <p:spPr>
              <a:xfrm>
                <a:off x="1514072" y="1655837"/>
                <a:ext cx="2598420" cy="843372"/>
              </a:xfrm>
              <a:prstGeom prst="rect">
                <a:avLst/>
              </a:prstGeom>
              <a:blipFill>
                <a:blip r:embed="rId5"/>
                <a:stretch>
                  <a:fillRect t="-1449"/>
                </a:stretch>
              </a:blipFill>
            </p:spPr>
            <p:txBody>
              <a:bodyPr/>
              <a:lstStyle/>
              <a:p>
                <a:r>
                  <a:rPr lang="it-IT">
                    <a:noFill/>
                  </a:rPr>
                  <a:t> </a:t>
                </a:r>
              </a:p>
            </p:txBody>
          </p:sp>
        </mc:Fallback>
      </mc:AlternateContent>
      <p:sp>
        <p:nvSpPr>
          <p:cNvPr id="36" name="CasellaDiTesto 35">
            <a:extLst>
              <a:ext uri="{FF2B5EF4-FFF2-40B4-BE49-F238E27FC236}">
                <a16:creationId xmlns:a16="http://schemas.microsoft.com/office/drawing/2014/main" id="{97AC7CC1-A1FB-D783-35CF-C0C134690100}"/>
              </a:ext>
            </a:extLst>
          </p:cNvPr>
          <p:cNvSpPr txBox="1"/>
          <p:nvPr/>
        </p:nvSpPr>
        <p:spPr>
          <a:xfrm>
            <a:off x="4649756" y="1653543"/>
            <a:ext cx="2598420" cy="577081"/>
          </a:xfrm>
          <a:prstGeom prst="rect">
            <a:avLst/>
          </a:prstGeom>
          <a:noFill/>
        </p:spPr>
        <p:txBody>
          <a:bodyPr wrap="square">
            <a:spAutoFit/>
          </a:bodyPr>
          <a:lstStyle/>
          <a:p>
            <a:pPr algn="just"/>
            <a:r>
              <a:rPr lang="en-US" sz="1050" b="1" dirty="0">
                <a:solidFill>
                  <a:srgbClr val="222222"/>
                </a:solidFill>
                <a:latin typeface="-apple-system"/>
              </a:rPr>
              <a:t>Where:</a:t>
            </a:r>
          </a:p>
          <a:p>
            <a:pPr marL="171450" indent="-171450" algn="just">
              <a:buFont typeface="Arial" panose="020B0604020202020204" pitchFamily="34" charset="0"/>
              <a:buChar char="•"/>
            </a:pPr>
            <a:r>
              <a:rPr lang="en-US" sz="1050" b="1" i="1" dirty="0">
                <a:solidFill>
                  <a:srgbClr val="222222"/>
                </a:solidFill>
                <a:latin typeface="-apple-system"/>
              </a:rPr>
              <a:t>T</a:t>
            </a:r>
            <a:r>
              <a:rPr lang="en-US" sz="1050" b="1" dirty="0">
                <a:solidFill>
                  <a:srgbClr val="222222"/>
                </a:solidFill>
                <a:latin typeface="-apple-system"/>
              </a:rPr>
              <a:t> is temperature</a:t>
            </a:r>
          </a:p>
          <a:p>
            <a:pPr marL="171450" indent="-171450" algn="just">
              <a:buFont typeface="Arial" panose="020B0604020202020204" pitchFamily="34" charset="0"/>
              <a:buChar char="•"/>
            </a:pPr>
            <a:r>
              <a:rPr lang="en-US" sz="1050" b="1" i="1" dirty="0">
                <a:solidFill>
                  <a:srgbClr val="222222"/>
                </a:solidFill>
                <a:latin typeface="-apple-system"/>
              </a:rPr>
              <a:t>A</a:t>
            </a:r>
            <a:r>
              <a:rPr lang="en-US" sz="1050" b="1" baseline="-25000" dirty="0">
                <a:solidFill>
                  <a:srgbClr val="222222"/>
                </a:solidFill>
                <a:latin typeface="-apple-system"/>
              </a:rPr>
              <a:t>0</a:t>
            </a:r>
            <a:r>
              <a:rPr lang="en-US" sz="1050" b="1" dirty="0">
                <a:solidFill>
                  <a:srgbClr val="222222"/>
                </a:solidFill>
                <a:latin typeface="-apple-system"/>
              </a:rPr>
              <a:t>, </a:t>
            </a:r>
            <a:r>
              <a:rPr lang="en-US" sz="1050" b="1" i="1" dirty="0">
                <a:solidFill>
                  <a:srgbClr val="222222"/>
                </a:solidFill>
                <a:latin typeface="-apple-system"/>
              </a:rPr>
              <a:t>C</a:t>
            </a:r>
            <a:r>
              <a:rPr lang="en-US" sz="1050" b="1" baseline="-25000" dirty="0">
                <a:solidFill>
                  <a:srgbClr val="222222"/>
                </a:solidFill>
                <a:latin typeface="-apple-system"/>
              </a:rPr>
              <a:t>0</a:t>
            </a:r>
            <a:r>
              <a:rPr lang="en-US" sz="1050" b="1" dirty="0">
                <a:solidFill>
                  <a:srgbClr val="222222"/>
                </a:solidFill>
                <a:latin typeface="-apple-system"/>
              </a:rPr>
              <a:t>, </a:t>
            </a:r>
            <a:r>
              <a:rPr lang="en-US" sz="1050" b="1" i="1" dirty="0">
                <a:solidFill>
                  <a:srgbClr val="222222"/>
                </a:solidFill>
                <a:latin typeface="-apple-system"/>
              </a:rPr>
              <a:t>T</a:t>
            </a:r>
            <a:r>
              <a:rPr lang="en-US" sz="1050" b="1" baseline="-25000" dirty="0">
                <a:solidFill>
                  <a:srgbClr val="222222"/>
                </a:solidFill>
                <a:latin typeface="-apple-system"/>
              </a:rPr>
              <a:t>1</a:t>
            </a:r>
            <a:r>
              <a:rPr lang="en-US" sz="1050" b="1" dirty="0">
                <a:solidFill>
                  <a:srgbClr val="222222"/>
                </a:solidFill>
                <a:latin typeface="-apple-system"/>
              </a:rPr>
              <a:t> and </a:t>
            </a:r>
            <a:r>
              <a:rPr lang="en-US" sz="1050" b="1" i="1" dirty="0">
                <a:solidFill>
                  <a:srgbClr val="222222"/>
                </a:solidFill>
                <a:latin typeface="-apple-system"/>
              </a:rPr>
              <a:t>T</a:t>
            </a:r>
            <a:r>
              <a:rPr lang="en-US" sz="1050" b="1" baseline="-25000" dirty="0">
                <a:solidFill>
                  <a:srgbClr val="222222"/>
                </a:solidFill>
                <a:latin typeface="-apple-system"/>
              </a:rPr>
              <a:t>0</a:t>
            </a:r>
            <a:r>
              <a:rPr lang="en-US" sz="1050" b="1" dirty="0">
                <a:solidFill>
                  <a:srgbClr val="222222"/>
                </a:solidFill>
                <a:latin typeface="-apple-system"/>
              </a:rPr>
              <a:t> are fitting parameters</a:t>
            </a:r>
            <a:endParaRPr lang="it-IT" sz="1050" b="1" dirty="0"/>
          </a:p>
        </p:txBody>
      </p:sp>
      <p:graphicFrame>
        <p:nvGraphicFramePr>
          <p:cNvPr id="2" name="Tabella 7">
            <a:extLst>
              <a:ext uri="{FF2B5EF4-FFF2-40B4-BE49-F238E27FC236}">
                <a16:creationId xmlns:a16="http://schemas.microsoft.com/office/drawing/2014/main" id="{8EE73A2C-8C6E-B3AE-84E5-6BB74F08AD32}"/>
              </a:ext>
            </a:extLst>
          </p:cNvPr>
          <p:cNvGraphicFramePr>
            <a:graphicFrameLocks noGrp="1"/>
          </p:cNvGraphicFramePr>
          <p:nvPr/>
        </p:nvGraphicFramePr>
        <p:xfrm>
          <a:off x="4883976" y="4411565"/>
          <a:ext cx="5104652" cy="1439071"/>
        </p:xfrm>
        <a:graphic>
          <a:graphicData uri="http://schemas.openxmlformats.org/drawingml/2006/table">
            <a:tbl>
              <a:tblPr firstRow="1" bandRow="1">
                <a:tableStyleId>{5C22544A-7EE6-4342-B048-85BDC9FD1C3A}</a:tableStyleId>
              </a:tblPr>
              <a:tblGrid>
                <a:gridCol w="729236">
                  <a:extLst>
                    <a:ext uri="{9D8B030D-6E8A-4147-A177-3AD203B41FA5}">
                      <a16:colId xmlns:a16="http://schemas.microsoft.com/office/drawing/2014/main" val="3598024217"/>
                    </a:ext>
                  </a:extLst>
                </a:gridCol>
                <a:gridCol w="729236">
                  <a:extLst>
                    <a:ext uri="{9D8B030D-6E8A-4147-A177-3AD203B41FA5}">
                      <a16:colId xmlns:a16="http://schemas.microsoft.com/office/drawing/2014/main" val="3689607493"/>
                    </a:ext>
                  </a:extLst>
                </a:gridCol>
                <a:gridCol w="729236">
                  <a:extLst>
                    <a:ext uri="{9D8B030D-6E8A-4147-A177-3AD203B41FA5}">
                      <a16:colId xmlns:a16="http://schemas.microsoft.com/office/drawing/2014/main" val="488631244"/>
                    </a:ext>
                  </a:extLst>
                </a:gridCol>
                <a:gridCol w="729236">
                  <a:extLst>
                    <a:ext uri="{9D8B030D-6E8A-4147-A177-3AD203B41FA5}">
                      <a16:colId xmlns:a16="http://schemas.microsoft.com/office/drawing/2014/main" val="3050600957"/>
                    </a:ext>
                  </a:extLst>
                </a:gridCol>
                <a:gridCol w="729236">
                  <a:extLst>
                    <a:ext uri="{9D8B030D-6E8A-4147-A177-3AD203B41FA5}">
                      <a16:colId xmlns:a16="http://schemas.microsoft.com/office/drawing/2014/main" val="1038083335"/>
                    </a:ext>
                  </a:extLst>
                </a:gridCol>
                <a:gridCol w="729236">
                  <a:extLst>
                    <a:ext uri="{9D8B030D-6E8A-4147-A177-3AD203B41FA5}">
                      <a16:colId xmlns:a16="http://schemas.microsoft.com/office/drawing/2014/main" val="3481297545"/>
                    </a:ext>
                  </a:extLst>
                </a:gridCol>
                <a:gridCol w="729236">
                  <a:extLst>
                    <a:ext uri="{9D8B030D-6E8A-4147-A177-3AD203B41FA5}">
                      <a16:colId xmlns:a16="http://schemas.microsoft.com/office/drawing/2014/main" val="81136367"/>
                    </a:ext>
                  </a:extLst>
                </a:gridCol>
              </a:tblGrid>
              <a:tr h="646591">
                <a:tc>
                  <a:txBody>
                    <a:bodyPr/>
                    <a:lstStyle/>
                    <a:p>
                      <a:pPr algn="ctr"/>
                      <a:r>
                        <a:rPr lang="it-IT" sz="1000" dirty="0"/>
                        <a:t>Temperature</a:t>
                      </a:r>
                    </a:p>
                  </a:txBody>
                  <a:tcPr/>
                </a:tc>
                <a:tc>
                  <a:txBody>
                    <a:bodyPr/>
                    <a:lstStyle/>
                    <a:p>
                      <a:pPr algn="ctr"/>
                      <a:r>
                        <a:rPr lang="it-IT" sz="1000" dirty="0"/>
                        <a:t>Copper </a:t>
                      </a:r>
                      <a:r>
                        <a:rPr lang="it-IT" sz="1000" dirty="0" err="1"/>
                        <a:t>Cavity</a:t>
                      </a:r>
                      <a:endParaRPr lang="it-IT" sz="1000" dirty="0"/>
                    </a:p>
                  </a:txBody>
                  <a:tcPr/>
                </a:tc>
                <a:tc>
                  <a:txBody>
                    <a:bodyPr/>
                    <a:lstStyle/>
                    <a:p>
                      <a:pPr algn="ctr"/>
                      <a:r>
                        <a:rPr lang="it-IT" sz="1000" dirty="0" err="1"/>
                        <a:t>Dielectric</a:t>
                      </a:r>
                      <a:r>
                        <a:rPr lang="it-IT" sz="1000" dirty="0"/>
                        <a:t> Crystal</a:t>
                      </a:r>
                    </a:p>
                  </a:txBody>
                  <a:tcPr/>
                </a:tc>
                <a:tc>
                  <a:txBody>
                    <a:bodyPr/>
                    <a:lstStyle/>
                    <a:p>
                      <a:pPr algn="ctr"/>
                      <a:r>
                        <a:rPr lang="it-IT" sz="1000" dirty="0" err="1"/>
                        <a:t>Resonant</a:t>
                      </a:r>
                      <a:r>
                        <a:rPr lang="it-IT" sz="1000" dirty="0"/>
                        <a:t> Frequency</a:t>
                      </a:r>
                    </a:p>
                  </a:txBody>
                  <a:tcPr/>
                </a:tc>
                <a:tc>
                  <a:txBody>
                    <a:bodyPr/>
                    <a:lstStyle/>
                    <a:p>
                      <a:pPr algn="ctr"/>
                      <a:r>
                        <a:rPr lang="it-IT" sz="1000" dirty="0"/>
                        <a:t>Q </a:t>
                      </a:r>
                      <a:r>
                        <a:rPr lang="it-IT" sz="1000" dirty="0" err="1"/>
                        <a:t>Factor</a:t>
                      </a:r>
                      <a:endParaRPr lang="it-IT" sz="1000" dirty="0"/>
                    </a:p>
                  </a:txBody>
                  <a:tcPr/>
                </a:tc>
                <a:tc>
                  <a:txBody>
                    <a:bodyPr/>
                    <a:lstStyle/>
                    <a:p>
                      <a:pPr algn="ctr"/>
                      <a:r>
                        <a:rPr lang="it-IT" sz="1000" dirty="0"/>
                        <a:t>Loss</a:t>
                      </a:r>
                    </a:p>
                  </a:txBody>
                  <a:tcPr/>
                </a:tc>
                <a:tc>
                  <a:txBody>
                    <a:bodyPr/>
                    <a:lstStyle/>
                    <a:p>
                      <a:pPr algn="ctr"/>
                      <a:r>
                        <a:rPr lang="it-IT" sz="1000" dirty="0"/>
                        <a:t>S </a:t>
                      </a:r>
                      <a:r>
                        <a:rPr lang="it-IT" sz="1000" dirty="0" err="1"/>
                        <a:t>Parameter</a:t>
                      </a:r>
                      <a:endParaRPr lang="it-IT" sz="1000" dirty="0"/>
                    </a:p>
                  </a:txBody>
                  <a:tcPr/>
                </a:tc>
                <a:extLst>
                  <a:ext uri="{0D108BD9-81ED-4DB2-BD59-A6C34878D82A}">
                    <a16:rowId xmlns:a16="http://schemas.microsoft.com/office/drawing/2014/main" val="2701084192"/>
                  </a:ext>
                </a:extLst>
              </a:tr>
              <a:tr h="365465">
                <a:tc>
                  <a:txBody>
                    <a:bodyPr/>
                    <a:lstStyle/>
                    <a:p>
                      <a:pPr algn="ctr"/>
                      <a:r>
                        <a:rPr lang="it-IT" sz="1000" b="1" dirty="0"/>
                        <a:t>298,15 K</a:t>
                      </a:r>
                    </a:p>
                    <a:p>
                      <a:pPr algn="ctr"/>
                      <a:r>
                        <a:rPr lang="it-IT" sz="1000" dirty="0"/>
                        <a:t>25°C)</a:t>
                      </a:r>
                    </a:p>
                  </a:txBody>
                  <a:tcPr anchor="ctr"/>
                </a:tc>
                <a:tc>
                  <a:txBody>
                    <a:bodyPr/>
                    <a:lstStyle/>
                    <a:p>
                      <a:pPr algn="ctr"/>
                      <a:r>
                        <a:rPr lang="it-IT" sz="1000" b="1" dirty="0" err="1"/>
                        <a:t>Closed</a:t>
                      </a:r>
                      <a:r>
                        <a:rPr lang="it-IT" sz="1000" dirty="0"/>
                        <a:t> </a:t>
                      </a:r>
                      <a:r>
                        <a:rPr lang="it-IT" sz="1000" dirty="0" err="1"/>
                        <a:t>Cavity</a:t>
                      </a:r>
                      <a:r>
                        <a:rPr lang="it-IT" sz="1000" dirty="0"/>
                        <a:t> </a:t>
                      </a:r>
                    </a:p>
                  </a:txBody>
                  <a:tcPr anchor="ctr"/>
                </a:tc>
                <a:tc>
                  <a:txBody>
                    <a:bodyPr/>
                    <a:lstStyle/>
                    <a:p>
                      <a:pPr algn="ctr"/>
                      <a:r>
                        <a:rPr lang="it-IT" sz="1000" dirty="0"/>
                        <a:t>TiO2</a:t>
                      </a:r>
                    </a:p>
                  </a:txBody>
                  <a:tcPr anchor="ctr"/>
                </a:tc>
                <a:tc>
                  <a:txBody>
                    <a:bodyPr/>
                    <a:lstStyle/>
                    <a:p>
                      <a:pPr algn="ctr"/>
                      <a:r>
                        <a:rPr lang="it-IT" sz="1000" dirty="0"/>
                        <a:t>2.150 GHz</a:t>
                      </a:r>
                    </a:p>
                  </a:txBody>
                  <a:tcPr anchor="ctr"/>
                </a:tc>
                <a:tc>
                  <a:txBody>
                    <a:bodyPr/>
                    <a:lstStyle/>
                    <a:p>
                      <a:pPr algn="ctr"/>
                      <a:r>
                        <a:rPr lang="it-IT" sz="1000" dirty="0"/>
                        <a:t>21490</a:t>
                      </a:r>
                    </a:p>
                  </a:txBody>
                  <a:tcPr anchor="ctr"/>
                </a:tc>
                <a:tc>
                  <a:txBody>
                    <a:bodyPr/>
                    <a:lstStyle/>
                    <a:p>
                      <a:pPr algn="ctr"/>
                      <a:r>
                        <a:rPr lang="it-IT" sz="1000" dirty="0"/>
                        <a:t>-21.08 dB</a:t>
                      </a:r>
                    </a:p>
                  </a:txBody>
                  <a:tcPr anchor="ctr"/>
                </a:tc>
                <a:tc>
                  <a:txBody>
                    <a:bodyPr/>
                    <a:lstStyle/>
                    <a:p>
                      <a:pPr algn="ctr"/>
                      <a:r>
                        <a:rPr lang="it-IT" sz="1000" dirty="0"/>
                        <a:t>S21</a:t>
                      </a:r>
                    </a:p>
                  </a:txBody>
                  <a:tcPr anchor="ctr"/>
                </a:tc>
                <a:extLst>
                  <a:ext uri="{0D108BD9-81ED-4DB2-BD59-A6C34878D82A}">
                    <a16:rowId xmlns:a16="http://schemas.microsoft.com/office/drawing/2014/main" val="2345557168"/>
                  </a:ext>
                </a:extLst>
              </a:tr>
              <a:tr h="3654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b="1" dirty="0"/>
                        <a:t>77 K </a:t>
                      </a:r>
                      <a:br>
                        <a:rPr lang="it-IT" sz="1000" dirty="0"/>
                      </a:br>
                      <a:r>
                        <a:rPr lang="it-IT" sz="1000" dirty="0"/>
                        <a:t>(-196  °C)</a:t>
                      </a:r>
                    </a:p>
                  </a:txBody>
                  <a:tcPr anchor="ctr"/>
                </a:tc>
                <a:tc>
                  <a:txBody>
                    <a:bodyPr/>
                    <a:lstStyle/>
                    <a:p>
                      <a:pPr algn="ctr"/>
                      <a:r>
                        <a:rPr lang="it-IT" sz="1000" b="1" dirty="0" err="1"/>
                        <a:t>Closed</a:t>
                      </a:r>
                      <a:endParaRPr lang="it-IT" sz="1000" b="1" dirty="0"/>
                    </a:p>
                    <a:p>
                      <a:pPr algn="ctr"/>
                      <a:r>
                        <a:rPr lang="it-IT" sz="1000" dirty="0"/>
                        <a:t> </a:t>
                      </a:r>
                      <a:r>
                        <a:rPr lang="it-IT" sz="1000" dirty="0" err="1"/>
                        <a:t>Cavity</a:t>
                      </a:r>
                      <a:r>
                        <a:rPr lang="it-IT" sz="1000" dirty="0"/>
                        <a:t> </a:t>
                      </a:r>
                    </a:p>
                  </a:txBody>
                  <a:tcPr anchor="ctr"/>
                </a:tc>
                <a:tc>
                  <a:txBody>
                    <a:bodyPr/>
                    <a:lstStyle/>
                    <a:p>
                      <a:pPr algn="ctr"/>
                      <a:r>
                        <a:rPr lang="it-IT" sz="1000" dirty="0"/>
                        <a:t>TiO2</a:t>
                      </a:r>
                    </a:p>
                  </a:txBody>
                  <a:tcPr anchor="ctr"/>
                </a:tc>
                <a:tc>
                  <a:txBody>
                    <a:bodyPr/>
                    <a:lstStyle/>
                    <a:p>
                      <a:pPr algn="ctr"/>
                      <a:r>
                        <a:rPr lang="it-IT" sz="1000" dirty="0"/>
                        <a:t>1.925 GHz</a:t>
                      </a:r>
                    </a:p>
                  </a:txBody>
                  <a:tcPr anchor="ctr"/>
                </a:tc>
                <a:tc>
                  <a:txBody>
                    <a:bodyPr/>
                    <a:lstStyle/>
                    <a:p>
                      <a:pPr algn="ctr"/>
                      <a:r>
                        <a:rPr lang="it-IT" sz="1000" b="1" dirty="0">
                          <a:solidFill>
                            <a:srgbClr val="FF0000"/>
                          </a:solidFill>
                        </a:rPr>
                        <a:t>92949</a:t>
                      </a:r>
                    </a:p>
                  </a:txBody>
                  <a:tcPr anchor="ctr"/>
                </a:tc>
                <a:tc>
                  <a:txBody>
                    <a:bodyPr/>
                    <a:lstStyle/>
                    <a:p>
                      <a:pPr algn="ctr"/>
                      <a:r>
                        <a:rPr lang="it-IT" sz="1000" dirty="0"/>
                        <a:t>-16.39 dB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000" dirty="0"/>
                        <a:t>S21</a:t>
                      </a:r>
                    </a:p>
                    <a:p>
                      <a:pPr algn="ctr"/>
                      <a:endParaRPr lang="it-IT" sz="1000" dirty="0"/>
                    </a:p>
                  </a:txBody>
                  <a:tcPr anchor="ctr"/>
                </a:tc>
                <a:extLst>
                  <a:ext uri="{0D108BD9-81ED-4DB2-BD59-A6C34878D82A}">
                    <a16:rowId xmlns:a16="http://schemas.microsoft.com/office/drawing/2014/main" val="346954135"/>
                  </a:ext>
                </a:extLst>
              </a:tr>
            </a:tbl>
          </a:graphicData>
        </a:graphic>
      </p:graphicFrame>
      <p:pic>
        <p:nvPicPr>
          <p:cNvPr id="3" name="Immagine 2" descr="Immagine che contiene macchina, Alluminio, metallo, Ricambio auto&#10;&#10;Descrizione generata automaticamente">
            <a:extLst>
              <a:ext uri="{FF2B5EF4-FFF2-40B4-BE49-F238E27FC236}">
                <a16:creationId xmlns:a16="http://schemas.microsoft.com/office/drawing/2014/main" id="{6271638D-BBA6-20D7-B1FB-7BB02B0854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20444" y="2198233"/>
            <a:ext cx="1306412" cy="2322510"/>
          </a:xfrm>
          <a:prstGeom prst="rect">
            <a:avLst/>
          </a:prstGeom>
        </p:spPr>
      </p:pic>
      <p:sp>
        <p:nvSpPr>
          <p:cNvPr id="4" name="CasellaDiTesto 3">
            <a:extLst>
              <a:ext uri="{FF2B5EF4-FFF2-40B4-BE49-F238E27FC236}">
                <a16:creationId xmlns:a16="http://schemas.microsoft.com/office/drawing/2014/main" id="{48E0AD15-6C02-513F-5CC5-56E40BFAF167}"/>
              </a:ext>
            </a:extLst>
          </p:cNvPr>
          <p:cNvSpPr txBox="1"/>
          <p:nvPr/>
        </p:nvSpPr>
        <p:spPr>
          <a:xfrm>
            <a:off x="10385934" y="3012851"/>
            <a:ext cx="1352313" cy="276999"/>
          </a:xfrm>
          <a:prstGeom prst="rect">
            <a:avLst/>
          </a:prstGeom>
          <a:noFill/>
        </p:spPr>
        <p:txBody>
          <a:bodyPr wrap="square">
            <a:spAutoFit/>
          </a:bodyPr>
          <a:lstStyle/>
          <a:p>
            <a:pPr algn="ctr"/>
            <a:r>
              <a:rPr lang="it-IT" altLang="it-IT" sz="1200" b="1" dirty="0"/>
              <a:t>T-Room</a:t>
            </a:r>
            <a:r>
              <a:rPr lang="it-IT" altLang="it-IT" sz="1200" dirty="0"/>
              <a:t> Al </a:t>
            </a:r>
            <a:r>
              <a:rPr lang="it-IT" altLang="it-IT" sz="1200" dirty="0" err="1"/>
              <a:t>Cavity</a:t>
            </a:r>
            <a:endParaRPr lang="it-IT" sz="1200" dirty="0"/>
          </a:p>
        </p:txBody>
      </p:sp>
      <p:pic>
        <p:nvPicPr>
          <p:cNvPr id="5" name="Immagine 4" descr="Immagine che contiene strumento, Ricambio auto, macchina, Ferramenta&#10;&#10;Descrizione generata automaticamente">
            <a:extLst>
              <a:ext uri="{FF2B5EF4-FFF2-40B4-BE49-F238E27FC236}">
                <a16:creationId xmlns:a16="http://schemas.microsoft.com/office/drawing/2014/main" id="{B16C0D1F-B3EB-B2A5-223E-771DF09E5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3976" y="2499209"/>
            <a:ext cx="2658269" cy="1481580"/>
          </a:xfrm>
          <a:prstGeom prst="rect">
            <a:avLst/>
          </a:prstGeom>
        </p:spPr>
      </p:pic>
      <p:sp>
        <p:nvSpPr>
          <p:cNvPr id="6" name="Ovale 5">
            <a:extLst>
              <a:ext uri="{FF2B5EF4-FFF2-40B4-BE49-F238E27FC236}">
                <a16:creationId xmlns:a16="http://schemas.microsoft.com/office/drawing/2014/main" id="{B2C1B58A-E065-4794-6E1B-F9A0DDFBE1B5}"/>
              </a:ext>
            </a:extLst>
          </p:cNvPr>
          <p:cNvSpPr/>
          <p:nvPr/>
        </p:nvSpPr>
        <p:spPr>
          <a:xfrm>
            <a:off x="453753" y="2660732"/>
            <a:ext cx="501707" cy="85775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A09D8C43-A25C-B483-25A1-C7F4C522EC4A}"/>
              </a:ext>
            </a:extLst>
          </p:cNvPr>
          <p:cNvSpPr txBox="1"/>
          <p:nvPr/>
        </p:nvSpPr>
        <p:spPr>
          <a:xfrm>
            <a:off x="5049795" y="4007760"/>
            <a:ext cx="3337132" cy="369332"/>
          </a:xfrm>
          <a:prstGeom prst="rect">
            <a:avLst/>
          </a:prstGeom>
          <a:noFill/>
        </p:spPr>
        <p:txBody>
          <a:bodyPr wrap="none" rtlCol="0">
            <a:spAutoFit/>
          </a:bodyPr>
          <a:lstStyle/>
          <a:p>
            <a:r>
              <a:rPr lang="it-IT" dirty="0" err="1"/>
              <a:t>Dimensions</a:t>
            </a:r>
            <a:r>
              <a:rPr lang="it-IT" dirty="0"/>
              <a:t> </a:t>
            </a:r>
            <a:r>
              <a:rPr lang="it-IT" dirty="0" err="1"/>
              <a:t>similar</a:t>
            </a:r>
            <a:r>
              <a:rPr lang="it-IT" dirty="0"/>
              <a:t> to SrtiO3 Puck</a:t>
            </a:r>
          </a:p>
        </p:txBody>
      </p:sp>
    </p:spTree>
    <p:extLst>
      <p:ext uri="{BB962C8B-B14F-4D97-AF65-F5344CB8AC3E}">
        <p14:creationId xmlns:p14="http://schemas.microsoft.com/office/powerpoint/2010/main" val="412127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6">
            <a:extLst>
              <a:ext uri="{FF2B5EF4-FFF2-40B4-BE49-F238E27FC236}">
                <a16:creationId xmlns:a16="http://schemas.microsoft.com/office/drawing/2014/main" id="{259C94B5-C0CE-CEE0-D409-E70A002BB855}"/>
              </a:ext>
            </a:extLst>
          </p:cNvPr>
          <p:cNvGraphicFramePr>
            <a:graphicFrameLocks noChangeAspect="1"/>
          </p:cNvGraphicFramePr>
          <p:nvPr>
            <p:extLst>
              <p:ext uri="{D42A27DB-BD31-4B8C-83A1-F6EECF244321}">
                <p14:modId xmlns:p14="http://schemas.microsoft.com/office/powerpoint/2010/main" val="1206084377"/>
              </p:ext>
            </p:extLst>
          </p:nvPr>
        </p:nvGraphicFramePr>
        <p:xfrm>
          <a:off x="5797632" y="1780395"/>
          <a:ext cx="5149350" cy="2574675"/>
        </p:xfrm>
        <a:graphic>
          <a:graphicData uri="http://schemas.openxmlformats.org/presentationml/2006/ole">
            <mc:AlternateContent xmlns:mc="http://schemas.openxmlformats.org/markup-compatibility/2006">
              <mc:Choice xmlns:v="urn:schemas-microsoft-com:vml" Requires="v">
                <p:oleObj name="Graph" r:id="rId2" imgW="5760000" imgH="2879640" progId="Origin95.Graph">
                  <p:embed/>
                </p:oleObj>
              </mc:Choice>
              <mc:Fallback>
                <p:oleObj name="Graph" r:id="rId2" imgW="5760000" imgH="2879640" progId="Origin95.Graph">
                  <p:embed/>
                  <p:pic>
                    <p:nvPicPr>
                      <p:cNvPr id="7" name="对象 6">
                        <a:extLst>
                          <a:ext uri="{FF2B5EF4-FFF2-40B4-BE49-F238E27FC236}">
                            <a16:creationId xmlns:a16="http://schemas.microsoft.com/office/drawing/2014/main" id="{160FA1CF-4BD7-2EF1-7BED-1EE1F37A281C}"/>
                          </a:ext>
                        </a:extLst>
                      </p:cNvPr>
                      <p:cNvPicPr/>
                      <p:nvPr/>
                    </p:nvPicPr>
                    <p:blipFill>
                      <a:blip r:embed="rId3"/>
                      <a:stretch>
                        <a:fillRect/>
                      </a:stretch>
                    </p:blipFill>
                    <p:spPr>
                      <a:xfrm>
                        <a:off x="5797632" y="1780395"/>
                        <a:ext cx="5149350" cy="2574675"/>
                      </a:xfrm>
                      <a:prstGeom prst="rect">
                        <a:avLst/>
                      </a:prstGeom>
                    </p:spPr>
                  </p:pic>
                </p:oleObj>
              </mc:Fallback>
            </mc:AlternateContent>
          </a:graphicData>
        </a:graphic>
      </p:graphicFrame>
      <p:grpSp>
        <p:nvGrpSpPr>
          <p:cNvPr id="4" name="组合 29">
            <a:extLst>
              <a:ext uri="{FF2B5EF4-FFF2-40B4-BE49-F238E27FC236}">
                <a16:creationId xmlns:a16="http://schemas.microsoft.com/office/drawing/2014/main" id="{96F5B06D-EF92-51F1-9661-46D1E5049B67}"/>
              </a:ext>
            </a:extLst>
          </p:cNvPr>
          <p:cNvGrpSpPr/>
          <p:nvPr/>
        </p:nvGrpSpPr>
        <p:grpSpPr>
          <a:xfrm>
            <a:off x="1021172" y="1510866"/>
            <a:ext cx="4212024" cy="4546930"/>
            <a:chOff x="53276" y="1271369"/>
            <a:chExt cx="5594738" cy="5686035"/>
          </a:xfrm>
        </p:grpSpPr>
        <p:pic>
          <p:nvPicPr>
            <p:cNvPr id="5" name="图片 10">
              <a:extLst>
                <a:ext uri="{FF2B5EF4-FFF2-40B4-BE49-F238E27FC236}">
                  <a16:creationId xmlns:a16="http://schemas.microsoft.com/office/drawing/2014/main" id="{C2FBCE83-F337-36EC-ED8C-B7E0B8ECC5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5" r="12065" b="10151"/>
            <a:stretch/>
          </p:blipFill>
          <p:spPr>
            <a:xfrm>
              <a:off x="53276" y="1271369"/>
              <a:ext cx="2743201" cy="3668591"/>
            </a:xfrm>
            <a:prstGeom prst="rect">
              <a:avLst/>
            </a:prstGeom>
          </p:spPr>
        </p:pic>
        <p:pic>
          <p:nvPicPr>
            <p:cNvPr id="6" name="图片 8">
              <a:extLst>
                <a:ext uri="{FF2B5EF4-FFF2-40B4-BE49-F238E27FC236}">
                  <a16:creationId xmlns:a16="http://schemas.microsoft.com/office/drawing/2014/main" id="{647EF08A-E49A-AB5A-977D-1D7ACB0AAC6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98" t="12255" r="12290" b="9254"/>
            <a:stretch/>
          </p:blipFill>
          <p:spPr>
            <a:xfrm>
              <a:off x="2695826" y="3105665"/>
              <a:ext cx="2952188" cy="3851739"/>
            </a:xfrm>
            <a:prstGeom prst="rect">
              <a:avLst/>
            </a:prstGeom>
          </p:spPr>
        </p:pic>
        <p:cxnSp>
          <p:nvCxnSpPr>
            <p:cNvPr id="7" name="直接箭头连接符 12">
              <a:extLst>
                <a:ext uri="{FF2B5EF4-FFF2-40B4-BE49-F238E27FC236}">
                  <a16:creationId xmlns:a16="http://schemas.microsoft.com/office/drawing/2014/main" id="{CA72B09B-976D-4C6D-9872-39E315A0BE27}"/>
                </a:ext>
              </a:extLst>
            </p:cNvPr>
            <p:cNvCxnSpPr>
              <a:cxnSpLocks/>
              <a:stCxn id="9" idx="2"/>
            </p:cNvCxnSpPr>
            <p:nvPr/>
          </p:nvCxnSpPr>
          <p:spPr>
            <a:xfrm>
              <a:off x="2873518" y="3893724"/>
              <a:ext cx="239476" cy="57742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13">
              <a:extLst>
                <a:ext uri="{FF2B5EF4-FFF2-40B4-BE49-F238E27FC236}">
                  <a16:creationId xmlns:a16="http://schemas.microsoft.com/office/drawing/2014/main" id="{2C122C2C-B46B-EBB5-E38F-F25899B5A874}"/>
                </a:ext>
              </a:extLst>
            </p:cNvPr>
            <p:cNvCxnSpPr>
              <a:cxnSpLocks/>
              <a:stCxn id="9" idx="1"/>
            </p:cNvCxnSpPr>
            <p:nvPr/>
          </p:nvCxnSpPr>
          <p:spPr>
            <a:xfrm flipH="1">
              <a:off x="1850849" y="3709058"/>
              <a:ext cx="363467" cy="6426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18">
              <a:extLst>
                <a:ext uri="{FF2B5EF4-FFF2-40B4-BE49-F238E27FC236}">
                  <a16:creationId xmlns:a16="http://schemas.microsoft.com/office/drawing/2014/main" id="{E7976E40-957F-B1CA-2F21-3AF0A65965DA}"/>
                </a:ext>
              </a:extLst>
            </p:cNvPr>
            <p:cNvSpPr txBox="1"/>
            <p:nvPr/>
          </p:nvSpPr>
          <p:spPr>
            <a:xfrm>
              <a:off x="2214316" y="3524392"/>
              <a:ext cx="1318404" cy="369332"/>
            </a:xfrm>
            <a:prstGeom prst="rect">
              <a:avLst/>
            </a:prstGeom>
            <a:noFill/>
          </p:spPr>
          <p:txBody>
            <a:bodyPr wrap="square" rtlCol="0">
              <a:spAutoFit/>
            </a:bodyPr>
            <a:lstStyle/>
            <a:p>
              <a:r>
                <a:rPr lang="en-US" altLang="zh-CN" b="1" dirty="0">
                  <a:solidFill>
                    <a:srgbClr val="FFFF00"/>
                  </a:solidFill>
                </a:rPr>
                <a:t>4K Stage</a:t>
              </a:r>
              <a:endParaRPr lang="zh-CN" altLang="en-US" b="1" dirty="0">
                <a:solidFill>
                  <a:srgbClr val="FFFF00"/>
                </a:solidFill>
              </a:endParaRPr>
            </a:p>
          </p:txBody>
        </p:sp>
        <p:sp>
          <p:nvSpPr>
            <p:cNvPr id="10" name="文本框 22">
              <a:extLst>
                <a:ext uri="{FF2B5EF4-FFF2-40B4-BE49-F238E27FC236}">
                  <a16:creationId xmlns:a16="http://schemas.microsoft.com/office/drawing/2014/main" id="{E3045D60-DF80-DACA-5FB2-6B111615FAB0}"/>
                </a:ext>
              </a:extLst>
            </p:cNvPr>
            <p:cNvSpPr txBox="1"/>
            <p:nvPr/>
          </p:nvSpPr>
          <p:spPr>
            <a:xfrm>
              <a:off x="1690597" y="4579186"/>
              <a:ext cx="1614796" cy="369332"/>
            </a:xfrm>
            <a:prstGeom prst="rect">
              <a:avLst/>
            </a:prstGeom>
            <a:noFill/>
          </p:spPr>
          <p:txBody>
            <a:bodyPr wrap="square" rtlCol="0">
              <a:spAutoFit/>
            </a:bodyPr>
            <a:lstStyle/>
            <a:p>
              <a:r>
                <a:rPr lang="en-US" altLang="zh-CN" b="1" dirty="0">
                  <a:solidFill>
                    <a:srgbClr val="FFFF00"/>
                  </a:solidFill>
                </a:rPr>
                <a:t>0.8 K Stage</a:t>
              </a:r>
              <a:endParaRPr lang="zh-CN" altLang="en-US" b="1" dirty="0">
                <a:solidFill>
                  <a:srgbClr val="FFFF00"/>
                </a:solidFill>
              </a:endParaRPr>
            </a:p>
          </p:txBody>
        </p:sp>
        <p:cxnSp>
          <p:nvCxnSpPr>
            <p:cNvPr id="11" name="直接箭头连接符 24">
              <a:extLst>
                <a:ext uri="{FF2B5EF4-FFF2-40B4-BE49-F238E27FC236}">
                  <a16:creationId xmlns:a16="http://schemas.microsoft.com/office/drawing/2014/main" id="{E814DE7C-805F-74E9-4524-C347EEA420EC}"/>
                </a:ext>
              </a:extLst>
            </p:cNvPr>
            <p:cNvCxnSpPr>
              <a:cxnSpLocks/>
            </p:cNvCxnSpPr>
            <p:nvPr/>
          </p:nvCxnSpPr>
          <p:spPr>
            <a:xfrm flipH="1" flipV="1">
              <a:off x="1807045" y="4290566"/>
              <a:ext cx="270446" cy="36116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25">
              <a:extLst>
                <a:ext uri="{FF2B5EF4-FFF2-40B4-BE49-F238E27FC236}">
                  <a16:creationId xmlns:a16="http://schemas.microsoft.com/office/drawing/2014/main" id="{45D7D619-1B1C-4777-CF01-35EF96B01FB6}"/>
                </a:ext>
              </a:extLst>
            </p:cNvPr>
            <p:cNvCxnSpPr>
              <a:cxnSpLocks/>
            </p:cNvCxnSpPr>
            <p:nvPr/>
          </p:nvCxnSpPr>
          <p:spPr>
            <a:xfrm>
              <a:off x="2663490" y="4906964"/>
              <a:ext cx="511947" cy="14540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直接箭头连接符 30">
            <a:extLst>
              <a:ext uri="{FF2B5EF4-FFF2-40B4-BE49-F238E27FC236}">
                <a16:creationId xmlns:a16="http://schemas.microsoft.com/office/drawing/2014/main" id="{AF2D3605-2AAF-42E7-BA92-68A9DD3DA554}"/>
              </a:ext>
            </a:extLst>
          </p:cNvPr>
          <p:cNvCxnSpPr>
            <a:cxnSpLocks/>
          </p:cNvCxnSpPr>
          <p:nvPr/>
        </p:nvCxnSpPr>
        <p:spPr>
          <a:xfrm flipH="1" flipV="1">
            <a:off x="4449631" y="6065520"/>
            <a:ext cx="328109" cy="32004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33">
            <a:extLst>
              <a:ext uri="{FF2B5EF4-FFF2-40B4-BE49-F238E27FC236}">
                <a16:creationId xmlns:a16="http://schemas.microsoft.com/office/drawing/2014/main" id="{ACB039A9-186A-8A90-3FAE-E0C2245C7876}"/>
              </a:ext>
            </a:extLst>
          </p:cNvPr>
          <p:cNvSpPr txBox="1"/>
          <p:nvPr/>
        </p:nvSpPr>
        <p:spPr>
          <a:xfrm>
            <a:off x="474199" y="4858134"/>
            <a:ext cx="2612204" cy="523220"/>
          </a:xfrm>
          <a:prstGeom prst="rect">
            <a:avLst/>
          </a:prstGeom>
          <a:noFill/>
        </p:spPr>
        <p:txBody>
          <a:bodyPr wrap="square" rtlCol="0">
            <a:spAutoFit/>
          </a:bodyPr>
          <a:lstStyle/>
          <a:p>
            <a:r>
              <a:rPr lang="en-US" altLang="zh-CN" sz="1400" b="1" dirty="0"/>
              <a:t>Thermometer mounted at 0.8 K stage (behind the cavity)</a:t>
            </a:r>
            <a:endParaRPr lang="zh-CN" altLang="en-US" sz="1400" b="1" dirty="0"/>
          </a:p>
        </p:txBody>
      </p:sp>
      <p:grpSp>
        <p:nvGrpSpPr>
          <p:cNvPr id="15" name="Gruppo 14">
            <a:extLst>
              <a:ext uri="{FF2B5EF4-FFF2-40B4-BE49-F238E27FC236}">
                <a16:creationId xmlns:a16="http://schemas.microsoft.com/office/drawing/2014/main" id="{2E538F00-9704-34B7-4E81-5127C6D26D78}"/>
              </a:ext>
            </a:extLst>
          </p:cNvPr>
          <p:cNvGrpSpPr/>
          <p:nvPr/>
        </p:nvGrpSpPr>
        <p:grpSpPr>
          <a:xfrm>
            <a:off x="1531048" y="5742758"/>
            <a:ext cx="86040" cy="14760"/>
            <a:chOff x="1531048" y="5742758"/>
            <a:chExt cx="86040" cy="14760"/>
          </a:xfrm>
        </p:grpSpPr>
        <mc:AlternateContent xmlns:mc="http://schemas.openxmlformats.org/markup-compatibility/2006" xmlns:p14="http://schemas.microsoft.com/office/powerpoint/2010/main">
          <mc:Choice Requires="p14">
            <p:contentPart p14:bwMode="auto" r:id="rId6">
              <p14:nvContentPartPr>
                <p14:cNvPr id="16" name="Input penna 15">
                  <a:extLst>
                    <a:ext uri="{FF2B5EF4-FFF2-40B4-BE49-F238E27FC236}">
                      <a16:creationId xmlns:a16="http://schemas.microsoft.com/office/drawing/2014/main" id="{A966C490-6A62-7E60-FA5E-977761701C1B}"/>
                    </a:ext>
                  </a:extLst>
                </p14:cNvPr>
                <p14:cNvContentPartPr/>
                <p14:nvPr/>
              </p14:nvContentPartPr>
              <p14:xfrm>
                <a:off x="1531048" y="5752118"/>
                <a:ext cx="14760" cy="5400"/>
              </p14:xfrm>
            </p:contentPart>
          </mc:Choice>
          <mc:Fallback xmlns="">
            <p:pic>
              <p:nvPicPr>
                <p:cNvPr id="17" name="Input penna 16">
                  <a:extLst>
                    <a:ext uri="{FF2B5EF4-FFF2-40B4-BE49-F238E27FC236}">
                      <a16:creationId xmlns:a16="http://schemas.microsoft.com/office/drawing/2014/main" id="{D70208E3-A93C-70A6-DFE6-CF7991D5F8BB}"/>
                    </a:ext>
                  </a:extLst>
                </p:cNvPr>
                <p:cNvPicPr/>
                <p:nvPr/>
              </p:nvPicPr>
              <p:blipFill>
                <a:blip r:embed="rId24"/>
                <a:stretch>
                  <a:fillRect/>
                </a:stretch>
              </p:blipFill>
              <p:spPr>
                <a:xfrm>
                  <a:off x="1522408" y="5743118"/>
                  <a:ext cx="324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put penna 16">
                  <a:extLst>
                    <a:ext uri="{FF2B5EF4-FFF2-40B4-BE49-F238E27FC236}">
                      <a16:creationId xmlns:a16="http://schemas.microsoft.com/office/drawing/2014/main" id="{5EDD3A67-D3F8-DA21-3E6B-2F6BC0D4837A}"/>
                    </a:ext>
                  </a:extLst>
                </p14:cNvPr>
                <p14:cNvContentPartPr/>
                <p14:nvPr/>
              </p14:nvContentPartPr>
              <p14:xfrm>
                <a:off x="1604128" y="5742758"/>
                <a:ext cx="12960" cy="5400"/>
              </p14:xfrm>
            </p:contentPart>
          </mc:Choice>
          <mc:Fallback xmlns="">
            <p:pic>
              <p:nvPicPr>
                <p:cNvPr id="20" name="Input penna 19">
                  <a:extLst>
                    <a:ext uri="{FF2B5EF4-FFF2-40B4-BE49-F238E27FC236}">
                      <a16:creationId xmlns:a16="http://schemas.microsoft.com/office/drawing/2014/main" id="{64ED7F78-DB5C-B5CD-C9F4-C36BBD6F1561}"/>
                    </a:ext>
                  </a:extLst>
                </p:cNvPr>
                <p:cNvPicPr/>
                <p:nvPr/>
              </p:nvPicPr>
              <p:blipFill>
                <a:blip r:embed="rId26"/>
                <a:stretch>
                  <a:fillRect/>
                </a:stretch>
              </p:blipFill>
              <p:spPr>
                <a:xfrm>
                  <a:off x="1595128" y="5733758"/>
                  <a:ext cx="3060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8" name="Input penna 17">
                <a:extLst>
                  <a:ext uri="{FF2B5EF4-FFF2-40B4-BE49-F238E27FC236}">
                    <a16:creationId xmlns:a16="http://schemas.microsoft.com/office/drawing/2014/main" id="{71328934-C284-5AA4-42E6-B713FBF78FC3}"/>
                  </a:ext>
                </a:extLst>
              </p14:cNvPr>
              <p14:cNvContentPartPr/>
              <p14:nvPr/>
            </p14:nvContentPartPr>
            <p14:xfrm>
              <a:off x="12474429" y="3649648"/>
              <a:ext cx="55080" cy="5040"/>
            </p14:xfrm>
          </p:contentPart>
        </mc:Choice>
        <mc:Fallback xmlns="">
          <p:pic>
            <p:nvPicPr>
              <p:cNvPr id="18" name="Input penna 17">
                <a:extLst>
                  <a:ext uri="{FF2B5EF4-FFF2-40B4-BE49-F238E27FC236}">
                    <a16:creationId xmlns:a16="http://schemas.microsoft.com/office/drawing/2014/main" id="{71328934-C284-5AA4-42E6-B713FBF78FC3}"/>
                  </a:ext>
                </a:extLst>
              </p:cNvPr>
              <p:cNvPicPr/>
              <p:nvPr/>
            </p:nvPicPr>
            <p:blipFill>
              <a:blip r:embed="rId28"/>
              <a:stretch>
                <a:fillRect/>
              </a:stretch>
            </p:blipFill>
            <p:spPr>
              <a:xfrm>
                <a:off x="12465370" y="3640648"/>
                <a:ext cx="72836"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put penna 18">
                <a:extLst>
                  <a:ext uri="{FF2B5EF4-FFF2-40B4-BE49-F238E27FC236}">
                    <a16:creationId xmlns:a16="http://schemas.microsoft.com/office/drawing/2014/main" id="{78893013-A56D-C309-2514-50AF4BDB34ED}"/>
                  </a:ext>
                </a:extLst>
              </p14:cNvPr>
              <p14:cNvContentPartPr/>
              <p14:nvPr/>
            </p14:nvContentPartPr>
            <p14:xfrm>
              <a:off x="12489189" y="3619768"/>
              <a:ext cx="5400" cy="15480"/>
            </p14:xfrm>
          </p:contentPart>
        </mc:Choice>
        <mc:Fallback xmlns="">
          <p:pic>
            <p:nvPicPr>
              <p:cNvPr id="19" name="Input penna 18">
                <a:extLst>
                  <a:ext uri="{FF2B5EF4-FFF2-40B4-BE49-F238E27FC236}">
                    <a16:creationId xmlns:a16="http://schemas.microsoft.com/office/drawing/2014/main" id="{78893013-A56D-C309-2514-50AF4BDB34ED}"/>
                  </a:ext>
                </a:extLst>
              </p:cNvPr>
              <p:cNvPicPr/>
              <p:nvPr/>
            </p:nvPicPr>
            <p:blipFill>
              <a:blip r:embed="rId30"/>
              <a:stretch>
                <a:fillRect/>
              </a:stretch>
            </p:blipFill>
            <p:spPr>
              <a:xfrm>
                <a:off x="12480189" y="3610768"/>
                <a:ext cx="230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0" name="Input penna 19">
                <a:extLst>
                  <a:ext uri="{FF2B5EF4-FFF2-40B4-BE49-F238E27FC236}">
                    <a16:creationId xmlns:a16="http://schemas.microsoft.com/office/drawing/2014/main" id="{02F937B7-FA29-BADF-F862-4F44771D3B81}"/>
                  </a:ext>
                </a:extLst>
              </p14:cNvPr>
              <p14:cNvContentPartPr/>
              <p14:nvPr/>
            </p14:nvContentPartPr>
            <p14:xfrm>
              <a:off x="8277909" y="1193368"/>
              <a:ext cx="18360" cy="15480"/>
            </p14:xfrm>
          </p:contentPart>
        </mc:Choice>
        <mc:Fallback xmlns="">
          <p:pic>
            <p:nvPicPr>
              <p:cNvPr id="20" name="Input penna 19">
                <a:extLst>
                  <a:ext uri="{FF2B5EF4-FFF2-40B4-BE49-F238E27FC236}">
                    <a16:creationId xmlns:a16="http://schemas.microsoft.com/office/drawing/2014/main" id="{02F937B7-FA29-BADF-F862-4F44771D3B81}"/>
                  </a:ext>
                </a:extLst>
              </p:cNvPr>
              <p:cNvPicPr/>
              <p:nvPr/>
            </p:nvPicPr>
            <p:blipFill>
              <a:blip r:embed="rId32"/>
              <a:stretch>
                <a:fillRect/>
              </a:stretch>
            </p:blipFill>
            <p:spPr>
              <a:xfrm>
                <a:off x="8268729" y="1184368"/>
                <a:ext cx="36353"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 name="Input penna 20">
                <a:extLst>
                  <a:ext uri="{FF2B5EF4-FFF2-40B4-BE49-F238E27FC236}">
                    <a16:creationId xmlns:a16="http://schemas.microsoft.com/office/drawing/2014/main" id="{E2B8BBA7-C479-235F-C1C0-78ACC8D33534}"/>
                  </a:ext>
                </a:extLst>
              </p14:cNvPr>
              <p14:cNvContentPartPr/>
              <p14:nvPr/>
            </p14:nvContentPartPr>
            <p14:xfrm>
              <a:off x="8996829" y="1273162"/>
              <a:ext cx="14760" cy="19800"/>
            </p14:xfrm>
          </p:contentPart>
        </mc:Choice>
        <mc:Fallback xmlns="">
          <p:pic>
            <p:nvPicPr>
              <p:cNvPr id="21" name="Input penna 20">
                <a:extLst>
                  <a:ext uri="{FF2B5EF4-FFF2-40B4-BE49-F238E27FC236}">
                    <a16:creationId xmlns:a16="http://schemas.microsoft.com/office/drawing/2014/main" id="{E2B8BBA7-C479-235F-C1C0-78ACC8D33534}"/>
                  </a:ext>
                </a:extLst>
              </p:cNvPr>
              <p:cNvPicPr/>
              <p:nvPr/>
            </p:nvPicPr>
            <p:blipFill>
              <a:blip r:embed="rId34"/>
              <a:stretch>
                <a:fillRect/>
              </a:stretch>
            </p:blipFill>
            <p:spPr>
              <a:xfrm>
                <a:off x="8987604" y="1264162"/>
                <a:ext cx="32841"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2" name="Input penna 21">
                <a:extLst>
                  <a:ext uri="{FF2B5EF4-FFF2-40B4-BE49-F238E27FC236}">
                    <a16:creationId xmlns:a16="http://schemas.microsoft.com/office/drawing/2014/main" id="{6635C7C6-86E2-3774-A87B-46093CF16059}"/>
                  </a:ext>
                </a:extLst>
              </p14:cNvPr>
              <p14:cNvContentPartPr/>
              <p14:nvPr/>
            </p14:nvContentPartPr>
            <p14:xfrm>
              <a:off x="9643288" y="480928"/>
              <a:ext cx="13680" cy="2880"/>
            </p14:xfrm>
          </p:contentPart>
        </mc:Choice>
        <mc:Fallback xmlns="">
          <p:pic>
            <p:nvPicPr>
              <p:cNvPr id="22" name="Input penna 21">
                <a:extLst>
                  <a:ext uri="{FF2B5EF4-FFF2-40B4-BE49-F238E27FC236}">
                    <a16:creationId xmlns:a16="http://schemas.microsoft.com/office/drawing/2014/main" id="{6635C7C6-86E2-3774-A87B-46093CF16059}"/>
                  </a:ext>
                </a:extLst>
              </p:cNvPr>
              <p:cNvPicPr/>
              <p:nvPr/>
            </p:nvPicPr>
            <p:blipFill>
              <a:blip r:embed="rId36"/>
              <a:stretch>
                <a:fillRect/>
              </a:stretch>
            </p:blipFill>
            <p:spPr>
              <a:xfrm>
                <a:off x="9634288" y="472928"/>
                <a:ext cx="31320" cy="18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3" name="Input penna 22">
                <a:extLst>
                  <a:ext uri="{FF2B5EF4-FFF2-40B4-BE49-F238E27FC236}">
                    <a16:creationId xmlns:a16="http://schemas.microsoft.com/office/drawing/2014/main" id="{84FD4B85-C960-0642-D1EF-CCFE58679C48}"/>
                  </a:ext>
                </a:extLst>
              </p14:cNvPr>
              <p14:cNvContentPartPr/>
              <p14:nvPr/>
            </p14:nvContentPartPr>
            <p14:xfrm>
              <a:off x="10341688" y="527008"/>
              <a:ext cx="9720" cy="13320"/>
            </p14:xfrm>
          </p:contentPart>
        </mc:Choice>
        <mc:Fallback xmlns="">
          <p:pic>
            <p:nvPicPr>
              <p:cNvPr id="23" name="Input penna 22">
                <a:extLst>
                  <a:ext uri="{FF2B5EF4-FFF2-40B4-BE49-F238E27FC236}">
                    <a16:creationId xmlns:a16="http://schemas.microsoft.com/office/drawing/2014/main" id="{84FD4B85-C960-0642-D1EF-CCFE58679C48}"/>
                  </a:ext>
                </a:extLst>
              </p:cNvPr>
              <p:cNvPicPr/>
              <p:nvPr/>
            </p:nvPicPr>
            <p:blipFill>
              <a:blip r:embed="rId38"/>
              <a:stretch>
                <a:fillRect/>
              </a:stretch>
            </p:blipFill>
            <p:spPr>
              <a:xfrm>
                <a:off x="10332688" y="518008"/>
                <a:ext cx="273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4" name="Input penna 23">
                <a:extLst>
                  <a:ext uri="{FF2B5EF4-FFF2-40B4-BE49-F238E27FC236}">
                    <a16:creationId xmlns:a16="http://schemas.microsoft.com/office/drawing/2014/main" id="{B3E11FE7-3AC1-CEF9-D200-0C9211FE2690}"/>
                  </a:ext>
                </a:extLst>
              </p14:cNvPr>
              <p14:cNvContentPartPr/>
              <p14:nvPr/>
            </p14:nvContentPartPr>
            <p14:xfrm>
              <a:off x="7362328" y="2976808"/>
              <a:ext cx="2520" cy="2880"/>
            </p14:xfrm>
          </p:contentPart>
        </mc:Choice>
        <mc:Fallback xmlns="">
          <p:pic>
            <p:nvPicPr>
              <p:cNvPr id="24" name="Input penna 23">
                <a:extLst>
                  <a:ext uri="{FF2B5EF4-FFF2-40B4-BE49-F238E27FC236}">
                    <a16:creationId xmlns:a16="http://schemas.microsoft.com/office/drawing/2014/main" id="{B3E11FE7-3AC1-CEF9-D200-0C9211FE2690}"/>
                  </a:ext>
                </a:extLst>
              </p:cNvPr>
              <p:cNvPicPr/>
              <p:nvPr/>
            </p:nvPicPr>
            <p:blipFill>
              <a:blip r:embed="rId40"/>
              <a:stretch>
                <a:fillRect/>
              </a:stretch>
            </p:blipFill>
            <p:spPr>
              <a:xfrm>
                <a:off x="7353328" y="2967808"/>
                <a:ext cx="20160" cy="20520"/>
              </a:xfrm>
              <a:prstGeom prst="rect">
                <a:avLst/>
              </a:prstGeom>
            </p:spPr>
          </p:pic>
        </mc:Fallback>
      </mc:AlternateContent>
      <p:graphicFrame>
        <p:nvGraphicFramePr>
          <p:cNvPr id="25" name="对象 1">
            <a:extLst>
              <a:ext uri="{FF2B5EF4-FFF2-40B4-BE49-F238E27FC236}">
                <a16:creationId xmlns:a16="http://schemas.microsoft.com/office/drawing/2014/main" id="{A1553B3B-BD92-7135-6AC9-1D223B0D137D}"/>
              </a:ext>
            </a:extLst>
          </p:cNvPr>
          <p:cNvGraphicFramePr>
            <a:graphicFrameLocks noChangeAspect="1"/>
          </p:cNvGraphicFramePr>
          <p:nvPr>
            <p:extLst>
              <p:ext uri="{D42A27DB-BD31-4B8C-83A1-F6EECF244321}">
                <p14:modId xmlns:p14="http://schemas.microsoft.com/office/powerpoint/2010/main" val="977114038"/>
              </p:ext>
            </p:extLst>
          </p:nvPr>
        </p:nvGraphicFramePr>
        <p:xfrm>
          <a:off x="5588481" y="3881644"/>
          <a:ext cx="5294374" cy="2647187"/>
        </p:xfrm>
        <a:graphic>
          <a:graphicData uri="http://schemas.openxmlformats.org/presentationml/2006/ole">
            <mc:AlternateContent xmlns:mc="http://schemas.openxmlformats.org/markup-compatibility/2006">
              <mc:Choice xmlns:v="urn:schemas-microsoft-com:vml" Requires="v">
                <p:oleObj name="Graph" r:id="rId41" imgW="5760000" imgH="2879640" progId="Origin95.Graph">
                  <p:embed/>
                </p:oleObj>
              </mc:Choice>
              <mc:Fallback>
                <p:oleObj name="Graph" r:id="rId41" imgW="5760000" imgH="2879640" progId="Origin95.Graph">
                  <p:embed/>
                  <p:pic>
                    <p:nvPicPr>
                      <p:cNvPr id="2" name="对象 1">
                        <a:extLst>
                          <a:ext uri="{FF2B5EF4-FFF2-40B4-BE49-F238E27FC236}">
                            <a16:creationId xmlns:a16="http://schemas.microsoft.com/office/drawing/2014/main" id="{B30164E2-DE79-402A-BE3A-2CB13C92E8C7}"/>
                          </a:ext>
                        </a:extLst>
                      </p:cNvPr>
                      <p:cNvPicPr/>
                      <p:nvPr/>
                    </p:nvPicPr>
                    <p:blipFill>
                      <a:blip r:embed="rId42"/>
                      <a:stretch>
                        <a:fillRect/>
                      </a:stretch>
                    </p:blipFill>
                    <p:spPr>
                      <a:xfrm>
                        <a:off x="5588481" y="3881644"/>
                        <a:ext cx="5294374" cy="2647187"/>
                      </a:xfrm>
                      <a:prstGeom prst="rect">
                        <a:avLst/>
                      </a:prstGeom>
                    </p:spPr>
                  </p:pic>
                </p:oleObj>
              </mc:Fallback>
            </mc:AlternateContent>
          </a:graphicData>
        </a:graphic>
      </p:graphicFrame>
      <p:sp>
        <p:nvSpPr>
          <p:cNvPr id="26" name="标题 1">
            <a:extLst>
              <a:ext uri="{FF2B5EF4-FFF2-40B4-BE49-F238E27FC236}">
                <a16:creationId xmlns:a16="http://schemas.microsoft.com/office/drawing/2014/main" id="{7CEB5722-99A8-9F6C-FE67-3415D665AE3F}"/>
              </a:ext>
            </a:extLst>
          </p:cNvPr>
          <p:cNvSpPr txBox="1">
            <a:spLocks/>
          </p:cNvSpPr>
          <p:nvPr/>
        </p:nvSpPr>
        <p:spPr>
          <a:xfrm>
            <a:off x="9784779" y="3855839"/>
            <a:ext cx="2118605" cy="1210078"/>
          </a:xfrm>
        </p:spPr>
        <p:txBody>
          <a:bodyPr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marL="342900" indent="-342900">
              <a:lnSpc>
                <a:spcPct val="150000"/>
              </a:lnSpc>
              <a:buFont typeface="Arial" panose="020B0604020202020204" pitchFamily="34" charset="0"/>
              <a:buChar char="•"/>
            </a:pPr>
            <a:r>
              <a:rPr lang="en-US" altLang="zh-CN" sz="1200" b="0" dirty="0"/>
              <a:t>Peak: 2756.4016 MHz</a:t>
            </a:r>
          </a:p>
          <a:p>
            <a:pPr marL="342900" indent="-342900">
              <a:lnSpc>
                <a:spcPct val="150000"/>
              </a:lnSpc>
              <a:buFont typeface="Arial" panose="020B0604020202020204" pitchFamily="34" charset="0"/>
              <a:buChar char="•"/>
            </a:pPr>
            <a:r>
              <a:rPr lang="en-US" altLang="zh-CN" sz="1200" b="0" dirty="0"/>
              <a:t>-3dB: 2756.3993 MHz</a:t>
            </a:r>
          </a:p>
          <a:p>
            <a:pPr marL="342900" indent="-342900">
              <a:lnSpc>
                <a:spcPct val="150000"/>
              </a:lnSpc>
              <a:buFont typeface="Arial" panose="020B0604020202020204" pitchFamily="34" charset="0"/>
              <a:buChar char="•"/>
            </a:pPr>
            <a:r>
              <a:rPr lang="en-US" altLang="zh-CN" sz="1200" b="0" dirty="0"/>
              <a:t>-3dB: 2756.4042 MHz</a:t>
            </a:r>
            <a:endParaRPr lang="zh-CN" altLang="en-US" sz="1200" b="0" dirty="0"/>
          </a:p>
        </p:txBody>
      </p:sp>
      <p:sp>
        <p:nvSpPr>
          <p:cNvPr id="27" name="CasellaDiTesto 26">
            <a:extLst>
              <a:ext uri="{FF2B5EF4-FFF2-40B4-BE49-F238E27FC236}">
                <a16:creationId xmlns:a16="http://schemas.microsoft.com/office/drawing/2014/main" id="{B38CCCDD-F5AB-CC00-5A56-7B9C273E517C}"/>
              </a:ext>
            </a:extLst>
          </p:cNvPr>
          <p:cNvSpPr txBox="1"/>
          <p:nvPr/>
        </p:nvSpPr>
        <p:spPr>
          <a:xfrm>
            <a:off x="10341688" y="5151833"/>
            <a:ext cx="1210588" cy="369332"/>
          </a:xfrm>
          <a:prstGeom prst="rect">
            <a:avLst/>
          </a:prstGeom>
          <a:noFill/>
        </p:spPr>
        <p:txBody>
          <a:bodyPr wrap="none" rtlCol="0">
            <a:spAutoFit/>
          </a:bodyPr>
          <a:lstStyle/>
          <a:p>
            <a:r>
              <a:rPr lang="it-IT" dirty="0"/>
              <a:t>Q&gt; 650000</a:t>
            </a:r>
          </a:p>
        </p:txBody>
      </p:sp>
      <p:sp>
        <p:nvSpPr>
          <p:cNvPr id="28" name="CasellaDiTesto 27">
            <a:extLst>
              <a:ext uri="{FF2B5EF4-FFF2-40B4-BE49-F238E27FC236}">
                <a16:creationId xmlns:a16="http://schemas.microsoft.com/office/drawing/2014/main" id="{49FA26B8-43FA-9640-7151-7213D617D54E}"/>
              </a:ext>
            </a:extLst>
          </p:cNvPr>
          <p:cNvSpPr txBox="1"/>
          <p:nvPr/>
        </p:nvSpPr>
        <p:spPr>
          <a:xfrm>
            <a:off x="5420257" y="1463719"/>
            <a:ext cx="3685342" cy="369332"/>
          </a:xfrm>
          <a:prstGeom prst="rect">
            <a:avLst/>
          </a:prstGeom>
          <a:noFill/>
        </p:spPr>
        <p:txBody>
          <a:bodyPr wrap="square">
            <a:spAutoFit/>
          </a:bodyPr>
          <a:lstStyle/>
          <a:p>
            <a:r>
              <a:rPr lang="en-US" altLang="zh-CN" i="1" dirty="0"/>
              <a:t>courtesy   </a:t>
            </a:r>
            <a:r>
              <a:rPr lang="en-US" altLang="zh-CN" i="1" dirty="0" err="1"/>
              <a:t>Photec</a:t>
            </a:r>
            <a:r>
              <a:rPr lang="en-US" altLang="zh-CN" i="1" dirty="0"/>
              <a:t> Company</a:t>
            </a:r>
            <a:endParaRPr lang="it-IT" i="1" dirty="0"/>
          </a:p>
        </p:txBody>
      </p:sp>
    </p:spTree>
    <p:extLst>
      <p:ext uri="{BB962C8B-B14F-4D97-AF65-F5344CB8AC3E}">
        <p14:creationId xmlns:p14="http://schemas.microsoft.com/office/powerpoint/2010/main" val="59946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C1F6E-83C7-C76A-F537-7158E56F23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C5D16A-FB37-2E9C-7EBD-A340B70C55BF}"/>
              </a:ext>
            </a:extLst>
          </p:cNvPr>
          <p:cNvSpPr>
            <a:spLocks noGrp="1"/>
          </p:cNvSpPr>
          <p:nvPr>
            <p:ph type="title"/>
          </p:nvPr>
        </p:nvSpPr>
        <p:spPr/>
        <p:txBody>
          <a:bodyPr/>
          <a:lstStyle/>
          <a:p>
            <a:r>
              <a:rPr lang="en-US" dirty="0"/>
              <a:t>Eigenmode analysis Cu Cavities</a:t>
            </a:r>
            <a:endParaRPr lang="en-GB" dirty="0"/>
          </a:p>
        </p:txBody>
      </p:sp>
      <p:sp>
        <p:nvSpPr>
          <p:cNvPr id="4" name="Date Placeholder 3">
            <a:extLst>
              <a:ext uri="{FF2B5EF4-FFF2-40B4-BE49-F238E27FC236}">
                <a16:creationId xmlns:a16="http://schemas.microsoft.com/office/drawing/2014/main" id="{67B6328C-8AA4-0D20-CBA8-F2C6A0036059}"/>
              </a:ext>
            </a:extLst>
          </p:cNvPr>
          <p:cNvSpPr>
            <a:spLocks noGrp="1"/>
          </p:cNvSpPr>
          <p:nvPr>
            <p:ph type="dt" sz="half" idx="10"/>
          </p:nvPr>
        </p:nvSpPr>
        <p:spPr/>
        <p:txBody>
          <a:bodyPr/>
          <a:lstStyle/>
          <a:p>
            <a:fld id="{8D7AD9DA-4AA3-48D0-9B36-5D43B2C82676}" type="datetime1">
              <a:rPr lang="en-US" smtClean="0"/>
              <a:t>2/5/2025</a:t>
            </a:fld>
            <a:endParaRPr lang="en-US" dirty="0"/>
          </a:p>
        </p:txBody>
      </p:sp>
      <p:sp>
        <p:nvSpPr>
          <p:cNvPr id="5" name="Footer Placeholder 4">
            <a:extLst>
              <a:ext uri="{FF2B5EF4-FFF2-40B4-BE49-F238E27FC236}">
                <a16:creationId xmlns:a16="http://schemas.microsoft.com/office/drawing/2014/main" id="{DB7A6F22-D92A-58E4-F8E8-6C565D62E59E}"/>
              </a:ext>
            </a:extLst>
          </p:cNvPr>
          <p:cNvSpPr>
            <a:spLocks noGrp="1"/>
          </p:cNvSpPr>
          <p:nvPr>
            <p:ph type="ftr" sz="quarter" idx="11"/>
          </p:nvPr>
        </p:nvSpPr>
        <p:spPr/>
        <p:txBody>
          <a:bodyPr/>
          <a:lstStyle/>
          <a:p>
            <a:r>
              <a:rPr lang="en-GB"/>
              <a:t>Shahnam Gorgi Zadeh | Presentation Title</a:t>
            </a:r>
            <a:endParaRPr lang="en-US" dirty="0"/>
          </a:p>
        </p:txBody>
      </p:sp>
      <p:sp>
        <p:nvSpPr>
          <p:cNvPr id="6" name="Slide Number Placeholder 5">
            <a:extLst>
              <a:ext uri="{FF2B5EF4-FFF2-40B4-BE49-F238E27FC236}">
                <a16:creationId xmlns:a16="http://schemas.microsoft.com/office/drawing/2014/main" id="{E6CF2588-09B9-0A76-2D74-5EA0BFF401C8}"/>
              </a:ext>
            </a:extLst>
          </p:cNvPr>
          <p:cNvSpPr>
            <a:spLocks noGrp="1"/>
          </p:cNvSpPr>
          <p:nvPr>
            <p:ph type="sldNum" sz="quarter" idx="12"/>
          </p:nvPr>
        </p:nvSpPr>
        <p:spPr/>
        <p:txBody>
          <a:bodyPr/>
          <a:lstStyle/>
          <a:p>
            <a:fld id="{36B5EA5A-BC32-A742-B11B-8E7414D5B535}" type="slidenum">
              <a:rPr lang="en-US" smtClean="0"/>
              <a:pPr/>
              <a:t>19</a:t>
            </a:fld>
            <a:endParaRPr lang="en-US" dirty="0"/>
          </a:p>
        </p:txBody>
      </p:sp>
      <mc:AlternateContent xmlns:mc="http://schemas.openxmlformats.org/markup-compatibility/2006" xmlns:a14="http://schemas.microsoft.com/office/drawing/2010/main">
        <mc:Choice Requires="a14">
          <p:sp>
            <p:nvSpPr>
              <p:cNvPr id="20" name="Content Placeholder 19">
                <a:extLst>
                  <a:ext uri="{FF2B5EF4-FFF2-40B4-BE49-F238E27FC236}">
                    <a16:creationId xmlns:a16="http://schemas.microsoft.com/office/drawing/2014/main" id="{39340075-EF7F-ED68-3C34-C633CE968A7A}"/>
                  </a:ext>
                </a:extLst>
              </p:cNvPr>
              <p:cNvSpPr>
                <a:spLocks noGrp="1"/>
              </p:cNvSpPr>
              <p:nvPr>
                <p:ph idx="1"/>
              </p:nvPr>
            </p:nvSpPr>
            <p:spPr>
              <a:xfrm>
                <a:off x="407989" y="1798374"/>
                <a:ext cx="11380811" cy="910546"/>
              </a:xfrm>
            </p:spPr>
            <p:txBody>
              <a:bodyPr>
                <a:normAutofit fontScale="92500" lnSpcReduction="10000"/>
              </a:bodyPr>
              <a:lstStyle/>
              <a:p>
                <a:pPr marL="285750" indent="-285750">
                  <a:buFont typeface="Arial" panose="020B0604020202020204" pitchFamily="34" charset="0"/>
                  <a:buChar char="•"/>
                </a:pPr>
                <a:r>
                  <a:rPr lang="en-GB" sz="1800" b="0" dirty="0"/>
                  <a:t>The dielectric material is positioned within the cavity to explore the principle of coupling between the two fundamental modes of the resonators </a:t>
                </a:r>
                <a:r>
                  <a:rPr lang="en-GB" sz="1800" b="0" dirty="0">
                    <a:sym typeface="Wingdings" panose="05000000000000000000" pitchFamily="2" charset="2"/>
                  </a:rPr>
                  <a:t> at around </a:t>
                </a:r>
                <a14:m>
                  <m:oMath xmlns:m="http://schemas.openxmlformats.org/officeDocument/2006/math">
                    <m:sSub>
                      <m:sSubPr>
                        <m:ctrlPr>
                          <a:rPr lang="en-US"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GB" sz="1800" b="0" i="1" smtClean="0">
                            <a:latin typeface="Cambria Math" panose="02040503050406030204" pitchFamily="18" charset="0"/>
                            <a:ea typeface="Cambria Math" panose="02040503050406030204" pitchFamily="18" charset="0"/>
                            <a:sym typeface="Wingdings" panose="05000000000000000000" pitchFamily="2" charset="2"/>
                          </a:rPr>
                          <m:t>𝜀</m:t>
                        </m:r>
                      </m:e>
                      <m:sub>
                        <m:r>
                          <m:rPr>
                            <m:sty m:val="p"/>
                          </m:rPr>
                          <a:rPr lang="en-US" sz="1800" b="0" i="0" smtClean="0">
                            <a:latin typeface="Cambria Math" panose="02040503050406030204" pitchFamily="18" charset="0"/>
                            <a:ea typeface="Cambria Math" panose="02040503050406030204" pitchFamily="18" charset="0"/>
                            <a:sym typeface="Wingdings" panose="05000000000000000000" pitchFamily="2" charset="2"/>
                          </a:rPr>
                          <m:t>r</m:t>
                        </m:r>
                      </m:sub>
                    </m:sSub>
                    <m:r>
                      <a:rPr lang="en-US" sz="1800" b="0" i="1" smtClean="0">
                        <a:latin typeface="Cambria Math" panose="02040503050406030204" pitchFamily="18" charset="0"/>
                        <a:ea typeface="Cambria Math" panose="02040503050406030204" pitchFamily="18" charset="0"/>
                        <a:sym typeface="Wingdings" panose="05000000000000000000" pitchFamily="2" charset="2"/>
                      </a:rPr>
                      <m:t>=230</m:t>
                    </m:r>
                  </m:oMath>
                </a14:m>
                <a:r>
                  <a:rPr lang="en-GB" sz="1800" b="0" dirty="0"/>
                  <a:t> strong mode mixing happens</a:t>
                </a:r>
              </a:p>
              <a:p>
                <a:pPr marL="285750" indent="-285750">
                  <a:buFont typeface="Arial" panose="020B0604020202020204" pitchFamily="34" charset="0"/>
                  <a:buChar char="•"/>
                </a:pPr>
                <a:r>
                  <a:rPr lang="en-GB" sz="1800" b="0" dirty="0"/>
                  <a:t>Tesla mode is identified by its higher </a:t>
                </a:r>
                <a14:m>
                  <m:oMath xmlns:m="http://schemas.openxmlformats.org/officeDocument/2006/math">
                    <m:r>
                      <a:rPr lang="en-GB" sz="1800" b="0" i="1" dirty="0" smtClean="0">
                        <a:latin typeface="Cambria Math" panose="02040503050406030204" pitchFamily="18" charset="0"/>
                      </a:rPr>
                      <m:t>𝑅</m:t>
                    </m:r>
                    <m:r>
                      <a:rPr lang="en-GB" sz="1800" b="0" i="1" dirty="0" smtClean="0">
                        <a:latin typeface="Cambria Math" panose="02040503050406030204" pitchFamily="18" charset="0"/>
                      </a:rPr>
                      <m:t>/</m:t>
                    </m:r>
                    <m:r>
                      <a:rPr lang="en-GB" sz="1800" b="0" i="1" dirty="0">
                        <a:latin typeface="Cambria Math" panose="02040503050406030204" pitchFamily="18" charset="0"/>
                      </a:rPr>
                      <m:t>𝑄</m:t>
                    </m:r>
                  </m:oMath>
                </a14:m>
                <a:endParaRPr lang="en-GB" sz="1800" b="0" dirty="0"/>
              </a:p>
            </p:txBody>
          </p:sp>
        </mc:Choice>
        <mc:Fallback xmlns="">
          <p:sp>
            <p:nvSpPr>
              <p:cNvPr id="20" name="Content Placeholder 19">
                <a:extLst>
                  <a:ext uri="{FF2B5EF4-FFF2-40B4-BE49-F238E27FC236}">
                    <a16:creationId xmlns:a16="http://schemas.microsoft.com/office/drawing/2014/main" id="{5D97E77B-C2E6-E039-7B9E-D644B0ABC73E}"/>
                  </a:ext>
                </a:extLst>
              </p:cNvPr>
              <p:cNvSpPr>
                <a:spLocks noGrp="1" noRot="1" noChangeAspect="1" noMove="1" noResize="1" noEditPoints="1" noAdjustHandles="1" noChangeArrowheads="1" noChangeShapeType="1" noTextEdit="1"/>
              </p:cNvSpPr>
              <p:nvPr>
                <p:ph idx="1"/>
              </p:nvPr>
            </p:nvSpPr>
            <p:spPr>
              <a:xfrm>
                <a:off x="407989" y="1798374"/>
                <a:ext cx="11380811" cy="910546"/>
              </a:xfrm>
              <a:blipFill>
                <a:blip r:embed="rId2"/>
                <a:stretch>
                  <a:fillRect l="-1071" t="-12752" b="-14094"/>
                </a:stretch>
              </a:blipFill>
            </p:spPr>
            <p:txBody>
              <a:bodyPr/>
              <a:lstStyle/>
              <a:p>
                <a:r>
                  <a:rPr lang="it-IT">
                    <a:noFill/>
                  </a:rPr>
                  <a:t> </a:t>
                </a:r>
              </a:p>
            </p:txBody>
          </p:sp>
        </mc:Fallback>
      </mc:AlternateContent>
      <p:pic>
        <p:nvPicPr>
          <p:cNvPr id="38" name="Picture 37" descr="A picture containing graphics, design, pattern, screenshot&#10;&#10;Description automatically generated">
            <a:extLst>
              <a:ext uri="{FF2B5EF4-FFF2-40B4-BE49-F238E27FC236}">
                <a16:creationId xmlns:a16="http://schemas.microsoft.com/office/drawing/2014/main" id="{C6116A33-30F3-615F-F436-FD17332F7B81}"/>
              </a:ext>
            </a:extLst>
          </p:cNvPr>
          <p:cNvPicPr>
            <a:picLocks noChangeAspect="1"/>
          </p:cNvPicPr>
          <p:nvPr/>
        </p:nvPicPr>
        <p:blipFill>
          <a:blip r:embed="rId3"/>
          <a:stretch>
            <a:fillRect/>
          </a:stretch>
        </p:blipFill>
        <p:spPr>
          <a:xfrm>
            <a:off x="8947306" y="2839784"/>
            <a:ext cx="2160240" cy="1725446"/>
          </a:xfrm>
          <a:prstGeom prst="rect">
            <a:avLst/>
          </a:prstGeom>
        </p:spPr>
      </p:pic>
      <p:pic>
        <p:nvPicPr>
          <p:cNvPr id="40" name="Picture 39" descr="A picture containing graphics, pattern, design, art&#10;&#10;Description automatically generated">
            <a:extLst>
              <a:ext uri="{FF2B5EF4-FFF2-40B4-BE49-F238E27FC236}">
                <a16:creationId xmlns:a16="http://schemas.microsoft.com/office/drawing/2014/main" id="{6EF87B94-4B94-776F-D6F0-840472DD4231}"/>
              </a:ext>
            </a:extLst>
          </p:cNvPr>
          <p:cNvPicPr>
            <a:picLocks noChangeAspect="1"/>
          </p:cNvPicPr>
          <p:nvPr/>
        </p:nvPicPr>
        <p:blipFill>
          <a:blip r:embed="rId4"/>
          <a:stretch>
            <a:fillRect/>
          </a:stretch>
        </p:blipFill>
        <p:spPr>
          <a:xfrm>
            <a:off x="8947306" y="4586389"/>
            <a:ext cx="2160240" cy="1648489"/>
          </a:xfrm>
          <a:prstGeom prst="rect">
            <a:avLst/>
          </a:prstGeom>
        </p:spPr>
      </p:pic>
      <p:pic>
        <p:nvPicPr>
          <p:cNvPr id="46" name="Picture 45" descr="A picture containing text, screenshot, font, line&#10;&#10;Description automatically generated">
            <a:extLst>
              <a:ext uri="{FF2B5EF4-FFF2-40B4-BE49-F238E27FC236}">
                <a16:creationId xmlns:a16="http://schemas.microsoft.com/office/drawing/2014/main" id="{153E0C30-5D95-4831-ED03-22723D1B3BFC}"/>
              </a:ext>
            </a:extLst>
          </p:cNvPr>
          <p:cNvPicPr>
            <a:picLocks noChangeAspect="1"/>
          </p:cNvPicPr>
          <p:nvPr/>
        </p:nvPicPr>
        <p:blipFill>
          <a:blip r:embed="rId5"/>
          <a:stretch>
            <a:fillRect/>
          </a:stretch>
        </p:blipFill>
        <p:spPr>
          <a:xfrm>
            <a:off x="11203804" y="3188578"/>
            <a:ext cx="860225" cy="3046300"/>
          </a:xfrm>
          <a:prstGeom prst="rect">
            <a:avLst/>
          </a:prstGeom>
        </p:spPr>
      </p:pic>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543D620-3806-3C9C-A1AB-1A8A1652F1A6}"/>
                  </a:ext>
                </a:extLst>
              </p:cNvPr>
              <p:cNvSpPr txBox="1"/>
              <p:nvPr/>
            </p:nvSpPr>
            <p:spPr>
              <a:xfrm>
                <a:off x="9109767" y="2603029"/>
                <a:ext cx="17497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solidFill>
                                <a:schemeClr val="tx2"/>
                              </a:solidFill>
                              <a:latin typeface="Cambria Math" panose="02040503050406030204" pitchFamily="18" charset="0"/>
                              <a:ea typeface="Cambria Math" panose="02040503050406030204" pitchFamily="18" charset="0"/>
                              <a:sym typeface="Wingdings" panose="05000000000000000000" pitchFamily="2" charset="2"/>
                            </a:rPr>
                          </m:ctrlPr>
                        </m:sSubPr>
                        <m:e>
                          <m:r>
                            <a:rPr lang="en-GB" sz="1800" b="0" i="1" smtClean="0">
                              <a:solidFill>
                                <a:schemeClr val="tx2"/>
                              </a:solidFill>
                              <a:latin typeface="Cambria Math" panose="02040503050406030204" pitchFamily="18" charset="0"/>
                              <a:ea typeface="Cambria Math" panose="02040503050406030204" pitchFamily="18" charset="0"/>
                              <a:sym typeface="Wingdings" panose="05000000000000000000" pitchFamily="2" charset="2"/>
                            </a:rPr>
                            <m:t>𝜀</m:t>
                          </m:r>
                        </m:e>
                        <m:sub>
                          <m:r>
                            <m:rPr>
                              <m:sty m:val="p"/>
                            </m:rPr>
                            <a:rPr lang="en-US" sz="1800" b="0" i="0" smtClean="0">
                              <a:solidFill>
                                <a:schemeClr val="tx2"/>
                              </a:solidFill>
                              <a:latin typeface="Cambria Math" panose="02040503050406030204" pitchFamily="18" charset="0"/>
                              <a:ea typeface="Cambria Math" panose="02040503050406030204" pitchFamily="18" charset="0"/>
                              <a:sym typeface="Wingdings" panose="05000000000000000000" pitchFamily="2" charset="2"/>
                            </a:rPr>
                            <m:t>r</m:t>
                          </m:r>
                        </m:sub>
                      </m:sSub>
                      <m:r>
                        <a:rPr lang="en-US" sz="1800" b="0" i="1" smtClean="0">
                          <a:solidFill>
                            <a:schemeClr val="tx2"/>
                          </a:solidFill>
                          <a:latin typeface="Cambria Math" panose="02040503050406030204" pitchFamily="18" charset="0"/>
                          <a:ea typeface="Cambria Math" panose="02040503050406030204" pitchFamily="18" charset="0"/>
                          <a:sym typeface="Wingdings" panose="05000000000000000000" pitchFamily="2" charset="2"/>
                        </a:rPr>
                        <m:t>=230</m:t>
                      </m:r>
                    </m:oMath>
                  </m:oMathPara>
                </a14:m>
                <a:endParaRPr lang="en-GB" dirty="0">
                  <a:solidFill>
                    <a:schemeClr val="tx2"/>
                  </a:solidFill>
                </a:endParaRPr>
              </a:p>
            </p:txBody>
          </p:sp>
        </mc:Choice>
        <mc:Fallback xmlns="">
          <p:sp>
            <p:nvSpPr>
              <p:cNvPr id="48" name="TextBox 47">
                <a:extLst>
                  <a:ext uri="{FF2B5EF4-FFF2-40B4-BE49-F238E27FC236}">
                    <a16:creationId xmlns:a16="http://schemas.microsoft.com/office/drawing/2014/main" id="{04F6A419-D59B-E868-467A-6D4AD413CB6F}"/>
                  </a:ext>
                </a:extLst>
              </p:cNvPr>
              <p:cNvSpPr txBox="1">
                <a:spLocks noRot="1" noChangeAspect="1" noMove="1" noResize="1" noEditPoints="1" noAdjustHandles="1" noChangeArrowheads="1" noChangeShapeType="1" noTextEdit="1"/>
              </p:cNvSpPr>
              <p:nvPr/>
            </p:nvSpPr>
            <p:spPr>
              <a:xfrm>
                <a:off x="9109767" y="2603029"/>
                <a:ext cx="1749759" cy="369332"/>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B224978-2E3D-49B9-AF06-E7956B42E6B5}"/>
                  </a:ext>
                </a:extLst>
              </p:cNvPr>
              <p:cNvSpPr txBox="1"/>
              <p:nvPr/>
            </p:nvSpPr>
            <p:spPr>
              <a:xfrm>
                <a:off x="7122370" y="3360658"/>
                <a:ext cx="1728678" cy="954107"/>
              </a:xfrm>
              <a:prstGeom prst="rect">
                <a:avLst/>
              </a:prstGeom>
              <a:noFill/>
            </p:spPr>
            <p:txBody>
              <a:bodyPr wrap="square">
                <a:spAutoFit/>
              </a:bodyPr>
              <a:lstStyle/>
              <a:p>
                <a:r>
                  <a:rPr lang="en-GB" sz="1400" dirty="0">
                    <a:solidFill>
                      <a:schemeClr val="tx2"/>
                    </a:solidFill>
                  </a:rPr>
                  <a:t>Mode 1: </a:t>
                </a:r>
              </a:p>
              <a:p>
                <a:pPr/>
                <a14:m>
                  <m:oMathPara xmlns:m="http://schemas.openxmlformats.org/officeDocument/2006/math">
                    <m:oMathParaPr>
                      <m:jc m:val="left"/>
                    </m:oMathParaPr>
                    <m:oMath xmlns:m="http://schemas.openxmlformats.org/officeDocument/2006/math">
                      <m:r>
                        <a:rPr lang="en-GB" sz="1400" i="1" dirty="0" smtClean="0">
                          <a:solidFill>
                            <a:schemeClr val="tx2"/>
                          </a:solidFill>
                          <a:latin typeface="Cambria Math" panose="02040503050406030204" pitchFamily="18" charset="0"/>
                        </a:rPr>
                        <m:t>𝑓</m:t>
                      </m:r>
                      <m:r>
                        <a:rPr lang="en-GB" sz="1400" i="1" dirty="0" smtClean="0">
                          <a:solidFill>
                            <a:schemeClr val="tx2"/>
                          </a:solidFill>
                          <a:latin typeface="Cambria Math" panose="02040503050406030204" pitchFamily="18" charset="0"/>
                        </a:rPr>
                        <m:t>=1278.494 </m:t>
                      </m:r>
                      <m:r>
                        <m:rPr>
                          <m:sty m:val="p"/>
                        </m:rPr>
                        <a:rPr lang="en-GB" sz="1400" i="0" dirty="0" smtClean="0">
                          <a:solidFill>
                            <a:schemeClr val="tx2"/>
                          </a:solidFill>
                          <a:latin typeface="Cambria Math" panose="02040503050406030204" pitchFamily="18" charset="0"/>
                        </a:rPr>
                        <m:t>MHz</m:t>
                      </m:r>
                    </m:oMath>
                  </m:oMathPara>
                </a14:m>
                <a:endParaRPr lang="en-GB" sz="1400" dirty="0">
                  <a:solidFill>
                    <a:schemeClr val="tx2"/>
                  </a:solidFill>
                </a:endParaRPr>
              </a:p>
              <a:p>
                <a:pPr/>
                <a14:m>
                  <m:oMathPara xmlns:m="http://schemas.openxmlformats.org/officeDocument/2006/math">
                    <m:oMathParaPr>
                      <m:jc m:val="left"/>
                    </m:oMathParaPr>
                    <m:oMath xmlns:m="http://schemas.openxmlformats.org/officeDocument/2006/math">
                      <m:r>
                        <a:rPr lang="en-GB" sz="1400" i="1" dirty="0" smtClean="0">
                          <a:solidFill>
                            <a:schemeClr val="tx2"/>
                          </a:solidFill>
                          <a:latin typeface="Cambria Math" panose="02040503050406030204" pitchFamily="18" charset="0"/>
                        </a:rPr>
                        <m:t>𝑄</m:t>
                      </m:r>
                      <m:r>
                        <a:rPr lang="en-GB" sz="1400" i="1" dirty="0" smtClean="0">
                          <a:solidFill>
                            <a:schemeClr val="tx2"/>
                          </a:solidFill>
                          <a:latin typeface="Cambria Math" panose="02040503050406030204" pitchFamily="18" charset="0"/>
                        </a:rPr>
                        <m:t>=1.487</m:t>
                      </m:r>
                      <m:r>
                        <a:rPr lang="en-GB" sz="1400" i="1" dirty="0" smtClean="0">
                          <a:solidFill>
                            <a:schemeClr val="tx2"/>
                          </a:solidFill>
                          <a:latin typeface="Cambria Math" panose="02040503050406030204" pitchFamily="18" charset="0"/>
                        </a:rPr>
                        <m:t>𝑒</m:t>
                      </m:r>
                      <m:r>
                        <a:rPr lang="en-GB" sz="1400" i="1" dirty="0" smtClean="0">
                          <a:solidFill>
                            <a:schemeClr val="tx2"/>
                          </a:solidFill>
                          <a:latin typeface="Cambria Math" panose="02040503050406030204" pitchFamily="18" charset="0"/>
                        </a:rPr>
                        <m:t>4</m:t>
                      </m:r>
                    </m:oMath>
                  </m:oMathPara>
                </a14:m>
                <a:endParaRPr lang="en-GB" sz="1400" dirty="0">
                  <a:solidFill>
                    <a:schemeClr val="tx2"/>
                  </a:solidFill>
                </a:endParaRPr>
              </a:p>
              <a:p>
                <a:pPr/>
                <a14:m>
                  <m:oMathPara xmlns:m="http://schemas.openxmlformats.org/officeDocument/2006/math">
                    <m:oMathParaPr>
                      <m:jc m:val="left"/>
                    </m:oMathParaPr>
                    <m:oMath xmlns:m="http://schemas.openxmlformats.org/officeDocument/2006/math">
                      <m:r>
                        <a:rPr lang="en-GB" sz="1400" i="1" dirty="0" smtClean="0">
                          <a:solidFill>
                            <a:schemeClr val="tx2"/>
                          </a:solidFill>
                          <a:latin typeface="Cambria Math" panose="02040503050406030204" pitchFamily="18" charset="0"/>
                        </a:rPr>
                        <m:t>𝑅</m:t>
                      </m:r>
                      <m:r>
                        <a:rPr lang="en-GB" sz="1400" i="1" dirty="0" smtClean="0">
                          <a:solidFill>
                            <a:schemeClr val="tx2"/>
                          </a:solidFill>
                          <a:latin typeface="Cambria Math" panose="02040503050406030204" pitchFamily="18" charset="0"/>
                        </a:rPr>
                        <m:t>/</m:t>
                      </m:r>
                      <m:r>
                        <a:rPr lang="en-GB" sz="1400" i="1" dirty="0" smtClean="0">
                          <a:solidFill>
                            <a:schemeClr val="tx2"/>
                          </a:solidFill>
                          <a:latin typeface="Cambria Math" panose="02040503050406030204" pitchFamily="18" charset="0"/>
                        </a:rPr>
                        <m:t>𝑄</m:t>
                      </m:r>
                      <m:r>
                        <a:rPr lang="en-GB" sz="1400" i="1" dirty="0" smtClean="0">
                          <a:solidFill>
                            <a:schemeClr val="tx2"/>
                          </a:solidFill>
                          <a:latin typeface="Cambria Math" panose="02040503050406030204" pitchFamily="18" charset="0"/>
                        </a:rPr>
                        <m:t>=60.6 </m:t>
                      </m:r>
                      <m:r>
                        <m:rPr>
                          <m:sty m:val="p"/>
                        </m:rPr>
                        <a:rPr lang="el-GR" sz="1400" i="1" dirty="0" smtClean="0">
                          <a:solidFill>
                            <a:schemeClr val="tx2"/>
                          </a:solidFill>
                          <a:latin typeface="Cambria Math" panose="02040503050406030204" pitchFamily="18" charset="0"/>
                          <a:ea typeface="Cambria Math" panose="02040503050406030204" pitchFamily="18" charset="0"/>
                        </a:rPr>
                        <m:t>Ω</m:t>
                      </m:r>
                    </m:oMath>
                  </m:oMathPara>
                </a14:m>
                <a:endParaRPr lang="en-GB" sz="1400" dirty="0">
                  <a:solidFill>
                    <a:schemeClr val="tx2"/>
                  </a:solidFill>
                </a:endParaRPr>
              </a:p>
            </p:txBody>
          </p:sp>
        </mc:Choice>
        <mc:Fallback xmlns="">
          <p:sp>
            <p:nvSpPr>
              <p:cNvPr id="49" name="TextBox 48">
                <a:extLst>
                  <a:ext uri="{FF2B5EF4-FFF2-40B4-BE49-F238E27FC236}">
                    <a16:creationId xmlns:a16="http://schemas.microsoft.com/office/drawing/2014/main" id="{FCF1EB09-9EC3-CC1A-EB45-DC0AD0610FA4}"/>
                  </a:ext>
                </a:extLst>
              </p:cNvPr>
              <p:cNvSpPr txBox="1">
                <a:spLocks noRot="1" noChangeAspect="1" noMove="1" noResize="1" noEditPoints="1" noAdjustHandles="1" noChangeArrowheads="1" noChangeShapeType="1" noTextEdit="1"/>
              </p:cNvSpPr>
              <p:nvPr/>
            </p:nvSpPr>
            <p:spPr>
              <a:xfrm>
                <a:off x="7122370" y="3360658"/>
                <a:ext cx="1728678" cy="954107"/>
              </a:xfrm>
              <a:prstGeom prst="rect">
                <a:avLst/>
              </a:prstGeom>
              <a:blipFill>
                <a:blip r:embed="rId8"/>
                <a:stretch>
                  <a:fillRect l="-1056" t="-637" b="-19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2E3BFD2F-FD8B-915F-5BE4-75C95755EBE6}"/>
                  </a:ext>
                </a:extLst>
              </p:cNvPr>
              <p:cNvSpPr txBox="1"/>
              <p:nvPr/>
            </p:nvSpPr>
            <p:spPr>
              <a:xfrm>
                <a:off x="7122370" y="5114263"/>
                <a:ext cx="1728678" cy="954107"/>
              </a:xfrm>
              <a:prstGeom prst="rect">
                <a:avLst/>
              </a:prstGeom>
              <a:noFill/>
            </p:spPr>
            <p:txBody>
              <a:bodyPr wrap="square">
                <a:spAutoFit/>
              </a:bodyPr>
              <a:lstStyle/>
              <a:p>
                <a:r>
                  <a:rPr lang="en-GB" sz="1400" dirty="0">
                    <a:solidFill>
                      <a:schemeClr val="tx2"/>
                    </a:solidFill>
                  </a:rPr>
                  <a:t>Mode 2: </a:t>
                </a:r>
              </a:p>
              <a:p>
                <a:pPr/>
                <a14:m>
                  <m:oMathPara xmlns:m="http://schemas.openxmlformats.org/officeDocument/2006/math">
                    <m:oMathParaPr>
                      <m:jc m:val="left"/>
                    </m:oMathParaPr>
                    <m:oMath xmlns:m="http://schemas.openxmlformats.org/officeDocument/2006/math">
                      <m:r>
                        <a:rPr lang="en-GB" sz="1400" i="1" dirty="0" smtClean="0">
                          <a:solidFill>
                            <a:schemeClr val="tx2"/>
                          </a:solidFill>
                          <a:latin typeface="Cambria Math" panose="02040503050406030204" pitchFamily="18" charset="0"/>
                        </a:rPr>
                        <m:t>𝑓</m:t>
                      </m:r>
                      <m:r>
                        <a:rPr lang="en-GB" sz="1400" i="1" dirty="0" smtClean="0">
                          <a:solidFill>
                            <a:schemeClr val="tx2"/>
                          </a:solidFill>
                          <a:latin typeface="Cambria Math" panose="02040503050406030204" pitchFamily="18" charset="0"/>
                        </a:rPr>
                        <m:t>=1315.208 </m:t>
                      </m:r>
                      <m:r>
                        <m:rPr>
                          <m:sty m:val="p"/>
                        </m:rPr>
                        <a:rPr lang="en-GB" sz="1400" i="0" dirty="0" smtClean="0">
                          <a:solidFill>
                            <a:schemeClr val="tx2"/>
                          </a:solidFill>
                          <a:latin typeface="Cambria Math" panose="02040503050406030204" pitchFamily="18" charset="0"/>
                        </a:rPr>
                        <m:t>MHz</m:t>
                      </m:r>
                    </m:oMath>
                  </m:oMathPara>
                </a14:m>
                <a:endParaRPr lang="en-GB" sz="1400" dirty="0">
                  <a:solidFill>
                    <a:schemeClr val="tx2"/>
                  </a:solidFill>
                </a:endParaRPr>
              </a:p>
              <a:p>
                <a:pPr/>
                <a14:m>
                  <m:oMathPara xmlns:m="http://schemas.openxmlformats.org/officeDocument/2006/math">
                    <m:oMathParaPr>
                      <m:jc m:val="left"/>
                    </m:oMathParaPr>
                    <m:oMath xmlns:m="http://schemas.openxmlformats.org/officeDocument/2006/math">
                      <m:r>
                        <a:rPr lang="en-GB" sz="1400" i="1" dirty="0" smtClean="0">
                          <a:solidFill>
                            <a:schemeClr val="tx2"/>
                          </a:solidFill>
                          <a:latin typeface="Cambria Math" panose="02040503050406030204" pitchFamily="18" charset="0"/>
                        </a:rPr>
                        <m:t>𝑄</m:t>
                      </m:r>
                      <m:r>
                        <a:rPr lang="en-GB" sz="1400" i="1" dirty="0" smtClean="0">
                          <a:solidFill>
                            <a:schemeClr val="tx2"/>
                          </a:solidFill>
                          <a:latin typeface="Cambria Math" panose="02040503050406030204" pitchFamily="18" charset="0"/>
                        </a:rPr>
                        <m:t>=1.510</m:t>
                      </m:r>
                      <m:r>
                        <a:rPr lang="en-GB" sz="1400" i="1" dirty="0" smtClean="0">
                          <a:solidFill>
                            <a:schemeClr val="tx2"/>
                          </a:solidFill>
                          <a:latin typeface="Cambria Math" panose="02040503050406030204" pitchFamily="18" charset="0"/>
                        </a:rPr>
                        <m:t>𝑒</m:t>
                      </m:r>
                      <m:r>
                        <a:rPr lang="en-GB" sz="1400" i="1" dirty="0" smtClean="0">
                          <a:solidFill>
                            <a:schemeClr val="tx2"/>
                          </a:solidFill>
                          <a:latin typeface="Cambria Math" panose="02040503050406030204" pitchFamily="18" charset="0"/>
                        </a:rPr>
                        <m:t>4</m:t>
                      </m:r>
                    </m:oMath>
                  </m:oMathPara>
                </a14:m>
                <a:endParaRPr lang="en-GB" sz="1400" dirty="0">
                  <a:solidFill>
                    <a:schemeClr val="tx2"/>
                  </a:solidFill>
                </a:endParaRPr>
              </a:p>
              <a:p>
                <a:pPr/>
                <a14:m>
                  <m:oMathPara xmlns:m="http://schemas.openxmlformats.org/officeDocument/2006/math">
                    <m:oMathParaPr>
                      <m:jc m:val="left"/>
                    </m:oMathParaPr>
                    <m:oMath xmlns:m="http://schemas.openxmlformats.org/officeDocument/2006/math">
                      <m:r>
                        <a:rPr lang="en-GB" sz="1400" i="1" dirty="0" smtClean="0">
                          <a:solidFill>
                            <a:schemeClr val="tx2"/>
                          </a:solidFill>
                          <a:latin typeface="Cambria Math" panose="02040503050406030204" pitchFamily="18" charset="0"/>
                        </a:rPr>
                        <m:t>𝑅</m:t>
                      </m:r>
                      <m:r>
                        <a:rPr lang="en-GB" sz="1400" i="1" dirty="0" smtClean="0">
                          <a:solidFill>
                            <a:schemeClr val="tx2"/>
                          </a:solidFill>
                          <a:latin typeface="Cambria Math" panose="02040503050406030204" pitchFamily="18" charset="0"/>
                        </a:rPr>
                        <m:t>/</m:t>
                      </m:r>
                      <m:r>
                        <a:rPr lang="en-GB" sz="1400" i="1" dirty="0" smtClean="0">
                          <a:solidFill>
                            <a:schemeClr val="tx2"/>
                          </a:solidFill>
                          <a:latin typeface="Cambria Math" panose="02040503050406030204" pitchFamily="18" charset="0"/>
                        </a:rPr>
                        <m:t>𝑄</m:t>
                      </m:r>
                      <m:r>
                        <a:rPr lang="en-GB" sz="1400" i="1" dirty="0" smtClean="0">
                          <a:solidFill>
                            <a:schemeClr val="tx2"/>
                          </a:solidFill>
                          <a:latin typeface="Cambria Math" panose="02040503050406030204" pitchFamily="18" charset="0"/>
                        </a:rPr>
                        <m:t>=55.4 </m:t>
                      </m:r>
                      <m:r>
                        <m:rPr>
                          <m:sty m:val="p"/>
                        </m:rPr>
                        <a:rPr lang="el-GR" sz="1400" i="1" dirty="0" smtClean="0">
                          <a:solidFill>
                            <a:schemeClr val="tx2"/>
                          </a:solidFill>
                          <a:latin typeface="Cambria Math" panose="02040503050406030204" pitchFamily="18" charset="0"/>
                          <a:ea typeface="Cambria Math" panose="02040503050406030204" pitchFamily="18" charset="0"/>
                        </a:rPr>
                        <m:t>Ω</m:t>
                      </m:r>
                    </m:oMath>
                  </m:oMathPara>
                </a14:m>
                <a:endParaRPr lang="en-GB" sz="1400" dirty="0">
                  <a:solidFill>
                    <a:schemeClr val="tx2"/>
                  </a:solidFill>
                </a:endParaRPr>
              </a:p>
            </p:txBody>
          </p:sp>
        </mc:Choice>
        <mc:Fallback xmlns="">
          <p:sp>
            <p:nvSpPr>
              <p:cNvPr id="50" name="TextBox 49">
                <a:extLst>
                  <a:ext uri="{FF2B5EF4-FFF2-40B4-BE49-F238E27FC236}">
                    <a16:creationId xmlns:a16="http://schemas.microsoft.com/office/drawing/2014/main" id="{79902325-3246-2480-1084-3D29DD3D526E}"/>
                  </a:ext>
                </a:extLst>
              </p:cNvPr>
              <p:cNvSpPr txBox="1">
                <a:spLocks noRot="1" noChangeAspect="1" noMove="1" noResize="1" noEditPoints="1" noAdjustHandles="1" noChangeArrowheads="1" noChangeShapeType="1" noTextEdit="1"/>
              </p:cNvSpPr>
              <p:nvPr/>
            </p:nvSpPr>
            <p:spPr>
              <a:xfrm>
                <a:off x="7122370" y="5114263"/>
                <a:ext cx="1728678" cy="954107"/>
              </a:xfrm>
              <a:prstGeom prst="rect">
                <a:avLst/>
              </a:prstGeom>
              <a:blipFill>
                <a:blip r:embed="rId9"/>
                <a:stretch>
                  <a:fillRect l="-1056" t="-1282" b="-2564"/>
                </a:stretch>
              </a:blipFill>
            </p:spPr>
            <p:txBody>
              <a:bodyPr/>
              <a:lstStyle/>
              <a:p>
                <a:r>
                  <a:rPr lang="en-GB">
                    <a:noFill/>
                  </a:rPr>
                  <a:t> </a:t>
                </a:r>
              </a:p>
            </p:txBody>
          </p:sp>
        </mc:Fallback>
      </mc:AlternateContent>
      <p:grpSp>
        <p:nvGrpSpPr>
          <p:cNvPr id="10" name="Group 9">
            <a:extLst>
              <a:ext uri="{FF2B5EF4-FFF2-40B4-BE49-F238E27FC236}">
                <a16:creationId xmlns:a16="http://schemas.microsoft.com/office/drawing/2014/main" id="{3342298C-489F-3252-ADC5-2349B886EC04}"/>
              </a:ext>
            </a:extLst>
          </p:cNvPr>
          <p:cNvGrpSpPr/>
          <p:nvPr/>
        </p:nvGrpSpPr>
        <p:grpSpPr>
          <a:xfrm>
            <a:off x="389436" y="3429000"/>
            <a:ext cx="4240248" cy="2775714"/>
            <a:chOff x="389436" y="3429000"/>
            <a:chExt cx="4240248" cy="2775714"/>
          </a:xfrm>
        </p:grpSpPr>
        <p:pic>
          <p:nvPicPr>
            <p:cNvPr id="9" name="Picture 8" descr="A picture containing text, line, plot, diagram&#10;&#10;Description automatically generated">
              <a:extLst>
                <a:ext uri="{FF2B5EF4-FFF2-40B4-BE49-F238E27FC236}">
                  <a16:creationId xmlns:a16="http://schemas.microsoft.com/office/drawing/2014/main" id="{BC307561-8816-D776-1DA5-CFB50E990D68}"/>
                </a:ext>
              </a:extLst>
            </p:cNvPr>
            <p:cNvPicPr>
              <a:picLocks noChangeAspect="1"/>
            </p:cNvPicPr>
            <p:nvPr/>
          </p:nvPicPr>
          <p:blipFill>
            <a:blip r:embed="rId10"/>
            <a:stretch>
              <a:fillRect/>
            </a:stretch>
          </p:blipFill>
          <p:spPr>
            <a:xfrm>
              <a:off x="389436" y="3429000"/>
              <a:ext cx="4240248" cy="2775714"/>
            </a:xfrm>
            <a:prstGeom prst="rect">
              <a:avLst/>
            </a:prstGeom>
          </p:spPr>
        </p:pic>
        <p:pic>
          <p:nvPicPr>
            <p:cNvPr id="22" name="Picture 21" descr="A blue and yellow cross with a hole in the middle&#10;&#10;Description automatically generated with low confidence">
              <a:extLst>
                <a:ext uri="{FF2B5EF4-FFF2-40B4-BE49-F238E27FC236}">
                  <a16:creationId xmlns:a16="http://schemas.microsoft.com/office/drawing/2014/main" id="{914085F9-C65E-102D-5848-A1FE6B1464D1}"/>
                </a:ext>
              </a:extLst>
            </p:cNvPr>
            <p:cNvPicPr>
              <a:picLocks noChangeAspect="1"/>
            </p:cNvPicPr>
            <p:nvPr/>
          </p:nvPicPr>
          <p:blipFill>
            <a:blip r:embed="rId11"/>
            <a:stretch>
              <a:fillRect/>
            </a:stretch>
          </p:blipFill>
          <p:spPr>
            <a:xfrm>
              <a:off x="817042" y="4797152"/>
              <a:ext cx="1606550" cy="839745"/>
            </a:xfrm>
            <a:prstGeom prst="rect">
              <a:avLst/>
            </a:prstGeom>
          </p:spPr>
        </p:pic>
        <p:sp>
          <p:nvSpPr>
            <p:cNvPr id="54" name="TextBox 53">
              <a:extLst>
                <a:ext uri="{FF2B5EF4-FFF2-40B4-BE49-F238E27FC236}">
                  <a16:creationId xmlns:a16="http://schemas.microsoft.com/office/drawing/2014/main" id="{D3041CFC-2FCE-4CDF-144D-E6213FB66F11}"/>
                </a:ext>
              </a:extLst>
            </p:cNvPr>
            <p:cNvSpPr txBox="1"/>
            <p:nvPr/>
          </p:nvSpPr>
          <p:spPr>
            <a:xfrm>
              <a:off x="1237559" y="5140263"/>
              <a:ext cx="1008289" cy="153888"/>
            </a:xfrm>
            <a:prstGeom prst="rect">
              <a:avLst/>
            </a:prstGeom>
            <a:noFill/>
          </p:spPr>
          <p:txBody>
            <a:bodyPr wrap="none" lIns="0" tIns="0" rIns="0" bIns="0" rtlCol="0">
              <a:spAutoFit/>
            </a:bodyPr>
            <a:lstStyle/>
            <a:p>
              <a:pPr algn="l"/>
              <a:r>
                <a:rPr lang="en-GB" sz="1000" dirty="0">
                  <a:solidFill>
                    <a:schemeClr val="tx2"/>
                  </a:solidFill>
                </a:rPr>
                <a:t>50 mm radial shift</a:t>
              </a:r>
            </a:p>
          </p:txBody>
        </p:sp>
      </p:grpSp>
      <p:pic>
        <p:nvPicPr>
          <p:cNvPr id="12" name="Picture 11" descr="A picture containing text, line, diagram, plot&#10;&#10;Description automatically generated">
            <a:extLst>
              <a:ext uri="{FF2B5EF4-FFF2-40B4-BE49-F238E27FC236}">
                <a16:creationId xmlns:a16="http://schemas.microsoft.com/office/drawing/2014/main" id="{6EAB1843-2BB3-E30E-9EEC-28FEA5E5C85A}"/>
              </a:ext>
            </a:extLst>
          </p:cNvPr>
          <p:cNvPicPr>
            <a:picLocks noChangeAspect="1"/>
          </p:cNvPicPr>
          <p:nvPr/>
        </p:nvPicPr>
        <p:blipFill>
          <a:blip r:embed="rId12"/>
          <a:stretch>
            <a:fillRect/>
          </a:stretch>
        </p:blipFill>
        <p:spPr>
          <a:xfrm>
            <a:off x="4732938" y="3202232"/>
            <a:ext cx="2160240" cy="1435578"/>
          </a:xfrm>
          <a:prstGeom prst="rect">
            <a:avLst/>
          </a:prstGeom>
        </p:spPr>
      </p:pic>
      <p:pic>
        <p:nvPicPr>
          <p:cNvPr id="14" name="Picture 13" descr="A graph with red and blue lines&#10;&#10;Description automatically generated with low confidence">
            <a:extLst>
              <a:ext uri="{FF2B5EF4-FFF2-40B4-BE49-F238E27FC236}">
                <a16:creationId xmlns:a16="http://schemas.microsoft.com/office/drawing/2014/main" id="{B0F28A45-A351-8114-574A-D9FBAAD69E78}"/>
              </a:ext>
            </a:extLst>
          </p:cNvPr>
          <p:cNvPicPr>
            <a:picLocks noChangeAspect="1"/>
          </p:cNvPicPr>
          <p:nvPr/>
        </p:nvPicPr>
        <p:blipFill>
          <a:blip r:embed="rId13"/>
          <a:stretch>
            <a:fillRect/>
          </a:stretch>
        </p:blipFill>
        <p:spPr>
          <a:xfrm>
            <a:off x="4714094" y="4749725"/>
            <a:ext cx="2197927" cy="1439543"/>
          </a:xfrm>
          <a:prstGeom prst="rect">
            <a:avLst/>
          </a:prstGeom>
        </p:spPr>
      </p:pic>
    </p:spTree>
    <p:extLst>
      <p:ext uri="{BB962C8B-B14F-4D97-AF65-F5344CB8AC3E}">
        <p14:creationId xmlns:p14="http://schemas.microsoft.com/office/powerpoint/2010/main" val="334991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4FCEA-9356-EEDD-F11C-C9C38598DFA5}"/>
            </a:ext>
          </a:extLst>
        </p:cNvPr>
        <p:cNvGrpSpPr/>
        <p:nvPr/>
      </p:nvGrpSpPr>
      <p:grpSpPr>
        <a:xfrm>
          <a:off x="0" y="0"/>
          <a:ext cx="0" cy="0"/>
          <a:chOff x="0" y="0"/>
          <a:chExt cx="0" cy="0"/>
        </a:xfrm>
      </p:grpSpPr>
      <p:pic>
        <p:nvPicPr>
          <p:cNvPr id="2" name="Immagine 1">
            <a:extLst>
              <a:ext uri="{FF2B5EF4-FFF2-40B4-BE49-F238E27FC236}">
                <a16:creationId xmlns:a16="http://schemas.microsoft.com/office/drawing/2014/main" id="{DA9B1FDB-717A-72EB-CA46-DF8487208D46}"/>
              </a:ext>
            </a:extLst>
          </p:cNvPr>
          <p:cNvPicPr>
            <a:picLocks noChangeAspect="1"/>
          </p:cNvPicPr>
          <p:nvPr/>
        </p:nvPicPr>
        <p:blipFill>
          <a:blip r:embed="rId2"/>
          <a:stretch>
            <a:fillRect/>
          </a:stretch>
        </p:blipFill>
        <p:spPr>
          <a:xfrm>
            <a:off x="6598971" y="1502229"/>
            <a:ext cx="3531047" cy="4847833"/>
          </a:xfrm>
          <a:prstGeom prst="rect">
            <a:avLst/>
          </a:prstGeom>
        </p:spPr>
      </p:pic>
      <p:pic>
        <p:nvPicPr>
          <p:cNvPr id="11" name="Picture 9">
            <a:extLst>
              <a:ext uri="{FF2B5EF4-FFF2-40B4-BE49-F238E27FC236}">
                <a16:creationId xmlns:a16="http://schemas.microsoft.com/office/drawing/2014/main" id="{29C953FC-6996-D1DC-6A71-6F5052AF779D}"/>
              </a:ext>
            </a:extLst>
          </p:cNvPr>
          <p:cNvPicPr>
            <a:picLocks noChangeAspect="1" noChangeArrowheads="1"/>
          </p:cNvPicPr>
          <p:nvPr/>
        </p:nvPicPr>
        <p:blipFill>
          <a:blip r:embed="rId3"/>
          <a:srcRect/>
          <a:stretch>
            <a:fillRect/>
          </a:stretch>
        </p:blipFill>
        <p:spPr bwMode="auto">
          <a:xfrm>
            <a:off x="10350870" y="3489757"/>
            <a:ext cx="1424752" cy="2284697"/>
          </a:xfrm>
          <a:prstGeom prst="rect">
            <a:avLst/>
          </a:prstGeom>
          <a:noFill/>
          <a:ln w="9525">
            <a:noFill/>
            <a:miter lim="800000"/>
            <a:headEnd/>
            <a:tailEnd/>
          </a:ln>
          <a:effectLst/>
        </p:spPr>
      </p:pic>
      <p:sp>
        <p:nvSpPr>
          <p:cNvPr id="12" name="CasellaDiTesto 11">
            <a:extLst>
              <a:ext uri="{FF2B5EF4-FFF2-40B4-BE49-F238E27FC236}">
                <a16:creationId xmlns:a16="http://schemas.microsoft.com/office/drawing/2014/main" id="{4DB018AB-6FDF-8617-CB0F-574F5B441B27}"/>
              </a:ext>
            </a:extLst>
          </p:cNvPr>
          <p:cNvSpPr txBox="1"/>
          <p:nvPr/>
        </p:nvSpPr>
        <p:spPr>
          <a:xfrm>
            <a:off x="7082180" y="1132897"/>
            <a:ext cx="3092513" cy="369332"/>
          </a:xfrm>
          <a:prstGeom prst="rect">
            <a:avLst/>
          </a:prstGeom>
          <a:noFill/>
        </p:spPr>
        <p:txBody>
          <a:bodyPr wrap="none" rtlCol="0">
            <a:spAutoFit/>
          </a:bodyPr>
          <a:lstStyle/>
          <a:p>
            <a:r>
              <a:rPr lang="it-IT" dirty="0"/>
              <a:t>Nb or Cu/Nb 1.5 Ghz single </a:t>
            </a:r>
            <a:r>
              <a:rPr lang="it-IT" dirty="0" err="1"/>
              <a:t>cell</a:t>
            </a:r>
            <a:endParaRPr lang="it-IT" dirty="0"/>
          </a:p>
        </p:txBody>
      </p:sp>
      <p:sp>
        <p:nvSpPr>
          <p:cNvPr id="5" name="CasellaDiTesto 4">
            <a:extLst>
              <a:ext uri="{FF2B5EF4-FFF2-40B4-BE49-F238E27FC236}">
                <a16:creationId xmlns:a16="http://schemas.microsoft.com/office/drawing/2014/main" id="{630A04BF-FA57-9D6F-B0E8-BDACC1ADE856}"/>
              </a:ext>
            </a:extLst>
          </p:cNvPr>
          <p:cNvSpPr txBox="1"/>
          <p:nvPr/>
        </p:nvSpPr>
        <p:spPr>
          <a:xfrm>
            <a:off x="10415088" y="2346953"/>
            <a:ext cx="1720343" cy="369332"/>
          </a:xfrm>
          <a:prstGeom prst="rect">
            <a:avLst/>
          </a:prstGeom>
          <a:noFill/>
        </p:spPr>
        <p:txBody>
          <a:bodyPr wrap="none" rtlCol="0">
            <a:spAutoFit/>
          </a:bodyPr>
          <a:lstStyle/>
          <a:p>
            <a:r>
              <a:rPr lang="it-IT" dirty="0" err="1"/>
              <a:t>Phd</a:t>
            </a:r>
            <a:r>
              <a:rPr lang="it-IT" dirty="0"/>
              <a:t> </a:t>
            </a:r>
            <a:r>
              <a:rPr lang="it-IT" dirty="0" err="1"/>
              <a:t>thesis</a:t>
            </a:r>
            <a:r>
              <a:rPr lang="it-IT" dirty="0"/>
              <a:t>  1995</a:t>
            </a:r>
          </a:p>
        </p:txBody>
      </p:sp>
      <p:pic>
        <p:nvPicPr>
          <p:cNvPr id="3" name="Picture 2">
            <a:extLst>
              <a:ext uri="{FF2B5EF4-FFF2-40B4-BE49-F238E27FC236}">
                <a16:creationId xmlns:a16="http://schemas.microsoft.com/office/drawing/2014/main" id="{80AAA70A-C8DB-0A41-7DA9-283570CA2CEA}"/>
              </a:ext>
            </a:extLst>
          </p:cNvPr>
          <p:cNvPicPr>
            <a:picLocks noChangeAspect="1" noChangeArrowheads="1"/>
          </p:cNvPicPr>
          <p:nvPr/>
        </p:nvPicPr>
        <p:blipFill>
          <a:blip r:embed="rId4"/>
          <a:srcRect/>
          <a:stretch>
            <a:fillRect/>
          </a:stretch>
        </p:blipFill>
        <p:spPr bwMode="auto">
          <a:xfrm>
            <a:off x="56569" y="1240941"/>
            <a:ext cx="2735288" cy="2175490"/>
          </a:xfrm>
          <a:prstGeom prst="rect">
            <a:avLst/>
          </a:prstGeom>
          <a:noFill/>
          <a:ln w="9525">
            <a:noFill/>
            <a:miter lim="800000"/>
            <a:headEnd/>
            <a:tailEnd/>
          </a:ln>
          <a:effectLst/>
        </p:spPr>
      </p:pic>
      <p:sp>
        <p:nvSpPr>
          <p:cNvPr id="4" name="Text Box 3">
            <a:extLst>
              <a:ext uri="{FF2B5EF4-FFF2-40B4-BE49-F238E27FC236}">
                <a16:creationId xmlns:a16="http://schemas.microsoft.com/office/drawing/2014/main" id="{1B6F5F4A-96BA-5160-1377-B40D9FA5D630}"/>
              </a:ext>
            </a:extLst>
          </p:cNvPr>
          <p:cNvSpPr txBox="1">
            <a:spLocks noChangeArrowheads="1"/>
          </p:cNvSpPr>
          <p:nvPr/>
        </p:nvSpPr>
        <p:spPr bwMode="auto">
          <a:xfrm>
            <a:off x="496959" y="3708304"/>
            <a:ext cx="2279791" cy="707886"/>
          </a:xfrm>
          <a:prstGeom prst="rect">
            <a:avLst/>
          </a:prstGeom>
          <a:noFill/>
          <a:ln w="9525">
            <a:noFill/>
            <a:miter lim="800000"/>
            <a:headEnd/>
            <a:tailEnd/>
          </a:ln>
          <a:effectLst/>
        </p:spPr>
        <p:txBody>
          <a:bodyPr wrap="none">
            <a:spAutoFit/>
          </a:bodyPr>
          <a:lstStyle/>
          <a:p>
            <a:r>
              <a:rPr lang="it-IT" sz="2000" dirty="0" err="1">
                <a:latin typeface="Times New Roman" pitchFamily="18" charset="0"/>
              </a:rPr>
              <a:t>Microstrip</a:t>
            </a:r>
            <a:r>
              <a:rPr lang="it-IT" sz="2000" dirty="0">
                <a:latin typeface="Times New Roman" pitchFamily="18" charset="0"/>
              </a:rPr>
              <a:t> </a:t>
            </a:r>
            <a:r>
              <a:rPr lang="it-IT" sz="2000" dirty="0" err="1">
                <a:latin typeface="Times New Roman" pitchFamily="18" charset="0"/>
              </a:rPr>
              <a:t>resonator</a:t>
            </a:r>
            <a:endParaRPr lang="it-IT" sz="2000" dirty="0">
              <a:latin typeface="Times New Roman" pitchFamily="18" charset="0"/>
            </a:endParaRPr>
          </a:p>
          <a:p>
            <a:r>
              <a:rPr lang="it-IT" sz="2000" dirty="0">
                <a:latin typeface="Times New Roman" pitchFamily="18" charset="0"/>
              </a:rPr>
              <a:t> f=1,5-5 </a:t>
            </a:r>
            <a:r>
              <a:rPr lang="it-IT" sz="2000" dirty="0" err="1">
                <a:latin typeface="Times New Roman" pitchFamily="18" charset="0"/>
              </a:rPr>
              <a:t>Ghz</a:t>
            </a:r>
            <a:endParaRPr lang="it-IT" sz="2000" dirty="0">
              <a:latin typeface="Times New Roman" pitchFamily="18" charset="0"/>
            </a:endParaRPr>
          </a:p>
        </p:txBody>
      </p:sp>
      <p:sp>
        <p:nvSpPr>
          <p:cNvPr id="6" name="Text Box 5">
            <a:extLst>
              <a:ext uri="{FF2B5EF4-FFF2-40B4-BE49-F238E27FC236}">
                <a16:creationId xmlns:a16="http://schemas.microsoft.com/office/drawing/2014/main" id="{2F6F9B02-CFF9-6EA4-26F1-85A1A76CF2DF}"/>
              </a:ext>
            </a:extLst>
          </p:cNvPr>
          <p:cNvSpPr txBox="1">
            <a:spLocks noChangeArrowheads="1"/>
          </p:cNvSpPr>
          <p:nvPr/>
        </p:nvSpPr>
        <p:spPr bwMode="auto">
          <a:xfrm>
            <a:off x="2847580" y="1393570"/>
            <a:ext cx="4545732" cy="400110"/>
          </a:xfrm>
          <a:prstGeom prst="rect">
            <a:avLst/>
          </a:prstGeom>
          <a:noFill/>
          <a:ln w="9525">
            <a:noFill/>
            <a:miter lim="800000"/>
            <a:headEnd/>
            <a:tailEnd/>
          </a:ln>
          <a:effectLst/>
        </p:spPr>
        <p:txBody>
          <a:bodyPr wrap="square">
            <a:spAutoFit/>
          </a:bodyPr>
          <a:lstStyle/>
          <a:p>
            <a:pPr eaLnBrk="0" hangingPunct="0"/>
            <a:r>
              <a:rPr lang="de-DE" sz="2000" dirty="0" err="1">
                <a:latin typeface="Times New Roman" pitchFamily="18" charset="0"/>
              </a:rPr>
              <a:t>Dielectric</a:t>
            </a:r>
            <a:r>
              <a:rPr lang="de-DE" sz="2000" dirty="0">
                <a:latin typeface="Times New Roman" pitchFamily="18" charset="0"/>
              </a:rPr>
              <a:t> </a:t>
            </a:r>
            <a:r>
              <a:rPr lang="de-DE" sz="2000" dirty="0" err="1">
                <a:latin typeface="Times New Roman" pitchFamily="18" charset="0"/>
              </a:rPr>
              <a:t>resonators</a:t>
            </a:r>
            <a:r>
              <a:rPr lang="de-DE" sz="2000" dirty="0">
                <a:latin typeface="Times New Roman" pitchFamily="18" charset="0"/>
              </a:rPr>
              <a:t> f=9 and19 Ghz </a:t>
            </a:r>
          </a:p>
        </p:txBody>
      </p:sp>
      <p:pic>
        <p:nvPicPr>
          <p:cNvPr id="10" name="Picture 6">
            <a:extLst>
              <a:ext uri="{FF2B5EF4-FFF2-40B4-BE49-F238E27FC236}">
                <a16:creationId xmlns:a16="http://schemas.microsoft.com/office/drawing/2014/main" id="{DDDBF484-9723-293C-A45F-A46DB0086B22}"/>
              </a:ext>
            </a:extLst>
          </p:cNvPr>
          <p:cNvPicPr>
            <a:picLocks noChangeAspect="1" noChangeArrowheads="1"/>
          </p:cNvPicPr>
          <p:nvPr/>
        </p:nvPicPr>
        <p:blipFill>
          <a:blip r:embed="rId5"/>
          <a:srcRect/>
          <a:stretch>
            <a:fillRect/>
          </a:stretch>
        </p:blipFill>
        <p:spPr bwMode="auto">
          <a:xfrm>
            <a:off x="702476" y="4614960"/>
            <a:ext cx="1583590" cy="1279904"/>
          </a:xfrm>
          <a:prstGeom prst="rect">
            <a:avLst/>
          </a:prstGeom>
          <a:noFill/>
          <a:ln w="9525">
            <a:noFill/>
            <a:miter lim="800000"/>
            <a:headEnd/>
            <a:tailEnd/>
          </a:ln>
          <a:effectLst/>
        </p:spPr>
      </p:pic>
      <p:pic>
        <p:nvPicPr>
          <p:cNvPr id="13" name="Picture 7" descr="Criostato 19GHz 01">
            <a:extLst>
              <a:ext uri="{FF2B5EF4-FFF2-40B4-BE49-F238E27FC236}">
                <a16:creationId xmlns:a16="http://schemas.microsoft.com/office/drawing/2014/main" id="{8C0DF5A9-7E41-0044-88CD-D51AAE52A12F}"/>
              </a:ext>
            </a:extLst>
          </p:cNvPr>
          <p:cNvPicPr>
            <a:picLocks noChangeAspect="1" noChangeArrowheads="1"/>
          </p:cNvPicPr>
          <p:nvPr/>
        </p:nvPicPr>
        <p:blipFill>
          <a:blip r:embed="rId6" cstate="print"/>
          <a:srcRect/>
          <a:stretch>
            <a:fillRect/>
          </a:stretch>
        </p:blipFill>
        <p:spPr bwMode="auto">
          <a:xfrm>
            <a:off x="2926252" y="1815198"/>
            <a:ext cx="1687934" cy="1265659"/>
          </a:xfrm>
          <a:prstGeom prst="rect">
            <a:avLst/>
          </a:prstGeom>
          <a:noFill/>
        </p:spPr>
      </p:pic>
      <p:pic>
        <p:nvPicPr>
          <p:cNvPr id="14" name="Picture 8" descr="Cavità 19GHz 01">
            <a:extLst>
              <a:ext uri="{FF2B5EF4-FFF2-40B4-BE49-F238E27FC236}">
                <a16:creationId xmlns:a16="http://schemas.microsoft.com/office/drawing/2014/main" id="{5333DE00-3B3F-2E71-6056-73684292AF30}"/>
              </a:ext>
            </a:extLst>
          </p:cNvPr>
          <p:cNvPicPr>
            <a:picLocks noChangeAspect="1" noChangeArrowheads="1"/>
          </p:cNvPicPr>
          <p:nvPr/>
        </p:nvPicPr>
        <p:blipFill>
          <a:blip r:embed="rId7" cstate="print"/>
          <a:srcRect/>
          <a:stretch>
            <a:fillRect/>
          </a:stretch>
        </p:blipFill>
        <p:spPr bwMode="auto">
          <a:xfrm>
            <a:off x="3254336" y="3213511"/>
            <a:ext cx="1439863" cy="1079500"/>
          </a:xfrm>
          <a:prstGeom prst="rect">
            <a:avLst/>
          </a:prstGeom>
          <a:noFill/>
        </p:spPr>
      </p:pic>
      <p:graphicFrame>
        <p:nvGraphicFramePr>
          <p:cNvPr id="16" name="Object 10">
            <a:extLst>
              <a:ext uri="{FF2B5EF4-FFF2-40B4-BE49-F238E27FC236}">
                <a16:creationId xmlns:a16="http://schemas.microsoft.com/office/drawing/2014/main" id="{0A64A79F-833C-ADD0-8B62-0EB125346723}"/>
              </a:ext>
            </a:extLst>
          </p:cNvPr>
          <p:cNvGraphicFramePr>
            <a:graphicFrameLocks noChangeAspect="1"/>
          </p:cNvGraphicFramePr>
          <p:nvPr>
            <p:extLst>
              <p:ext uri="{D42A27DB-BD31-4B8C-83A1-F6EECF244321}">
                <p14:modId xmlns:p14="http://schemas.microsoft.com/office/powerpoint/2010/main" val="4167436735"/>
              </p:ext>
            </p:extLst>
          </p:nvPr>
        </p:nvGraphicFramePr>
        <p:xfrm>
          <a:off x="5311834" y="1866333"/>
          <a:ext cx="1302402" cy="1242123"/>
        </p:xfrm>
        <a:graphic>
          <a:graphicData uri="http://schemas.openxmlformats.org/presentationml/2006/ole">
            <mc:AlternateContent xmlns:mc="http://schemas.openxmlformats.org/markup-compatibility/2006">
              <mc:Choice xmlns:v="urn:schemas-microsoft-com:vml" Requires="v">
                <p:oleObj name="Immagine bitmap" r:id="rId8" imgW="2048161" imgH="1952898" progId="Paint.Picture">
                  <p:embed/>
                </p:oleObj>
              </mc:Choice>
              <mc:Fallback>
                <p:oleObj name="Immagine bitmap" r:id="rId8" imgW="2048161" imgH="1952898" progId="Paint.Picture">
                  <p:embed/>
                  <p:pic>
                    <p:nvPicPr>
                      <p:cNvPr id="16" name="Object 10">
                        <a:extLst>
                          <a:ext uri="{FF2B5EF4-FFF2-40B4-BE49-F238E27FC236}">
                            <a16:creationId xmlns:a16="http://schemas.microsoft.com/office/drawing/2014/main" id="{0A64A79F-833C-ADD0-8B62-0EB1253467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1834" y="1866333"/>
                        <a:ext cx="1302402" cy="1242123"/>
                      </a:xfrm>
                      <a:prstGeom prst="rect">
                        <a:avLst/>
                      </a:prstGeom>
                      <a:noFill/>
                      <a:ln>
                        <a:noFill/>
                      </a:ln>
                      <a:effectLst/>
                    </p:spPr>
                  </p:pic>
                </p:oleObj>
              </mc:Fallback>
            </mc:AlternateContent>
          </a:graphicData>
        </a:graphic>
      </p:graphicFrame>
      <p:sp>
        <p:nvSpPr>
          <p:cNvPr id="17" name="Text Box 11">
            <a:extLst>
              <a:ext uri="{FF2B5EF4-FFF2-40B4-BE49-F238E27FC236}">
                <a16:creationId xmlns:a16="http://schemas.microsoft.com/office/drawing/2014/main" id="{9D9BB34E-157D-3515-58B3-E652D612C02C}"/>
              </a:ext>
            </a:extLst>
          </p:cNvPr>
          <p:cNvSpPr txBox="1">
            <a:spLocks noChangeArrowheads="1"/>
          </p:cNvSpPr>
          <p:nvPr/>
        </p:nvSpPr>
        <p:spPr bwMode="auto">
          <a:xfrm>
            <a:off x="4722614" y="3014123"/>
            <a:ext cx="2124299" cy="338554"/>
          </a:xfrm>
          <a:prstGeom prst="rect">
            <a:avLst/>
          </a:prstGeom>
          <a:noFill/>
          <a:ln w="9525">
            <a:noFill/>
            <a:miter lim="800000"/>
            <a:headEnd/>
            <a:tailEnd/>
          </a:ln>
          <a:effectLst/>
        </p:spPr>
        <p:txBody>
          <a:bodyPr wrap="none">
            <a:spAutoFit/>
          </a:bodyPr>
          <a:lstStyle/>
          <a:p>
            <a:r>
              <a:rPr lang="it-IT" sz="1600" dirty="0">
                <a:latin typeface="Times New Roman" pitchFamily="18" charset="0"/>
              </a:rPr>
              <a:t>End </a:t>
            </a:r>
            <a:r>
              <a:rPr lang="it-IT" sz="1600" dirty="0" err="1">
                <a:latin typeface="Times New Roman" pitchFamily="18" charset="0"/>
              </a:rPr>
              <a:t>wall</a:t>
            </a:r>
            <a:r>
              <a:rPr lang="it-IT" sz="1600" dirty="0">
                <a:latin typeface="Times New Roman" pitchFamily="18" charset="0"/>
              </a:rPr>
              <a:t> </a:t>
            </a:r>
            <a:r>
              <a:rPr lang="it-IT" sz="1600" dirty="0" err="1">
                <a:latin typeface="Times New Roman" pitchFamily="18" charset="0"/>
              </a:rPr>
              <a:t>cavity</a:t>
            </a:r>
            <a:r>
              <a:rPr lang="it-IT" sz="1600" dirty="0">
                <a:latin typeface="Times New Roman" pitchFamily="18" charset="0"/>
              </a:rPr>
              <a:t> 87 </a:t>
            </a:r>
            <a:r>
              <a:rPr lang="it-IT" sz="1600" dirty="0" err="1">
                <a:latin typeface="Times New Roman" pitchFamily="18" charset="0"/>
              </a:rPr>
              <a:t>Ghz</a:t>
            </a:r>
            <a:endParaRPr lang="it-IT" sz="1600" dirty="0">
              <a:latin typeface="Times New Roman" pitchFamily="18" charset="0"/>
            </a:endParaRPr>
          </a:p>
        </p:txBody>
      </p:sp>
      <p:graphicFrame>
        <p:nvGraphicFramePr>
          <p:cNvPr id="18" name="Object 12">
            <a:extLst>
              <a:ext uri="{FF2B5EF4-FFF2-40B4-BE49-F238E27FC236}">
                <a16:creationId xmlns:a16="http://schemas.microsoft.com/office/drawing/2014/main" id="{3528579F-708A-B042-0725-0CC56ED57AFC}"/>
              </a:ext>
            </a:extLst>
          </p:cNvPr>
          <p:cNvGraphicFramePr>
            <a:graphicFrameLocks noChangeAspect="1"/>
          </p:cNvGraphicFramePr>
          <p:nvPr>
            <p:extLst>
              <p:ext uri="{D42A27DB-BD31-4B8C-83A1-F6EECF244321}">
                <p14:modId xmlns:p14="http://schemas.microsoft.com/office/powerpoint/2010/main" val="959572143"/>
              </p:ext>
            </p:extLst>
          </p:nvPr>
        </p:nvGraphicFramePr>
        <p:xfrm>
          <a:off x="2979988" y="4007181"/>
          <a:ext cx="1257300" cy="1200150"/>
        </p:xfrm>
        <a:graphic>
          <a:graphicData uri="http://schemas.openxmlformats.org/presentationml/2006/ole">
            <mc:AlternateContent xmlns:mc="http://schemas.openxmlformats.org/markup-compatibility/2006">
              <mc:Choice xmlns:v="urn:schemas-microsoft-com:vml" Requires="v">
                <p:oleObj name="Immagine bitmap" r:id="rId8" imgW="1257476" imgH="1200318" progId="Paint.Picture">
                  <p:embed/>
                </p:oleObj>
              </mc:Choice>
              <mc:Fallback>
                <p:oleObj name="Immagine bitmap" r:id="rId8" imgW="1257476" imgH="1200318" progId="Paint.Picture">
                  <p:embed/>
                  <p:pic>
                    <p:nvPicPr>
                      <p:cNvPr id="18" name="Object 12">
                        <a:extLst>
                          <a:ext uri="{FF2B5EF4-FFF2-40B4-BE49-F238E27FC236}">
                            <a16:creationId xmlns:a16="http://schemas.microsoft.com/office/drawing/2014/main" id="{3528579F-708A-B042-0725-0CC56ED57A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9988" y="4007181"/>
                        <a:ext cx="12573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13">
            <a:extLst>
              <a:ext uri="{FF2B5EF4-FFF2-40B4-BE49-F238E27FC236}">
                <a16:creationId xmlns:a16="http://schemas.microsoft.com/office/drawing/2014/main" id="{4B4EB2CA-6E55-250C-4A4E-21C647D48597}"/>
              </a:ext>
            </a:extLst>
          </p:cNvPr>
          <p:cNvSpPr txBox="1">
            <a:spLocks noChangeArrowheads="1"/>
          </p:cNvSpPr>
          <p:nvPr/>
        </p:nvSpPr>
        <p:spPr bwMode="auto">
          <a:xfrm>
            <a:off x="1067283" y="5865215"/>
            <a:ext cx="731290" cy="461665"/>
          </a:xfrm>
          <a:prstGeom prst="rect">
            <a:avLst/>
          </a:prstGeom>
          <a:noFill/>
          <a:ln w="9525">
            <a:noFill/>
            <a:miter lim="800000"/>
            <a:headEnd/>
            <a:tailEnd/>
          </a:ln>
          <a:effectLst/>
        </p:spPr>
        <p:txBody>
          <a:bodyPr wrap="none">
            <a:spAutoFit/>
          </a:bodyPr>
          <a:lstStyle/>
          <a:p>
            <a:r>
              <a:rPr lang="it-IT" sz="2400" b="1" dirty="0">
                <a:latin typeface="Times New Roman" pitchFamily="18" charset="0"/>
              </a:rPr>
              <a:t>ring</a:t>
            </a:r>
          </a:p>
        </p:txBody>
      </p:sp>
      <p:sp>
        <p:nvSpPr>
          <p:cNvPr id="20" name="Text Box 14">
            <a:extLst>
              <a:ext uri="{FF2B5EF4-FFF2-40B4-BE49-F238E27FC236}">
                <a16:creationId xmlns:a16="http://schemas.microsoft.com/office/drawing/2014/main" id="{9136C2CE-1CE0-B6A4-8667-BE09332EAF11}"/>
              </a:ext>
            </a:extLst>
          </p:cNvPr>
          <p:cNvSpPr txBox="1">
            <a:spLocks noChangeArrowheads="1"/>
          </p:cNvSpPr>
          <p:nvPr/>
        </p:nvSpPr>
        <p:spPr bwMode="auto">
          <a:xfrm>
            <a:off x="3097992" y="5154595"/>
            <a:ext cx="1380506" cy="461665"/>
          </a:xfrm>
          <a:prstGeom prst="rect">
            <a:avLst/>
          </a:prstGeom>
          <a:noFill/>
          <a:ln w="9525">
            <a:noFill/>
            <a:miter lim="800000"/>
            <a:headEnd/>
            <a:tailEnd/>
          </a:ln>
          <a:effectLst/>
        </p:spPr>
        <p:txBody>
          <a:bodyPr wrap="none">
            <a:spAutoFit/>
          </a:bodyPr>
          <a:lstStyle/>
          <a:p>
            <a:r>
              <a:rPr lang="it-IT" sz="2400" b="1" dirty="0" err="1">
                <a:latin typeface="Times New Roman" pitchFamily="18" charset="0"/>
              </a:rPr>
              <a:t>Meander</a:t>
            </a:r>
            <a:endParaRPr lang="it-IT" sz="2400" b="1" dirty="0">
              <a:latin typeface="Times New Roman" pitchFamily="18" charset="0"/>
            </a:endParaRPr>
          </a:p>
        </p:txBody>
      </p:sp>
      <p:sp>
        <p:nvSpPr>
          <p:cNvPr id="21" name="Text Box 16">
            <a:extLst>
              <a:ext uri="{FF2B5EF4-FFF2-40B4-BE49-F238E27FC236}">
                <a16:creationId xmlns:a16="http://schemas.microsoft.com/office/drawing/2014/main" id="{E8BFF977-D451-168D-4AA2-532932317C53}"/>
              </a:ext>
            </a:extLst>
          </p:cNvPr>
          <p:cNvSpPr txBox="1">
            <a:spLocks noChangeArrowheads="1"/>
          </p:cNvSpPr>
          <p:nvPr/>
        </p:nvSpPr>
        <p:spPr bwMode="auto">
          <a:xfrm>
            <a:off x="1253421" y="3120425"/>
            <a:ext cx="1699889" cy="369332"/>
          </a:xfrm>
          <a:prstGeom prst="rect">
            <a:avLst/>
          </a:prstGeom>
          <a:noFill/>
          <a:ln w="9525">
            <a:noFill/>
            <a:miter lim="800000"/>
            <a:headEnd/>
            <a:tailEnd/>
          </a:ln>
          <a:effectLst/>
        </p:spPr>
        <p:txBody>
          <a:bodyPr wrap="none">
            <a:spAutoFit/>
          </a:bodyPr>
          <a:lstStyle/>
          <a:p>
            <a:r>
              <a:rPr lang="it-IT" dirty="0" err="1"/>
              <a:t>Univ</a:t>
            </a:r>
            <a:r>
              <a:rPr lang="it-IT" dirty="0"/>
              <a:t>. Wuppertal</a:t>
            </a:r>
          </a:p>
        </p:txBody>
      </p:sp>
      <p:pic>
        <p:nvPicPr>
          <p:cNvPr id="22" name="Picture 17">
            <a:extLst>
              <a:ext uri="{FF2B5EF4-FFF2-40B4-BE49-F238E27FC236}">
                <a16:creationId xmlns:a16="http://schemas.microsoft.com/office/drawing/2014/main" id="{73D5143F-9EA3-3D89-64CA-63BEC682C48C}"/>
              </a:ext>
            </a:extLst>
          </p:cNvPr>
          <p:cNvPicPr>
            <a:picLocks noChangeAspect="1" noChangeArrowheads="1"/>
          </p:cNvPicPr>
          <p:nvPr/>
        </p:nvPicPr>
        <p:blipFill>
          <a:blip r:embed="rId11"/>
          <a:srcRect/>
          <a:stretch>
            <a:fillRect/>
          </a:stretch>
        </p:blipFill>
        <p:spPr bwMode="auto">
          <a:xfrm>
            <a:off x="5114434" y="4345955"/>
            <a:ext cx="1439862" cy="1079500"/>
          </a:xfrm>
          <a:prstGeom prst="rect">
            <a:avLst/>
          </a:prstGeom>
          <a:noFill/>
          <a:ln w="9525">
            <a:noFill/>
            <a:miter lim="800000"/>
            <a:headEnd/>
            <a:tailEnd/>
          </a:ln>
          <a:effectLst/>
        </p:spPr>
      </p:pic>
      <p:sp>
        <p:nvSpPr>
          <p:cNvPr id="23" name="Text Box 4">
            <a:extLst>
              <a:ext uri="{FF2B5EF4-FFF2-40B4-BE49-F238E27FC236}">
                <a16:creationId xmlns:a16="http://schemas.microsoft.com/office/drawing/2014/main" id="{71B02B86-66DD-1518-B2E6-0B139FDE95B3}"/>
              </a:ext>
            </a:extLst>
          </p:cNvPr>
          <p:cNvSpPr txBox="1">
            <a:spLocks noChangeArrowheads="1"/>
          </p:cNvSpPr>
          <p:nvPr/>
        </p:nvSpPr>
        <p:spPr bwMode="auto">
          <a:xfrm>
            <a:off x="2894754" y="5597741"/>
            <a:ext cx="3851275" cy="707886"/>
          </a:xfrm>
          <a:prstGeom prst="rect">
            <a:avLst/>
          </a:prstGeom>
          <a:noFill/>
          <a:ln w="9525">
            <a:noFill/>
            <a:miter lim="800000"/>
            <a:headEnd/>
            <a:tailEnd/>
          </a:ln>
          <a:effectLst/>
        </p:spPr>
        <p:txBody>
          <a:bodyPr>
            <a:spAutoFit/>
          </a:bodyPr>
          <a:lstStyle/>
          <a:p>
            <a:r>
              <a:rPr lang="it-IT" sz="2000" dirty="0" err="1">
                <a:latin typeface="Times New Roman" pitchFamily="18" charset="0"/>
              </a:rPr>
              <a:t>Superconducting</a:t>
            </a:r>
            <a:r>
              <a:rPr lang="it-IT" sz="2000" dirty="0">
                <a:latin typeface="Times New Roman" pitchFamily="18" charset="0"/>
              </a:rPr>
              <a:t> </a:t>
            </a:r>
            <a:r>
              <a:rPr lang="it-IT" sz="2000" dirty="0" err="1">
                <a:latin typeface="Times New Roman" pitchFamily="18" charset="0"/>
              </a:rPr>
              <a:t>cavities</a:t>
            </a:r>
            <a:r>
              <a:rPr lang="it-IT" sz="2000" dirty="0">
                <a:latin typeface="Times New Roman" pitchFamily="18" charset="0"/>
              </a:rPr>
              <a:t> </a:t>
            </a:r>
          </a:p>
          <a:p>
            <a:r>
              <a:rPr lang="it-IT" sz="2000" dirty="0">
                <a:latin typeface="Times New Roman" pitchFamily="18" charset="0"/>
              </a:rPr>
              <a:t>f=1,5GHz  (CERN, INFN- LNL)</a:t>
            </a:r>
          </a:p>
        </p:txBody>
      </p:sp>
      <p:sp>
        <p:nvSpPr>
          <p:cNvPr id="29" name="CasellaDiTesto 28">
            <a:extLst>
              <a:ext uri="{FF2B5EF4-FFF2-40B4-BE49-F238E27FC236}">
                <a16:creationId xmlns:a16="http://schemas.microsoft.com/office/drawing/2014/main" id="{03E2E3A7-E2DD-6B53-B667-88A06E4D92B8}"/>
              </a:ext>
            </a:extLst>
          </p:cNvPr>
          <p:cNvSpPr txBox="1"/>
          <p:nvPr/>
        </p:nvSpPr>
        <p:spPr>
          <a:xfrm>
            <a:off x="289909" y="6342635"/>
            <a:ext cx="3121624" cy="369332"/>
          </a:xfrm>
          <a:prstGeom prst="rect">
            <a:avLst/>
          </a:prstGeom>
          <a:noFill/>
        </p:spPr>
        <p:txBody>
          <a:bodyPr wrap="none" rtlCol="0">
            <a:spAutoFit/>
          </a:bodyPr>
          <a:lstStyle/>
          <a:p>
            <a:r>
              <a:rPr lang="it-IT" dirty="0"/>
              <a:t>Progetto Finalizzato CERN-INFN</a:t>
            </a:r>
          </a:p>
        </p:txBody>
      </p:sp>
      <p:sp>
        <p:nvSpPr>
          <p:cNvPr id="31" name="Text Box 4">
            <a:extLst>
              <a:ext uri="{FF2B5EF4-FFF2-40B4-BE49-F238E27FC236}">
                <a16:creationId xmlns:a16="http://schemas.microsoft.com/office/drawing/2014/main" id="{73623236-E7B5-AF92-AF04-806B32E4C7FE}"/>
              </a:ext>
            </a:extLst>
          </p:cNvPr>
          <p:cNvSpPr txBox="1">
            <a:spLocks noChangeArrowheads="1"/>
          </p:cNvSpPr>
          <p:nvPr/>
        </p:nvSpPr>
        <p:spPr bwMode="auto">
          <a:xfrm>
            <a:off x="41462" y="3446953"/>
            <a:ext cx="3121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it-IT" sz="1400" dirty="0"/>
              <a:t>T. Kaiser, </a:t>
            </a:r>
            <a:r>
              <a:rPr lang="de-DE" altLang="it-IT" sz="1400" i="1" dirty="0"/>
              <a:t>et al.</a:t>
            </a:r>
            <a:r>
              <a:rPr lang="de-DE" altLang="it-IT" sz="1400" dirty="0"/>
              <a:t> ,</a:t>
            </a:r>
            <a:r>
              <a:rPr lang="de-DE" altLang="it-IT" sz="1400" dirty="0" err="1"/>
              <a:t>Particle</a:t>
            </a:r>
            <a:r>
              <a:rPr lang="de-DE" altLang="it-IT" sz="1400" dirty="0"/>
              <a:t> </a:t>
            </a:r>
            <a:r>
              <a:rPr lang="de-DE" altLang="it-IT" sz="1400" dirty="0" err="1"/>
              <a:t>Accelerators</a:t>
            </a:r>
            <a:r>
              <a:rPr lang="de-DE" altLang="it-IT" sz="1400" dirty="0"/>
              <a:t> </a:t>
            </a:r>
            <a:r>
              <a:rPr lang="de-DE" altLang="it-IT" sz="1400" b="1" dirty="0"/>
              <a:t>60</a:t>
            </a:r>
            <a:r>
              <a:rPr lang="de-DE" altLang="it-IT" sz="1400" dirty="0"/>
              <a:t>, 171 (1998).</a:t>
            </a:r>
          </a:p>
        </p:txBody>
      </p:sp>
      <p:sp>
        <p:nvSpPr>
          <p:cNvPr id="36" name="CasellaDiTesto 35">
            <a:extLst>
              <a:ext uri="{FF2B5EF4-FFF2-40B4-BE49-F238E27FC236}">
                <a16:creationId xmlns:a16="http://schemas.microsoft.com/office/drawing/2014/main" id="{208C99CC-57CC-5766-D771-4DC4516F423D}"/>
              </a:ext>
            </a:extLst>
          </p:cNvPr>
          <p:cNvSpPr txBox="1"/>
          <p:nvPr/>
        </p:nvSpPr>
        <p:spPr>
          <a:xfrm>
            <a:off x="2639242" y="1056275"/>
            <a:ext cx="4691092" cy="369332"/>
          </a:xfrm>
          <a:prstGeom prst="rect">
            <a:avLst/>
          </a:prstGeom>
          <a:noFill/>
        </p:spPr>
        <p:txBody>
          <a:bodyPr wrap="none" rtlCol="0">
            <a:spAutoFit/>
          </a:bodyPr>
          <a:lstStyle/>
          <a:p>
            <a:r>
              <a:rPr lang="it-IT" dirty="0"/>
              <a:t>High Q </a:t>
            </a:r>
            <a:r>
              <a:rPr lang="it-IT" dirty="0" err="1"/>
              <a:t>microwave</a:t>
            </a:r>
            <a:r>
              <a:rPr lang="it-IT" dirty="0"/>
              <a:t> </a:t>
            </a:r>
            <a:r>
              <a:rPr lang="it-IT" dirty="0" err="1"/>
              <a:t>resonator</a:t>
            </a:r>
            <a:r>
              <a:rPr lang="it-IT" dirty="0"/>
              <a:t> </a:t>
            </a:r>
            <a:r>
              <a:rPr lang="it-IT" dirty="0" err="1"/>
              <a:t>Period</a:t>
            </a:r>
            <a:r>
              <a:rPr lang="it-IT" dirty="0"/>
              <a:t>: 1994 -2002</a:t>
            </a:r>
          </a:p>
        </p:txBody>
      </p:sp>
    </p:spTree>
    <p:extLst>
      <p:ext uri="{BB962C8B-B14F-4D97-AF65-F5344CB8AC3E}">
        <p14:creationId xmlns:p14="http://schemas.microsoft.com/office/powerpoint/2010/main" val="1454202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D4C68-71F6-3FFE-2DBA-04C0377CE9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A9D1CEC-5F9B-C6EB-B92A-328A2B1CC6BE}"/>
              </a:ext>
            </a:extLst>
          </p:cNvPr>
          <p:cNvSpPr>
            <a:spLocks noGrp="1"/>
          </p:cNvSpPr>
          <p:nvPr>
            <p:ph type="title"/>
          </p:nvPr>
        </p:nvSpPr>
        <p:spPr/>
        <p:txBody>
          <a:bodyPr/>
          <a:lstStyle/>
          <a:p>
            <a:r>
              <a:rPr lang="en-US" dirty="0"/>
              <a:t>Terminologies</a:t>
            </a:r>
            <a:endParaRPr lang="en-GB" dirty="0"/>
          </a:p>
        </p:txBody>
      </p:sp>
      <p:sp>
        <p:nvSpPr>
          <p:cNvPr id="4" name="Date Placeholder 3">
            <a:extLst>
              <a:ext uri="{FF2B5EF4-FFF2-40B4-BE49-F238E27FC236}">
                <a16:creationId xmlns:a16="http://schemas.microsoft.com/office/drawing/2014/main" id="{90BB91F2-A19B-FD7C-14E8-012A3B21F8D7}"/>
              </a:ext>
            </a:extLst>
          </p:cNvPr>
          <p:cNvSpPr>
            <a:spLocks noGrp="1"/>
          </p:cNvSpPr>
          <p:nvPr>
            <p:ph type="dt" sz="half" idx="10"/>
          </p:nvPr>
        </p:nvSpPr>
        <p:spPr/>
        <p:txBody>
          <a:bodyPr/>
          <a:lstStyle/>
          <a:p>
            <a:fld id="{E86C70D9-7C7B-447F-96BC-03D9762EBEEF}" type="datetime1">
              <a:rPr lang="en-US" smtClean="0"/>
              <a:t>2/5/2025</a:t>
            </a:fld>
            <a:endParaRPr lang="en-US" dirty="0"/>
          </a:p>
        </p:txBody>
      </p:sp>
      <p:sp>
        <p:nvSpPr>
          <p:cNvPr id="5" name="Footer Placeholder 4">
            <a:extLst>
              <a:ext uri="{FF2B5EF4-FFF2-40B4-BE49-F238E27FC236}">
                <a16:creationId xmlns:a16="http://schemas.microsoft.com/office/drawing/2014/main" id="{90ECBF04-4550-9105-A6B5-B03AC347935A}"/>
              </a:ext>
            </a:extLst>
          </p:cNvPr>
          <p:cNvSpPr>
            <a:spLocks noGrp="1"/>
          </p:cNvSpPr>
          <p:nvPr>
            <p:ph type="ftr" sz="quarter" idx="11"/>
          </p:nvPr>
        </p:nvSpPr>
        <p:spPr/>
        <p:txBody>
          <a:bodyPr/>
          <a:lstStyle/>
          <a:p>
            <a:r>
              <a:rPr lang="en-GB"/>
              <a:t>Shahnam Gorgi Zadeh | Presentation Title</a:t>
            </a:r>
            <a:endParaRPr lang="en-US" dirty="0"/>
          </a:p>
        </p:txBody>
      </p:sp>
      <p:sp>
        <p:nvSpPr>
          <p:cNvPr id="6" name="Slide Number Placeholder 5">
            <a:extLst>
              <a:ext uri="{FF2B5EF4-FFF2-40B4-BE49-F238E27FC236}">
                <a16:creationId xmlns:a16="http://schemas.microsoft.com/office/drawing/2014/main" id="{5B803A50-2021-32B0-0B5E-443527A7191F}"/>
              </a:ext>
            </a:extLst>
          </p:cNvPr>
          <p:cNvSpPr>
            <a:spLocks noGrp="1"/>
          </p:cNvSpPr>
          <p:nvPr>
            <p:ph type="sldNum" sz="quarter" idx="12"/>
          </p:nvPr>
        </p:nvSpPr>
        <p:spPr/>
        <p:txBody>
          <a:bodyPr/>
          <a:lstStyle/>
          <a:p>
            <a:fld id="{36B5EA5A-BC32-A742-B11B-8E7414D5B535}" type="slidenum">
              <a:rPr lang="en-US" smtClean="0"/>
              <a:pPr/>
              <a:t>20</a:t>
            </a:fld>
            <a:endParaRPr lang="en-US" dirty="0"/>
          </a:p>
        </p:txBody>
      </p:sp>
      <p:pic>
        <p:nvPicPr>
          <p:cNvPr id="22" name="Content Placeholder 21" descr="A blue and yellow object with a yellow center&#10;&#10;Description automatically generated">
            <a:extLst>
              <a:ext uri="{FF2B5EF4-FFF2-40B4-BE49-F238E27FC236}">
                <a16:creationId xmlns:a16="http://schemas.microsoft.com/office/drawing/2014/main" id="{FFD62F90-4ECE-B08A-F91E-B51ECDA7F539}"/>
              </a:ext>
            </a:extLst>
          </p:cNvPr>
          <p:cNvPicPr>
            <a:picLocks noGrp="1" noChangeAspect="1"/>
          </p:cNvPicPr>
          <p:nvPr>
            <p:ph idx="1"/>
          </p:nvPr>
        </p:nvPicPr>
        <p:blipFill rotWithShape="1">
          <a:blip r:embed="rId2"/>
          <a:srcRect l="1474" r="1474" b="2332"/>
          <a:stretch/>
        </p:blipFill>
        <p:spPr>
          <a:xfrm>
            <a:off x="695400" y="2368447"/>
            <a:ext cx="5285337" cy="2664296"/>
          </a:xfrm>
        </p:spPr>
      </p:pic>
      <p:pic>
        <p:nvPicPr>
          <p:cNvPr id="42" name="Picture 41" descr="A graph with a red line&#10;&#10;Description automatically generated">
            <a:extLst>
              <a:ext uri="{FF2B5EF4-FFF2-40B4-BE49-F238E27FC236}">
                <a16:creationId xmlns:a16="http://schemas.microsoft.com/office/drawing/2014/main" id="{B0BD3AE3-4EB5-F61C-138F-E31E218C27A1}"/>
              </a:ext>
            </a:extLst>
          </p:cNvPr>
          <p:cNvPicPr>
            <a:picLocks noChangeAspect="1"/>
          </p:cNvPicPr>
          <p:nvPr/>
        </p:nvPicPr>
        <p:blipFill>
          <a:blip r:embed="rId3"/>
          <a:stretch>
            <a:fillRect/>
          </a:stretch>
        </p:blipFill>
        <p:spPr>
          <a:xfrm>
            <a:off x="6963138" y="1788940"/>
            <a:ext cx="3806139" cy="1724205"/>
          </a:xfrm>
          <a:prstGeom prst="rect">
            <a:avLst/>
          </a:prstGeom>
        </p:spPr>
      </p:pic>
      <p:pic>
        <p:nvPicPr>
          <p:cNvPr id="44" name="Picture 43" descr="A graph with red lines&#10;&#10;Description automatically generated">
            <a:extLst>
              <a:ext uri="{FF2B5EF4-FFF2-40B4-BE49-F238E27FC236}">
                <a16:creationId xmlns:a16="http://schemas.microsoft.com/office/drawing/2014/main" id="{09C0DDDD-3572-7875-B7A8-3BAF2D25C297}"/>
              </a:ext>
            </a:extLst>
          </p:cNvPr>
          <p:cNvPicPr>
            <a:picLocks noChangeAspect="1"/>
          </p:cNvPicPr>
          <p:nvPr/>
        </p:nvPicPr>
        <p:blipFill>
          <a:blip r:embed="rId4"/>
          <a:stretch>
            <a:fillRect/>
          </a:stretch>
        </p:blipFill>
        <p:spPr>
          <a:xfrm>
            <a:off x="7287055" y="3700595"/>
            <a:ext cx="2769385" cy="1236044"/>
          </a:xfrm>
          <a:prstGeom prst="rect">
            <a:avLst/>
          </a:prstGeom>
        </p:spPr>
      </p:pic>
      <p:pic>
        <p:nvPicPr>
          <p:cNvPr id="46" name="Picture 45" descr="A graph with red lines&#10;&#10;Description automatically generated">
            <a:extLst>
              <a:ext uri="{FF2B5EF4-FFF2-40B4-BE49-F238E27FC236}">
                <a16:creationId xmlns:a16="http://schemas.microsoft.com/office/drawing/2014/main" id="{77B29F44-FD60-6B24-DEDE-BD645F6D7D27}"/>
              </a:ext>
            </a:extLst>
          </p:cNvPr>
          <p:cNvPicPr>
            <a:picLocks noChangeAspect="1"/>
          </p:cNvPicPr>
          <p:nvPr/>
        </p:nvPicPr>
        <p:blipFill>
          <a:blip r:embed="rId5"/>
          <a:stretch>
            <a:fillRect/>
          </a:stretch>
        </p:blipFill>
        <p:spPr>
          <a:xfrm>
            <a:off x="7507849" y="4980899"/>
            <a:ext cx="2648909" cy="1195183"/>
          </a:xfrm>
          <a:prstGeom prst="rect">
            <a:avLst/>
          </a:prstGeom>
        </p:spPr>
      </p:pic>
      <p:cxnSp>
        <p:nvCxnSpPr>
          <p:cNvPr id="48" name="Straight Arrow Connector 47">
            <a:extLst>
              <a:ext uri="{FF2B5EF4-FFF2-40B4-BE49-F238E27FC236}">
                <a16:creationId xmlns:a16="http://schemas.microsoft.com/office/drawing/2014/main" id="{0B7B7021-1C58-B8EE-2619-C5A0AD1E9B91}"/>
              </a:ext>
            </a:extLst>
          </p:cNvPr>
          <p:cNvCxnSpPr>
            <a:cxnSpLocks/>
          </p:cNvCxnSpPr>
          <p:nvPr/>
        </p:nvCxnSpPr>
        <p:spPr>
          <a:xfrm flipH="1" flipV="1">
            <a:off x="8832304" y="675539"/>
            <a:ext cx="360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CA2852B1-4095-E665-94ED-3E12C8414EFB}"/>
              </a:ext>
            </a:extLst>
          </p:cNvPr>
          <p:cNvSpPr txBox="1"/>
          <p:nvPr/>
        </p:nvSpPr>
        <p:spPr>
          <a:xfrm>
            <a:off x="7287055" y="2115750"/>
            <a:ext cx="1090042" cy="276999"/>
          </a:xfrm>
          <a:prstGeom prst="rect">
            <a:avLst/>
          </a:prstGeom>
          <a:noFill/>
        </p:spPr>
        <p:txBody>
          <a:bodyPr wrap="none" lIns="0" tIns="0" rIns="0" bIns="0" rtlCol="0">
            <a:spAutoFit/>
          </a:bodyPr>
          <a:lstStyle/>
          <a:p>
            <a:pPr algn="l"/>
            <a:r>
              <a:rPr lang="en-GB" dirty="0"/>
              <a:t>First mode</a:t>
            </a:r>
          </a:p>
        </p:txBody>
      </p:sp>
      <p:sp>
        <p:nvSpPr>
          <p:cNvPr id="51" name="TextBox 50">
            <a:extLst>
              <a:ext uri="{FF2B5EF4-FFF2-40B4-BE49-F238E27FC236}">
                <a16:creationId xmlns:a16="http://schemas.microsoft.com/office/drawing/2014/main" id="{3481DD84-DE06-D315-4E44-896E024018FE}"/>
              </a:ext>
            </a:extLst>
          </p:cNvPr>
          <p:cNvSpPr txBox="1"/>
          <p:nvPr/>
        </p:nvSpPr>
        <p:spPr>
          <a:xfrm>
            <a:off x="10232268" y="2118501"/>
            <a:ext cx="1423467" cy="276999"/>
          </a:xfrm>
          <a:prstGeom prst="rect">
            <a:avLst/>
          </a:prstGeom>
          <a:noFill/>
        </p:spPr>
        <p:txBody>
          <a:bodyPr wrap="none" lIns="0" tIns="0" rIns="0" bIns="0" rtlCol="0">
            <a:spAutoFit/>
          </a:bodyPr>
          <a:lstStyle/>
          <a:p>
            <a:pPr algn="l"/>
            <a:r>
              <a:rPr lang="en-GB" dirty="0"/>
              <a:t>Second mode</a:t>
            </a:r>
          </a:p>
        </p:txBody>
      </p:sp>
      <p:cxnSp>
        <p:nvCxnSpPr>
          <p:cNvPr id="52" name="Straight Arrow Connector 51">
            <a:extLst>
              <a:ext uri="{FF2B5EF4-FFF2-40B4-BE49-F238E27FC236}">
                <a16:creationId xmlns:a16="http://schemas.microsoft.com/office/drawing/2014/main" id="{BB1DB1C9-87FB-EB0D-782D-E76D87937919}"/>
              </a:ext>
            </a:extLst>
          </p:cNvPr>
          <p:cNvCxnSpPr>
            <a:cxnSpLocks/>
          </p:cNvCxnSpPr>
          <p:nvPr/>
        </p:nvCxnSpPr>
        <p:spPr>
          <a:xfrm>
            <a:off x="10056440" y="681918"/>
            <a:ext cx="3516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FDD90A-586F-528E-24B4-E66C82151361}"/>
              </a:ext>
            </a:extLst>
          </p:cNvPr>
          <p:cNvCxnSpPr>
            <a:cxnSpLocks/>
          </p:cNvCxnSpPr>
          <p:nvPr/>
        </p:nvCxnSpPr>
        <p:spPr>
          <a:xfrm>
            <a:off x="9521971" y="3076137"/>
            <a:ext cx="3516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BA3477E-F94B-6091-2BD8-102B90362DD2}"/>
              </a:ext>
            </a:extLst>
          </p:cNvPr>
          <p:cNvSpPr txBox="1"/>
          <p:nvPr/>
        </p:nvSpPr>
        <p:spPr>
          <a:xfrm>
            <a:off x="9999062" y="2918974"/>
            <a:ext cx="602729" cy="276999"/>
          </a:xfrm>
          <a:prstGeom prst="rect">
            <a:avLst/>
          </a:prstGeom>
          <a:noFill/>
        </p:spPr>
        <p:txBody>
          <a:bodyPr wrap="none" lIns="0" tIns="0" rIns="0" bIns="0" rtlCol="0">
            <a:spAutoFit/>
          </a:bodyPr>
          <a:lstStyle/>
          <a:p>
            <a:pPr algn="l"/>
            <a:r>
              <a:rPr lang="en-GB" dirty="0"/>
              <a:t>Notch</a:t>
            </a:r>
          </a:p>
        </p:txBody>
      </p:sp>
    </p:spTree>
    <p:extLst>
      <p:ext uri="{BB962C8B-B14F-4D97-AF65-F5344CB8AC3E}">
        <p14:creationId xmlns:p14="http://schemas.microsoft.com/office/powerpoint/2010/main" val="405127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C5AB6-2E32-566F-AC47-95F096910929}"/>
            </a:ext>
          </a:extLst>
        </p:cNvPr>
        <p:cNvGrpSpPr/>
        <p:nvPr/>
      </p:nvGrpSpPr>
      <p:grpSpPr>
        <a:xfrm>
          <a:off x="0" y="0"/>
          <a:ext cx="0" cy="0"/>
          <a:chOff x="0" y="0"/>
          <a:chExt cx="0" cy="0"/>
        </a:xfrm>
      </p:grpSpPr>
      <p:pic>
        <p:nvPicPr>
          <p:cNvPr id="7" name="Picture 6" descr="A picture containing text, line, plot, diagram&#10;&#10;Description automatically generated">
            <a:extLst>
              <a:ext uri="{FF2B5EF4-FFF2-40B4-BE49-F238E27FC236}">
                <a16:creationId xmlns:a16="http://schemas.microsoft.com/office/drawing/2014/main" id="{CADFEBFF-F7BE-D349-BA98-D49EBFF969E5}"/>
              </a:ext>
            </a:extLst>
          </p:cNvPr>
          <p:cNvPicPr>
            <a:picLocks noChangeAspect="1"/>
          </p:cNvPicPr>
          <p:nvPr/>
        </p:nvPicPr>
        <p:blipFill>
          <a:blip r:embed="rId2"/>
          <a:stretch>
            <a:fillRect/>
          </a:stretch>
        </p:blipFill>
        <p:spPr>
          <a:xfrm>
            <a:off x="310492" y="3899270"/>
            <a:ext cx="3490316" cy="2286000"/>
          </a:xfrm>
          <a:prstGeom prst="rect">
            <a:avLst/>
          </a:prstGeom>
        </p:spPr>
      </p:pic>
      <p:sp>
        <p:nvSpPr>
          <p:cNvPr id="3" name="Title 2">
            <a:extLst>
              <a:ext uri="{FF2B5EF4-FFF2-40B4-BE49-F238E27FC236}">
                <a16:creationId xmlns:a16="http://schemas.microsoft.com/office/drawing/2014/main" id="{DE3FB906-DAAC-4AB8-0AC4-80759A0DBD43}"/>
              </a:ext>
            </a:extLst>
          </p:cNvPr>
          <p:cNvSpPr>
            <a:spLocks noGrp="1"/>
          </p:cNvSpPr>
          <p:nvPr>
            <p:ph type="title"/>
          </p:nvPr>
        </p:nvSpPr>
        <p:spPr/>
        <p:txBody>
          <a:bodyPr/>
          <a:lstStyle/>
          <a:p>
            <a:r>
              <a:rPr lang="en-US" dirty="0"/>
              <a:t>Eigenmode analysis in PEC cavity</a:t>
            </a:r>
            <a:endParaRPr lang="en-GB" dirty="0"/>
          </a:p>
        </p:txBody>
      </p:sp>
      <p:sp>
        <p:nvSpPr>
          <p:cNvPr id="4" name="Date Placeholder 3">
            <a:extLst>
              <a:ext uri="{FF2B5EF4-FFF2-40B4-BE49-F238E27FC236}">
                <a16:creationId xmlns:a16="http://schemas.microsoft.com/office/drawing/2014/main" id="{794DB0F1-5F6A-9A29-2ED6-6F78F70238F7}"/>
              </a:ext>
            </a:extLst>
          </p:cNvPr>
          <p:cNvSpPr>
            <a:spLocks noGrp="1"/>
          </p:cNvSpPr>
          <p:nvPr>
            <p:ph type="dt" sz="half" idx="10"/>
          </p:nvPr>
        </p:nvSpPr>
        <p:spPr/>
        <p:txBody>
          <a:bodyPr/>
          <a:lstStyle/>
          <a:p>
            <a:fld id="{8D7AD9DA-4AA3-48D0-9B36-5D43B2C82676}" type="datetime1">
              <a:rPr lang="en-US" smtClean="0"/>
              <a:t>2/5/2025</a:t>
            </a:fld>
            <a:endParaRPr lang="en-US" dirty="0"/>
          </a:p>
        </p:txBody>
      </p:sp>
      <p:sp>
        <p:nvSpPr>
          <p:cNvPr id="5" name="Footer Placeholder 4">
            <a:extLst>
              <a:ext uri="{FF2B5EF4-FFF2-40B4-BE49-F238E27FC236}">
                <a16:creationId xmlns:a16="http://schemas.microsoft.com/office/drawing/2014/main" id="{E58D5A80-C640-624D-67CD-38B50CBA214D}"/>
              </a:ext>
            </a:extLst>
          </p:cNvPr>
          <p:cNvSpPr>
            <a:spLocks noGrp="1"/>
          </p:cNvSpPr>
          <p:nvPr>
            <p:ph type="ftr" sz="quarter" idx="11"/>
          </p:nvPr>
        </p:nvSpPr>
        <p:spPr/>
        <p:txBody>
          <a:bodyPr/>
          <a:lstStyle/>
          <a:p>
            <a:r>
              <a:rPr lang="en-GB"/>
              <a:t>Shahnam Gorgi Zadeh | Presentation Title</a:t>
            </a:r>
            <a:endParaRPr lang="en-US" dirty="0"/>
          </a:p>
        </p:txBody>
      </p:sp>
      <p:sp>
        <p:nvSpPr>
          <p:cNvPr id="6" name="Slide Number Placeholder 5">
            <a:extLst>
              <a:ext uri="{FF2B5EF4-FFF2-40B4-BE49-F238E27FC236}">
                <a16:creationId xmlns:a16="http://schemas.microsoft.com/office/drawing/2014/main" id="{D7DABA43-7D32-0575-F208-AEF8143E21A5}"/>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20" name="Content Placeholder 19">
            <a:extLst>
              <a:ext uri="{FF2B5EF4-FFF2-40B4-BE49-F238E27FC236}">
                <a16:creationId xmlns:a16="http://schemas.microsoft.com/office/drawing/2014/main" id="{1DCB5780-C5B7-72CA-3871-812DE65C82E9}"/>
              </a:ext>
            </a:extLst>
          </p:cNvPr>
          <p:cNvSpPr>
            <a:spLocks noGrp="1"/>
          </p:cNvSpPr>
          <p:nvPr>
            <p:ph idx="1"/>
          </p:nvPr>
        </p:nvSpPr>
        <p:spPr>
          <a:xfrm>
            <a:off x="407989" y="1798374"/>
            <a:ext cx="11380811" cy="910546"/>
          </a:xfrm>
        </p:spPr>
        <p:txBody>
          <a:bodyPr/>
          <a:lstStyle/>
          <a:p>
            <a:pPr marL="285750" indent="-285750">
              <a:buFont typeface="Arial" panose="020B0604020202020204" pitchFamily="34" charset="0"/>
              <a:buChar char="•"/>
            </a:pPr>
            <a:r>
              <a:rPr lang="en-US" sz="1800" b="0" dirty="0"/>
              <a:t>The entire surface of the cavity is changed to PEC and the frequency, quality factor and R/Q of the first two modes are calculated</a:t>
            </a:r>
            <a:endParaRPr lang="en-GB" sz="1800" b="0" dirty="0"/>
          </a:p>
        </p:txBody>
      </p:sp>
      <p:pic>
        <p:nvPicPr>
          <p:cNvPr id="19" name="Picture 18" descr="A picture containing text, line, plot, screenshot&#10;&#10;Description automatically generated">
            <a:extLst>
              <a:ext uri="{FF2B5EF4-FFF2-40B4-BE49-F238E27FC236}">
                <a16:creationId xmlns:a16="http://schemas.microsoft.com/office/drawing/2014/main" id="{A47551B1-4452-2169-63FC-50A90874BC24}"/>
              </a:ext>
            </a:extLst>
          </p:cNvPr>
          <p:cNvPicPr>
            <a:picLocks noChangeAspect="1"/>
          </p:cNvPicPr>
          <p:nvPr/>
        </p:nvPicPr>
        <p:blipFill>
          <a:blip r:embed="rId3"/>
          <a:stretch>
            <a:fillRect/>
          </a:stretch>
        </p:blipFill>
        <p:spPr>
          <a:xfrm>
            <a:off x="2244419" y="2531674"/>
            <a:ext cx="1826169" cy="1218587"/>
          </a:xfrm>
          <a:prstGeom prst="rect">
            <a:avLst/>
          </a:prstGeom>
        </p:spPr>
      </p:pic>
      <p:cxnSp>
        <p:nvCxnSpPr>
          <p:cNvPr id="23" name="Straight Arrow Connector 22">
            <a:extLst>
              <a:ext uri="{FF2B5EF4-FFF2-40B4-BE49-F238E27FC236}">
                <a16:creationId xmlns:a16="http://schemas.microsoft.com/office/drawing/2014/main" id="{3D4618BD-8C85-6C86-5FD7-161A926C5DD2}"/>
              </a:ext>
            </a:extLst>
          </p:cNvPr>
          <p:cNvCxnSpPr>
            <a:cxnSpLocks/>
          </p:cNvCxnSpPr>
          <p:nvPr/>
        </p:nvCxnSpPr>
        <p:spPr>
          <a:xfrm flipV="1">
            <a:off x="2495600" y="3710069"/>
            <a:ext cx="216024" cy="65503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graph with a red line and blue line&#10;&#10;Description automatically generated with low confidence">
            <a:extLst>
              <a:ext uri="{FF2B5EF4-FFF2-40B4-BE49-F238E27FC236}">
                <a16:creationId xmlns:a16="http://schemas.microsoft.com/office/drawing/2014/main" id="{FC95810B-2926-A11C-1414-F6DCFED843A5}"/>
              </a:ext>
            </a:extLst>
          </p:cNvPr>
          <p:cNvPicPr>
            <a:picLocks noChangeAspect="1"/>
          </p:cNvPicPr>
          <p:nvPr/>
        </p:nvPicPr>
        <p:blipFill>
          <a:blip r:embed="rId4"/>
          <a:stretch>
            <a:fillRect/>
          </a:stretch>
        </p:blipFill>
        <p:spPr>
          <a:xfrm>
            <a:off x="8230602" y="3899270"/>
            <a:ext cx="3546801" cy="2286000"/>
          </a:xfrm>
          <a:prstGeom prst="rect">
            <a:avLst/>
          </a:prstGeom>
        </p:spPr>
      </p:pic>
      <p:pic>
        <p:nvPicPr>
          <p:cNvPr id="12" name="Picture 11" descr="A picture containing text, line, diagram, plot&#10;&#10;Description automatically generated">
            <a:extLst>
              <a:ext uri="{FF2B5EF4-FFF2-40B4-BE49-F238E27FC236}">
                <a16:creationId xmlns:a16="http://schemas.microsoft.com/office/drawing/2014/main" id="{D9FBF61F-2F30-B645-FC88-0B7C35C7890D}"/>
              </a:ext>
            </a:extLst>
          </p:cNvPr>
          <p:cNvPicPr>
            <a:picLocks noChangeAspect="1"/>
          </p:cNvPicPr>
          <p:nvPr/>
        </p:nvPicPr>
        <p:blipFill>
          <a:blip r:embed="rId5"/>
          <a:stretch>
            <a:fillRect/>
          </a:stretch>
        </p:blipFill>
        <p:spPr>
          <a:xfrm>
            <a:off x="4197893" y="3927198"/>
            <a:ext cx="3490317" cy="2258072"/>
          </a:xfrm>
          <a:prstGeom prst="rect">
            <a:avLst/>
          </a:prstGeom>
        </p:spPr>
      </p:pic>
      <p:pic>
        <p:nvPicPr>
          <p:cNvPr id="14" name="Picture 13" descr="A picture containing symbol, clipart, illustration&#10;&#10;Description automatically generated">
            <a:extLst>
              <a:ext uri="{FF2B5EF4-FFF2-40B4-BE49-F238E27FC236}">
                <a16:creationId xmlns:a16="http://schemas.microsoft.com/office/drawing/2014/main" id="{53859AE3-178F-C3D7-89BE-FEC60814229A}"/>
              </a:ext>
            </a:extLst>
          </p:cNvPr>
          <p:cNvPicPr>
            <a:picLocks noChangeAspect="1"/>
          </p:cNvPicPr>
          <p:nvPr/>
        </p:nvPicPr>
        <p:blipFill>
          <a:blip r:embed="rId6"/>
          <a:stretch>
            <a:fillRect/>
          </a:stretch>
        </p:blipFill>
        <p:spPr>
          <a:xfrm>
            <a:off x="8832304" y="2204909"/>
            <a:ext cx="2738820" cy="1505160"/>
          </a:xfrm>
          <a:prstGeom prst="rect">
            <a:avLst/>
          </a:prstGeom>
        </p:spPr>
      </p:pic>
    </p:spTree>
    <p:extLst>
      <p:ext uri="{BB962C8B-B14F-4D97-AF65-F5344CB8AC3E}">
        <p14:creationId xmlns:p14="http://schemas.microsoft.com/office/powerpoint/2010/main" val="1112235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6F43F-1872-1DE7-D956-BF8FDDA1E212}"/>
            </a:ext>
          </a:extLst>
        </p:cNvPr>
        <p:cNvGrpSpPr/>
        <p:nvPr/>
      </p:nvGrpSpPr>
      <p:grpSpPr>
        <a:xfrm>
          <a:off x="0" y="0"/>
          <a:ext cx="0" cy="0"/>
          <a:chOff x="0" y="0"/>
          <a:chExt cx="0" cy="0"/>
        </a:xfrm>
      </p:grpSpPr>
      <p:pic>
        <p:nvPicPr>
          <p:cNvPr id="11" name="Picture 10" descr="A picture containing text, diagram, plot, line&#10;&#10;Description automatically generated">
            <a:extLst>
              <a:ext uri="{FF2B5EF4-FFF2-40B4-BE49-F238E27FC236}">
                <a16:creationId xmlns:a16="http://schemas.microsoft.com/office/drawing/2014/main" id="{8BD8BCF9-14D5-41DC-1F5B-F86841AE7A97}"/>
              </a:ext>
            </a:extLst>
          </p:cNvPr>
          <p:cNvPicPr>
            <a:picLocks noChangeAspect="1"/>
          </p:cNvPicPr>
          <p:nvPr/>
        </p:nvPicPr>
        <p:blipFill>
          <a:blip r:embed="rId3"/>
          <a:stretch>
            <a:fillRect/>
          </a:stretch>
        </p:blipFill>
        <p:spPr>
          <a:xfrm>
            <a:off x="167043" y="2948180"/>
            <a:ext cx="5951984" cy="3240028"/>
          </a:xfrm>
          <a:prstGeom prst="rect">
            <a:avLst/>
          </a:prstGeom>
        </p:spPr>
      </p:pic>
      <p:sp>
        <p:nvSpPr>
          <p:cNvPr id="3" name="Title 2">
            <a:extLst>
              <a:ext uri="{FF2B5EF4-FFF2-40B4-BE49-F238E27FC236}">
                <a16:creationId xmlns:a16="http://schemas.microsoft.com/office/drawing/2014/main" id="{30428FE5-1E1D-A3AF-841A-25814604AC3D}"/>
              </a:ext>
            </a:extLst>
          </p:cNvPr>
          <p:cNvSpPr>
            <a:spLocks noGrp="1"/>
          </p:cNvSpPr>
          <p:nvPr>
            <p:ph type="title"/>
          </p:nvPr>
        </p:nvSpPr>
        <p:spPr/>
        <p:txBody>
          <a:bodyPr/>
          <a:lstStyle/>
          <a:p>
            <a:r>
              <a:rPr lang="en-US" dirty="0"/>
              <a:t>Frequency domain analysis Cu  cavities</a:t>
            </a:r>
            <a:endParaRPr lang="en-GB" dirty="0"/>
          </a:p>
        </p:txBody>
      </p:sp>
      <p:sp>
        <p:nvSpPr>
          <p:cNvPr id="4" name="Date Placeholder 3">
            <a:extLst>
              <a:ext uri="{FF2B5EF4-FFF2-40B4-BE49-F238E27FC236}">
                <a16:creationId xmlns:a16="http://schemas.microsoft.com/office/drawing/2014/main" id="{2523090B-B6CC-5360-EDD4-74AE23217E80}"/>
              </a:ext>
            </a:extLst>
          </p:cNvPr>
          <p:cNvSpPr>
            <a:spLocks noGrp="1"/>
          </p:cNvSpPr>
          <p:nvPr>
            <p:ph type="dt" sz="half" idx="10"/>
          </p:nvPr>
        </p:nvSpPr>
        <p:spPr/>
        <p:txBody>
          <a:bodyPr/>
          <a:lstStyle/>
          <a:p>
            <a:fld id="{7108232A-0932-4FDD-A77D-6CA01AE1C70C}" type="datetime1">
              <a:rPr lang="en-US" smtClean="0"/>
              <a:t>2/5/2025</a:t>
            </a:fld>
            <a:endParaRPr lang="en-US" dirty="0"/>
          </a:p>
        </p:txBody>
      </p:sp>
      <p:sp>
        <p:nvSpPr>
          <p:cNvPr id="5" name="Footer Placeholder 4">
            <a:extLst>
              <a:ext uri="{FF2B5EF4-FFF2-40B4-BE49-F238E27FC236}">
                <a16:creationId xmlns:a16="http://schemas.microsoft.com/office/drawing/2014/main" id="{455296F8-A019-1CC7-99A0-3730EB696790}"/>
              </a:ext>
            </a:extLst>
          </p:cNvPr>
          <p:cNvSpPr>
            <a:spLocks noGrp="1"/>
          </p:cNvSpPr>
          <p:nvPr>
            <p:ph type="ftr" sz="quarter" idx="11"/>
          </p:nvPr>
        </p:nvSpPr>
        <p:spPr/>
        <p:txBody>
          <a:bodyPr/>
          <a:lstStyle/>
          <a:p>
            <a:r>
              <a:rPr lang="en-GB" dirty="0" err="1"/>
              <a:t>Shahnam</a:t>
            </a:r>
            <a:r>
              <a:rPr lang="en-GB" dirty="0"/>
              <a:t> Gorgi Zadeh | Presentation Title</a:t>
            </a:r>
            <a:endParaRPr lang="en-US" dirty="0"/>
          </a:p>
        </p:txBody>
      </p:sp>
      <p:sp>
        <p:nvSpPr>
          <p:cNvPr id="6" name="Slide Number Placeholder 5">
            <a:extLst>
              <a:ext uri="{FF2B5EF4-FFF2-40B4-BE49-F238E27FC236}">
                <a16:creationId xmlns:a16="http://schemas.microsoft.com/office/drawing/2014/main" id="{360528CD-3D35-8861-DB53-93C063642BA7}"/>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20" name="Content Placeholder 19">
            <a:extLst>
              <a:ext uri="{FF2B5EF4-FFF2-40B4-BE49-F238E27FC236}">
                <a16:creationId xmlns:a16="http://schemas.microsoft.com/office/drawing/2014/main" id="{79189261-DE79-4300-1493-68C2406880F8}"/>
              </a:ext>
            </a:extLst>
          </p:cNvPr>
          <p:cNvSpPr>
            <a:spLocks noGrp="1"/>
          </p:cNvSpPr>
          <p:nvPr>
            <p:ph idx="1"/>
          </p:nvPr>
        </p:nvSpPr>
        <p:spPr>
          <a:xfrm>
            <a:off x="407989" y="1798374"/>
            <a:ext cx="11380811" cy="910546"/>
          </a:xfrm>
        </p:spPr>
        <p:txBody>
          <a:bodyPr>
            <a:normAutofit fontScale="92500" lnSpcReduction="10000"/>
          </a:bodyPr>
          <a:lstStyle/>
          <a:p>
            <a:pPr marL="285750" indent="-285750" algn="just">
              <a:buFont typeface="Arial" panose="020B0604020202020204" pitchFamily="34" charset="0"/>
              <a:buChar char="•"/>
            </a:pPr>
            <a:r>
              <a:rPr lang="en-GB" sz="1800" b="0" dirty="0"/>
              <a:t>Two antennas are positioned on opposite sides of the cavity to examine the transmission between them</a:t>
            </a:r>
          </a:p>
          <a:p>
            <a:pPr marL="285750" indent="-285750" algn="just">
              <a:buFont typeface="Arial" panose="020B0604020202020204" pitchFamily="34" charset="0"/>
              <a:buChar char="•"/>
            </a:pPr>
            <a:r>
              <a:rPr lang="en-GB" sz="1800" b="0" dirty="0"/>
              <a:t>The technical aspects, including the optimal positioning of the dielectric within the cavity, how to secure it, and the suitable excitation scheme, are yet to be explored.</a:t>
            </a:r>
          </a:p>
        </p:txBody>
      </p:sp>
      <p:pic>
        <p:nvPicPr>
          <p:cNvPr id="7" name="Picture 6" descr="A picture containing symbol, clipart, cartoon, illustration&#10;&#10;Description automatically generated">
            <a:extLst>
              <a:ext uri="{FF2B5EF4-FFF2-40B4-BE49-F238E27FC236}">
                <a16:creationId xmlns:a16="http://schemas.microsoft.com/office/drawing/2014/main" id="{B3258D94-78EA-54E3-5A37-835CCD5D4436}"/>
              </a:ext>
            </a:extLst>
          </p:cNvPr>
          <p:cNvPicPr>
            <a:picLocks noChangeAspect="1"/>
          </p:cNvPicPr>
          <p:nvPr/>
        </p:nvPicPr>
        <p:blipFill>
          <a:blip r:embed="rId4"/>
          <a:stretch>
            <a:fillRect/>
          </a:stretch>
        </p:blipFill>
        <p:spPr>
          <a:xfrm>
            <a:off x="2022788" y="3069355"/>
            <a:ext cx="1778020" cy="867106"/>
          </a:xfrm>
          <a:prstGeom prst="rect">
            <a:avLst/>
          </a:prstGeom>
        </p:spPr>
      </p:pic>
      <p:pic>
        <p:nvPicPr>
          <p:cNvPr id="13" name="Picture 12" descr="A picture containing text, diagram, plot, line&#10;&#10;Description automatically generated">
            <a:extLst>
              <a:ext uri="{FF2B5EF4-FFF2-40B4-BE49-F238E27FC236}">
                <a16:creationId xmlns:a16="http://schemas.microsoft.com/office/drawing/2014/main" id="{27877598-BEE2-2942-9124-E218EE166D69}"/>
              </a:ext>
            </a:extLst>
          </p:cNvPr>
          <p:cNvPicPr>
            <a:picLocks noChangeAspect="1"/>
          </p:cNvPicPr>
          <p:nvPr/>
        </p:nvPicPr>
        <p:blipFill>
          <a:blip r:embed="rId5"/>
          <a:stretch>
            <a:fillRect/>
          </a:stretch>
        </p:blipFill>
        <p:spPr>
          <a:xfrm>
            <a:off x="6283463" y="3284985"/>
            <a:ext cx="4498627" cy="2450720"/>
          </a:xfrm>
          <a:prstGeom prst="rect">
            <a:avLst/>
          </a:prstGeom>
        </p:spPr>
      </p:pic>
      <p:cxnSp>
        <p:nvCxnSpPr>
          <p:cNvPr id="15" name="Straight Arrow Connector 14">
            <a:extLst>
              <a:ext uri="{FF2B5EF4-FFF2-40B4-BE49-F238E27FC236}">
                <a16:creationId xmlns:a16="http://schemas.microsoft.com/office/drawing/2014/main" id="{B2B80C0B-7DEA-54F6-F80D-B67DD87F9232}"/>
              </a:ext>
            </a:extLst>
          </p:cNvPr>
          <p:cNvCxnSpPr/>
          <p:nvPr/>
        </p:nvCxnSpPr>
        <p:spPr>
          <a:xfrm>
            <a:off x="4943872" y="3284984"/>
            <a:ext cx="1339592" cy="4320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BE1240FA-9BBE-C6AA-777D-9BE001B975A4}"/>
              </a:ext>
            </a:extLst>
          </p:cNvPr>
          <p:cNvSpPr/>
          <p:nvPr/>
        </p:nvSpPr>
        <p:spPr>
          <a:xfrm>
            <a:off x="4116388" y="3042714"/>
            <a:ext cx="827484" cy="2618534"/>
          </a:xfrm>
          <a:prstGeom prst="rect">
            <a:avLst/>
          </a:prstGeom>
          <a:noFill/>
          <a:ln>
            <a:solidFill>
              <a:srgbClr val="2F2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2536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aph with colorful lines&#10;&#10;Description automatically generated">
            <a:extLst>
              <a:ext uri="{FF2B5EF4-FFF2-40B4-BE49-F238E27FC236}">
                <a16:creationId xmlns:a16="http://schemas.microsoft.com/office/drawing/2014/main" id="{7C07DE4B-72D2-A708-850C-3A768AEC4F00}"/>
              </a:ext>
            </a:extLst>
          </p:cNvPr>
          <p:cNvPicPr>
            <a:picLocks noGrp="1" noChangeAspect="1"/>
          </p:cNvPicPr>
          <p:nvPr>
            <p:ph idx="1"/>
          </p:nvPr>
        </p:nvPicPr>
        <p:blipFill>
          <a:blip r:embed="rId2"/>
          <a:stretch>
            <a:fillRect/>
          </a:stretch>
        </p:blipFill>
        <p:spPr>
          <a:xfrm>
            <a:off x="551384" y="3571639"/>
            <a:ext cx="5832648" cy="2629136"/>
          </a:xfrm>
        </p:spPr>
      </p:pic>
      <mc:AlternateContent xmlns:mc="http://schemas.openxmlformats.org/markup-compatibility/2006" xmlns:a14="http://schemas.microsoft.com/office/drawing/2010/main">
        <mc:Choice Requires="a14">
          <p:sp>
            <p:nvSpPr>
              <p:cNvPr id="3" name="Title 2">
                <a:extLst>
                  <a:ext uri="{FF2B5EF4-FFF2-40B4-BE49-F238E27FC236}">
                    <a16:creationId xmlns:a16="http://schemas.microsoft.com/office/drawing/2014/main" id="{A754A21D-0026-AFFF-F1E6-7CB0A952D828}"/>
                  </a:ext>
                </a:extLst>
              </p:cNvPr>
              <p:cNvSpPr>
                <a:spLocks noGrp="1"/>
              </p:cNvSpPr>
              <p:nvPr>
                <p:ph type="title"/>
              </p:nvPr>
            </p:nvSpPr>
            <p:spPr>
              <a:xfrm>
                <a:off x="734358" y="136525"/>
                <a:ext cx="10515600" cy="1325563"/>
              </a:xfrm>
            </p:spPr>
            <p:txBody>
              <a:bodyPr/>
              <a:lstStyle/>
              <a:p>
                <a:r>
                  <a:rPr lang="en-GB" dirty="0"/>
                  <a:t>Parameter sweep in </a:t>
                </a:r>
                <a14:m>
                  <m:oMath xmlns:m="http://schemas.openxmlformats.org/officeDocument/2006/math">
                    <m:sSub>
                      <m:sSubPr>
                        <m:ctrlPr>
                          <a:rPr lang="en-US" b="1" i="1" dirty="0" smtClean="0">
                            <a:latin typeface="Cambria Math" panose="02040503050406030204" pitchFamily="18" charset="0"/>
                            <a:ea typeface="Cambria Math" panose="02040503050406030204" pitchFamily="18" charset="0"/>
                          </a:rPr>
                        </m:ctrlPr>
                      </m:sSubPr>
                      <m:e>
                        <m:r>
                          <a:rPr lang="en-US" b="1" i="1" dirty="0" smtClean="0">
                            <a:latin typeface="Cambria Math" panose="02040503050406030204" pitchFamily="18" charset="0"/>
                            <a:ea typeface="Cambria Math" panose="02040503050406030204" pitchFamily="18" charset="0"/>
                          </a:rPr>
                          <m:t>𝛆</m:t>
                        </m:r>
                      </m:e>
                      <m:sub>
                        <m:r>
                          <a:rPr lang="en-US" b="1" i="1" dirty="0" smtClean="0">
                            <a:latin typeface="Cambria Math" panose="02040503050406030204" pitchFamily="18" charset="0"/>
                            <a:ea typeface="Cambria Math" panose="02040503050406030204" pitchFamily="18" charset="0"/>
                          </a:rPr>
                          <m:t>𝒓</m:t>
                        </m:r>
                      </m:sub>
                    </m:sSub>
                  </m:oMath>
                </a14:m>
                <a:endParaRPr lang="en-GB" dirty="0"/>
              </a:p>
            </p:txBody>
          </p:sp>
        </mc:Choice>
        <mc:Fallback xmlns="">
          <p:sp>
            <p:nvSpPr>
              <p:cNvPr id="3" name="Title 2">
                <a:extLst>
                  <a:ext uri="{FF2B5EF4-FFF2-40B4-BE49-F238E27FC236}">
                    <a16:creationId xmlns:a16="http://schemas.microsoft.com/office/drawing/2014/main" id="{A754A21D-0026-AFFF-F1E6-7CB0A952D828}"/>
                  </a:ext>
                </a:extLst>
              </p:cNvPr>
              <p:cNvSpPr>
                <a:spLocks noGrp="1" noRot="1" noChangeAspect="1" noMove="1" noResize="1" noEditPoints="1" noAdjustHandles="1" noChangeArrowheads="1" noChangeShapeType="1" noTextEdit="1"/>
              </p:cNvSpPr>
              <p:nvPr>
                <p:ph type="title"/>
              </p:nvPr>
            </p:nvSpPr>
            <p:spPr>
              <a:xfrm>
                <a:off x="734358" y="136525"/>
                <a:ext cx="10515600" cy="1325563"/>
              </a:xfrm>
              <a:blipFill>
                <a:blip r:embed="rId3"/>
                <a:stretch>
                  <a:fillRect l="-2319"/>
                </a:stretch>
              </a:blipFill>
            </p:spPr>
            <p:txBody>
              <a:bodyPr/>
              <a:lstStyle/>
              <a:p>
                <a:r>
                  <a:rPr lang="it-IT">
                    <a:noFill/>
                  </a:rPr>
                  <a:t> </a:t>
                </a:r>
              </a:p>
            </p:txBody>
          </p:sp>
        </mc:Fallback>
      </mc:AlternateContent>
      <p:pic>
        <p:nvPicPr>
          <p:cNvPr id="10" name="Picture 9" descr="A diagram of a graph&#10;&#10;Description automatically generated">
            <a:extLst>
              <a:ext uri="{FF2B5EF4-FFF2-40B4-BE49-F238E27FC236}">
                <a16:creationId xmlns:a16="http://schemas.microsoft.com/office/drawing/2014/main" id="{C01A1321-49C8-A26B-D173-2B2C33468369}"/>
              </a:ext>
            </a:extLst>
          </p:cNvPr>
          <p:cNvPicPr>
            <a:picLocks noChangeAspect="1"/>
          </p:cNvPicPr>
          <p:nvPr/>
        </p:nvPicPr>
        <p:blipFill>
          <a:blip r:embed="rId4"/>
          <a:stretch>
            <a:fillRect/>
          </a:stretch>
        </p:blipFill>
        <p:spPr>
          <a:xfrm>
            <a:off x="449933" y="1179188"/>
            <a:ext cx="5255964" cy="2360261"/>
          </a:xfrm>
          <a:prstGeom prst="rect">
            <a:avLst/>
          </a:prstGeom>
        </p:spPr>
      </p:pic>
      <p:pic>
        <p:nvPicPr>
          <p:cNvPr id="12" name="Picture 11" descr="A diagram of a number of colored lines&#10;&#10;Description automatically generated">
            <a:extLst>
              <a:ext uri="{FF2B5EF4-FFF2-40B4-BE49-F238E27FC236}">
                <a16:creationId xmlns:a16="http://schemas.microsoft.com/office/drawing/2014/main" id="{37127A0B-0E01-3D5F-9E52-F037FF890F0B}"/>
              </a:ext>
            </a:extLst>
          </p:cNvPr>
          <p:cNvPicPr>
            <a:picLocks noChangeAspect="1"/>
          </p:cNvPicPr>
          <p:nvPr/>
        </p:nvPicPr>
        <p:blipFill>
          <a:blip r:embed="rId5"/>
          <a:stretch>
            <a:fillRect/>
          </a:stretch>
        </p:blipFill>
        <p:spPr>
          <a:xfrm>
            <a:off x="6331350" y="1258983"/>
            <a:ext cx="5457450" cy="2483572"/>
          </a:xfrm>
          <a:prstGeom prst="rect">
            <a:avLst/>
          </a:prstGeom>
        </p:spPr>
      </p:pic>
      <p:sp>
        <p:nvSpPr>
          <p:cNvPr id="13" name="TextBox 12">
            <a:extLst>
              <a:ext uri="{FF2B5EF4-FFF2-40B4-BE49-F238E27FC236}">
                <a16:creationId xmlns:a16="http://schemas.microsoft.com/office/drawing/2014/main" id="{48EB2870-4A84-8A18-EA23-F4D91F7365ED}"/>
              </a:ext>
            </a:extLst>
          </p:cNvPr>
          <p:cNvSpPr txBox="1"/>
          <p:nvPr/>
        </p:nvSpPr>
        <p:spPr>
          <a:xfrm>
            <a:off x="6528048" y="3861048"/>
            <a:ext cx="5260752" cy="196977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GB" sz="1600" dirty="0">
                <a:solidFill>
                  <a:schemeClr val="tx2"/>
                </a:solidFill>
              </a:rPr>
              <a:t>Phase derivative has high peaks at mode 1, mode 2 and notch frequencies</a:t>
            </a:r>
          </a:p>
          <a:p>
            <a:pPr marL="285750" indent="-285750" algn="l">
              <a:buFont typeface="Arial" panose="020B0604020202020204" pitchFamily="34" charset="0"/>
              <a:buChar char="•"/>
            </a:pPr>
            <a:r>
              <a:rPr lang="en-GB" sz="1600" dirty="0">
                <a:solidFill>
                  <a:schemeClr val="tx2"/>
                </a:solidFill>
              </a:rPr>
              <a:t>Phase derivative amplitude is larger for modes with larger quality factor </a:t>
            </a:r>
          </a:p>
          <a:p>
            <a:pPr marL="285750" indent="-285750" algn="l">
              <a:buFont typeface="Arial" panose="020B0604020202020204" pitchFamily="34" charset="0"/>
              <a:buChar char="•"/>
            </a:pPr>
            <a:r>
              <a:rPr lang="en-GB" sz="1600" dirty="0">
                <a:solidFill>
                  <a:schemeClr val="tx2"/>
                </a:solidFill>
              </a:rPr>
              <a:t>Phase derivative amplitude for the notch seems to have constant amplitude</a:t>
            </a:r>
          </a:p>
          <a:p>
            <a:pPr algn="l"/>
            <a:endParaRPr lang="en-GB" sz="1600" dirty="0">
              <a:solidFill>
                <a:schemeClr val="tx2"/>
              </a:solidFill>
            </a:endParaRPr>
          </a:p>
          <a:p>
            <a:pPr marL="285750" indent="-285750" algn="l">
              <a:buFont typeface="Arial" panose="020B0604020202020204" pitchFamily="34" charset="0"/>
              <a:buChar char="•"/>
            </a:pPr>
            <a:endParaRPr lang="en-GB" sz="1600" dirty="0">
              <a:solidFill>
                <a:schemeClr val="tx2"/>
              </a:solidFill>
            </a:endParaRPr>
          </a:p>
        </p:txBody>
      </p:sp>
    </p:spTree>
    <p:extLst>
      <p:ext uri="{BB962C8B-B14F-4D97-AF65-F5344CB8AC3E}">
        <p14:creationId xmlns:p14="http://schemas.microsoft.com/office/powerpoint/2010/main" val="1409561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function&#10;&#10;Description automatically generated with medium confidence">
            <a:extLst>
              <a:ext uri="{FF2B5EF4-FFF2-40B4-BE49-F238E27FC236}">
                <a16:creationId xmlns:a16="http://schemas.microsoft.com/office/drawing/2014/main" id="{D0712DBB-748D-4632-0BAB-D794B50D33E2}"/>
              </a:ext>
            </a:extLst>
          </p:cNvPr>
          <p:cNvPicPr>
            <a:picLocks noChangeAspect="1"/>
          </p:cNvPicPr>
          <p:nvPr/>
        </p:nvPicPr>
        <p:blipFill>
          <a:blip r:embed="rId2"/>
          <a:stretch>
            <a:fillRect/>
          </a:stretch>
        </p:blipFill>
        <p:spPr>
          <a:xfrm>
            <a:off x="6200721" y="2403824"/>
            <a:ext cx="4230201" cy="3200400"/>
          </a:xfrm>
          <a:prstGeom prst="rect">
            <a:avLst/>
          </a:prstGeom>
        </p:spPr>
      </p:pic>
      <p:sp>
        <p:nvSpPr>
          <p:cNvPr id="3" name="Title 2">
            <a:extLst>
              <a:ext uri="{FF2B5EF4-FFF2-40B4-BE49-F238E27FC236}">
                <a16:creationId xmlns:a16="http://schemas.microsoft.com/office/drawing/2014/main" id="{DFB929B9-0750-B227-2C37-A479D6C0AAD1}"/>
              </a:ext>
            </a:extLst>
          </p:cNvPr>
          <p:cNvSpPr>
            <a:spLocks noGrp="1"/>
          </p:cNvSpPr>
          <p:nvPr>
            <p:ph type="title"/>
          </p:nvPr>
        </p:nvSpPr>
        <p:spPr/>
        <p:txBody>
          <a:bodyPr/>
          <a:lstStyle/>
          <a:p>
            <a:r>
              <a:rPr lang="en-GB" dirty="0"/>
              <a:t>Frequency sensitivity</a:t>
            </a:r>
          </a:p>
        </p:txBody>
      </p:sp>
      <p:sp>
        <p:nvSpPr>
          <p:cNvPr id="4" name="Date Placeholder 3">
            <a:extLst>
              <a:ext uri="{FF2B5EF4-FFF2-40B4-BE49-F238E27FC236}">
                <a16:creationId xmlns:a16="http://schemas.microsoft.com/office/drawing/2014/main" id="{623B531A-7C00-D538-BC52-65F813C148F2}"/>
              </a:ext>
            </a:extLst>
          </p:cNvPr>
          <p:cNvSpPr>
            <a:spLocks noGrp="1"/>
          </p:cNvSpPr>
          <p:nvPr>
            <p:ph type="dt" sz="half" idx="10"/>
          </p:nvPr>
        </p:nvSpPr>
        <p:spPr/>
        <p:txBody>
          <a:bodyPr/>
          <a:lstStyle/>
          <a:p>
            <a:fld id="{5D3D2CB0-420F-45E3-BB1D-34E5C0BE45A5}" type="datetime1">
              <a:rPr lang="en-US" smtClean="0"/>
              <a:t>2/5/2025</a:t>
            </a:fld>
            <a:endParaRPr lang="en-US" dirty="0"/>
          </a:p>
        </p:txBody>
      </p:sp>
      <p:sp>
        <p:nvSpPr>
          <p:cNvPr id="5" name="Footer Placeholder 4">
            <a:extLst>
              <a:ext uri="{FF2B5EF4-FFF2-40B4-BE49-F238E27FC236}">
                <a16:creationId xmlns:a16="http://schemas.microsoft.com/office/drawing/2014/main" id="{CE2D9796-48A5-8AB1-39A9-83926F955604}"/>
              </a:ext>
            </a:extLst>
          </p:cNvPr>
          <p:cNvSpPr>
            <a:spLocks noGrp="1"/>
          </p:cNvSpPr>
          <p:nvPr>
            <p:ph type="ftr" sz="quarter" idx="11"/>
          </p:nvPr>
        </p:nvSpPr>
        <p:spPr/>
        <p:txBody>
          <a:bodyPr/>
          <a:lstStyle/>
          <a:p>
            <a:r>
              <a:rPr lang="en-GB"/>
              <a:t>Shahnam Gorgi Zadeh | Presentation Title</a:t>
            </a:r>
            <a:endParaRPr lang="en-US" dirty="0"/>
          </a:p>
        </p:txBody>
      </p:sp>
      <p:sp>
        <p:nvSpPr>
          <p:cNvPr id="6" name="Slide Number Placeholder 5">
            <a:extLst>
              <a:ext uri="{FF2B5EF4-FFF2-40B4-BE49-F238E27FC236}">
                <a16:creationId xmlns:a16="http://schemas.microsoft.com/office/drawing/2014/main" id="{F633531A-2943-10DF-0FDE-AEE4A435AA1A}"/>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13" name="Arrow: Right 12">
            <a:extLst>
              <a:ext uri="{FF2B5EF4-FFF2-40B4-BE49-F238E27FC236}">
                <a16:creationId xmlns:a16="http://schemas.microsoft.com/office/drawing/2014/main" id="{E3AB503C-CF2F-7D37-24BE-DBAACF1008A6}"/>
              </a:ext>
            </a:extLst>
          </p:cNvPr>
          <p:cNvSpPr/>
          <p:nvPr/>
        </p:nvSpPr>
        <p:spPr>
          <a:xfrm>
            <a:off x="4653817" y="3671684"/>
            <a:ext cx="1442183" cy="5760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08DBADB-B803-BD3A-708E-41EC792A5472}"/>
              </a:ext>
            </a:extLst>
          </p:cNvPr>
          <p:cNvSpPr txBox="1"/>
          <p:nvPr/>
        </p:nvSpPr>
        <p:spPr>
          <a:xfrm>
            <a:off x="4686667" y="3482642"/>
            <a:ext cx="1025922" cy="276999"/>
          </a:xfrm>
          <a:prstGeom prst="rect">
            <a:avLst/>
          </a:prstGeom>
          <a:noFill/>
        </p:spPr>
        <p:txBody>
          <a:bodyPr wrap="none" lIns="0" tIns="0" rIns="0" bIns="0" rtlCol="0">
            <a:spAutoFit/>
          </a:bodyPr>
          <a:lstStyle/>
          <a:p>
            <a:pPr algn="l"/>
            <a:r>
              <a:rPr lang="en-GB" dirty="0"/>
              <a:t>Derivative</a:t>
            </a:r>
          </a:p>
        </p:txBody>
      </p:sp>
      <p:pic>
        <p:nvPicPr>
          <p:cNvPr id="18" name="Picture 17" descr="A math formula with numbers and symbols&#10;&#10;Description automatically generated">
            <a:extLst>
              <a:ext uri="{FF2B5EF4-FFF2-40B4-BE49-F238E27FC236}">
                <a16:creationId xmlns:a16="http://schemas.microsoft.com/office/drawing/2014/main" id="{FEFB1DEE-1932-677D-26CD-25017D7CA043}"/>
              </a:ext>
            </a:extLst>
          </p:cNvPr>
          <p:cNvPicPr>
            <a:picLocks noChangeAspect="1"/>
          </p:cNvPicPr>
          <p:nvPr/>
        </p:nvPicPr>
        <p:blipFill>
          <a:blip r:embed="rId3"/>
          <a:stretch>
            <a:fillRect/>
          </a:stretch>
        </p:blipFill>
        <p:spPr>
          <a:xfrm>
            <a:off x="7645941" y="782080"/>
            <a:ext cx="3477110" cy="1448002"/>
          </a:xfrm>
          <a:prstGeom prst="rect">
            <a:avLst/>
          </a:prstGeom>
        </p:spPr>
      </p:pic>
      <p:cxnSp>
        <p:nvCxnSpPr>
          <p:cNvPr id="20" name="Straight Arrow Connector 19">
            <a:extLst>
              <a:ext uri="{FF2B5EF4-FFF2-40B4-BE49-F238E27FC236}">
                <a16:creationId xmlns:a16="http://schemas.microsoft.com/office/drawing/2014/main" id="{E0AAD844-B79D-5284-4986-637BA3CB17FE}"/>
              </a:ext>
            </a:extLst>
          </p:cNvPr>
          <p:cNvCxnSpPr>
            <a:cxnSpLocks/>
          </p:cNvCxnSpPr>
          <p:nvPr/>
        </p:nvCxnSpPr>
        <p:spPr>
          <a:xfrm flipH="1">
            <a:off x="7167098" y="1849826"/>
            <a:ext cx="378274" cy="67986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694D61-8D79-4071-0560-D7531A11A7D3}"/>
              </a:ext>
            </a:extLst>
          </p:cNvPr>
          <p:cNvSpPr txBox="1"/>
          <p:nvPr/>
        </p:nvSpPr>
        <p:spPr>
          <a:xfrm>
            <a:off x="4727848" y="1439335"/>
            <a:ext cx="2736304" cy="553998"/>
          </a:xfrm>
          <a:prstGeom prst="rect">
            <a:avLst/>
          </a:prstGeom>
          <a:noFill/>
        </p:spPr>
        <p:txBody>
          <a:bodyPr wrap="square" lIns="0" tIns="0" rIns="0" bIns="0" rtlCol="0">
            <a:spAutoFit/>
          </a:bodyPr>
          <a:lstStyle/>
          <a:p>
            <a:pPr algn="ctr"/>
            <a:r>
              <a:rPr lang="en-GB" dirty="0"/>
              <a:t>Black curve data are taken from analytic formula</a:t>
            </a:r>
          </a:p>
        </p:txBody>
      </p:sp>
      <p:sp>
        <p:nvSpPr>
          <p:cNvPr id="23" name="TextBox 22">
            <a:extLst>
              <a:ext uri="{FF2B5EF4-FFF2-40B4-BE49-F238E27FC236}">
                <a16:creationId xmlns:a16="http://schemas.microsoft.com/office/drawing/2014/main" id="{BE9013A6-0EA7-242E-D9EF-9429E88B2FF7}"/>
              </a:ext>
            </a:extLst>
          </p:cNvPr>
          <p:cNvSpPr txBox="1"/>
          <p:nvPr/>
        </p:nvSpPr>
        <p:spPr>
          <a:xfrm>
            <a:off x="407988" y="5643468"/>
            <a:ext cx="11448652" cy="430887"/>
          </a:xfrm>
          <a:prstGeom prst="rect">
            <a:avLst/>
          </a:prstGeom>
          <a:noFill/>
        </p:spPr>
        <p:txBody>
          <a:bodyPr wrap="square" lIns="0" tIns="0" rIns="0" bIns="0" rtlCol="0">
            <a:spAutoFit/>
          </a:bodyPr>
          <a:lstStyle/>
          <a:p>
            <a:pPr algn="l"/>
            <a:r>
              <a:rPr lang="en-GB" sz="1400" dirty="0">
                <a:solidFill>
                  <a:schemeClr val="tx2"/>
                </a:solidFill>
              </a:rPr>
              <a:t>Mode 1 and Mode 2 sensitivities to changes in </a:t>
            </a:r>
            <a:r>
              <a:rPr lang="en-GB" sz="1400" dirty="0" err="1">
                <a:solidFill>
                  <a:schemeClr val="tx2"/>
                </a:solidFill>
              </a:rPr>
              <a:t>εr</a:t>
            </a:r>
            <a:r>
              <a:rPr lang="en-GB" sz="1400" dirty="0">
                <a:solidFill>
                  <a:schemeClr val="tx2"/>
                </a:solidFill>
              </a:rPr>
              <a:t> are lower than those of the dielectric puck alone. The notch sensitivity is very similar to that of the dielectric puck alone. </a:t>
            </a:r>
            <a:r>
              <a:rPr lang="en-GB" sz="1400" b="1" dirty="0">
                <a:solidFill>
                  <a:schemeClr val="tx2"/>
                </a:solidFill>
              </a:rPr>
              <a:t>In all cases, no amplification is observed, as the sensitivities cannot exceed those of the dielectric puck alone!!</a:t>
            </a:r>
          </a:p>
        </p:txBody>
      </p:sp>
      <p:pic>
        <p:nvPicPr>
          <p:cNvPr id="9" name="Content Placeholder 8" descr="A graph of different colored dots&#10;&#10;Description automatically generated">
            <a:extLst>
              <a:ext uri="{FF2B5EF4-FFF2-40B4-BE49-F238E27FC236}">
                <a16:creationId xmlns:a16="http://schemas.microsoft.com/office/drawing/2014/main" id="{C7934AB4-B4BD-688B-C7AF-05CD91BAE847}"/>
              </a:ext>
            </a:extLst>
          </p:cNvPr>
          <p:cNvPicPr>
            <a:picLocks noGrp="1" noChangeAspect="1"/>
          </p:cNvPicPr>
          <p:nvPr>
            <p:ph idx="1"/>
          </p:nvPr>
        </p:nvPicPr>
        <p:blipFill>
          <a:blip r:embed="rId4"/>
          <a:stretch>
            <a:fillRect/>
          </a:stretch>
        </p:blipFill>
        <p:spPr>
          <a:xfrm>
            <a:off x="206032" y="2529688"/>
            <a:ext cx="4318585" cy="3200400"/>
          </a:xfrm>
        </p:spPr>
      </p:pic>
    </p:spTree>
    <p:extLst>
      <p:ext uri="{BB962C8B-B14F-4D97-AF65-F5344CB8AC3E}">
        <p14:creationId xmlns:p14="http://schemas.microsoft.com/office/powerpoint/2010/main" val="764142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D103BE-521E-E888-D2CE-010AC1E892AE}"/>
              </a:ext>
            </a:extLst>
          </p:cNvPr>
          <p:cNvSpPr>
            <a:spLocks noGrp="1"/>
          </p:cNvSpPr>
          <p:nvPr>
            <p:ph type="title"/>
          </p:nvPr>
        </p:nvSpPr>
        <p:spPr/>
        <p:txBody>
          <a:bodyPr/>
          <a:lstStyle/>
          <a:p>
            <a:r>
              <a:rPr lang="en-US" dirty="0"/>
              <a:t>Frequency domain analysis in PEC cavity</a:t>
            </a:r>
            <a:endParaRPr lang="en-GB" dirty="0"/>
          </a:p>
        </p:txBody>
      </p:sp>
      <p:sp>
        <p:nvSpPr>
          <p:cNvPr id="20" name="Content Placeholder 19">
            <a:extLst>
              <a:ext uri="{FF2B5EF4-FFF2-40B4-BE49-F238E27FC236}">
                <a16:creationId xmlns:a16="http://schemas.microsoft.com/office/drawing/2014/main" id="{5D97E77B-C2E6-E039-7B9E-D644B0ABC73E}"/>
              </a:ext>
            </a:extLst>
          </p:cNvPr>
          <p:cNvSpPr>
            <a:spLocks noGrp="1"/>
          </p:cNvSpPr>
          <p:nvPr>
            <p:ph idx="1"/>
          </p:nvPr>
        </p:nvSpPr>
        <p:spPr>
          <a:xfrm>
            <a:off x="407989" y="1798374"/>
            <a:ext cx="11380811" cy="910546"/>
          </a:xfrm>
        </p:spPr>
        <p:txBody>
          <a:bodyPr/>
          <a:lstStyle/>
          <a:p>
            <a:pPr marL="285750" indent="-285750">
              <a:buFont typeface="Arial" panose="020B0604020202020204" pitchFamily="34" charset="0"/>
              <a:buChar char="•"/>
            </a:pPr>
            <a:r>
              <a:rPr lang="en-US" sz="1800" b="0" dirty="0"/>
              <a:t>The entire surface of the cavity is changed to PEC and the frequency, quality factor and R/Q of the first two modes are calculated</a:t>
            </a:r>
            <a:endParaRPr lang="en-GB" sz="1800" b="0" dirty="0"/>
          </a:p>
        </p:txBody>
      </p:sp>
      <p:pic>
        <p:nvPicPr>
          <p:cNvPr id="14" name="Picture 13" descr="A picture containing text, screenshot, plot, diagram&#10;&#10;Description automatically generated">
            <a:extLst>
              <a:ext uri="{FF2B5EF4-FFF2-40B4-BE49-F238E27FC236}">
                <a16:creationId xmlns:a16="http://schemas.microsoft.com/office/drawing/2014/main" id="{A52BAEF8-EC85-FD65-964E-8234AF47CEB0}"/>
              </a:ext>
            </a:extLst>
          </p:cNvPr>
          <p:cNvPicPr>
            <a:picLocks noChangeAspect="1"/>
          </p:cNvPicPr>
          <p:nvPr/>
        </p:nvPicPr>
        <p:blipFill>
          <a:blip r:embed="rId2"/>
          <a:stretch>
            <a:fillRect/>
          </a:stretch>
        </p:blipFill>
        <p:spPr>
          <a:xfrm>
            <a:off x="210344" y="2507394"/>
            <a:ext cx="8400256" cy="3404488"/>
          </a:xfrm>
          <a:prstGeom prst="rect">
            <a:avLst/>
          </a:prstGeom>
        </p:spPr>
      </p:pic>
      <p:pic>
        <p:nvPicPr>
          <p:cNvPr id="16" name="Picture 15" descr="A picture containing clipart, symbol, illustration, art&#10;&#10;Description automatically generated">
            <a:extLst>
              <a:ext uri="{FF2B5EF4-FFF2-40B4-BE49-F238E27FC236}">
                <a16:creationId xmlns:a16="http://schemas.microsoft.com/office/drawing/2014/main" id="{76AB9AFB-8A70-E67A-E9FA-C9353ECFFCE3}"/>
              </a:ext>
            </a:extLst>
          </p:cNvPr>
          <p:cNvPicPr>
            <a:picLocks noChangeAspect="1"/>
          </p:cNvPicPr>
          <p:nvPr/>
        </p:nvPicPr>
        <p:blipFill>
          <a:blip r:embed="rId3"/>
          <a:stretch>
            <a:fillRect/>
          </a:stretch>
        </p:blipFill>
        <p:spPr>
          <a:xfrm>
            <a:off x="8873082" y="3211773"/>
            <a:ext cx="3055566" cy="1530655"/>
          </a:xfrm>
          <a:prstGeom prst="rect">
            <a:avLst/>
          </a:prstGeom>
        </p:spPr>
      </p:pic>
    </p:spTree>
    <p:extLst>
      <p:ext uri="{BB962C8B-B14F-4D97-AF65-F5344CB8AC3E}">
        <p14:creationId xmlns:p14="http://schemas.microsoft.com/office/powerpoint/2010/main" val="310574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5343B-4AC8-A398-8B72-04FBA97950DB}"/>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E9C708CE-EB4E-94D8-0451-6D6A74128A51}"/>
              </a:ext>
            </a:extLst>
          </p:cNvPr>
          <p:cNvPicPr>
            <a:picLocks noChangeAspect="1"/>
          </p:cNvPicPr>
          <p:nvPr/>
        </p:nvPicPr>
        <p:blipFill>
          <a:blip r:embed="rId2"/>
          <a:stretch>
            <a:fillRect/>
          </a:stretch>
        </p:blipFill>
        <p:spPr>
          <a:xfrm>
            <a:off x="1489302" y="1302327"/>
            <a:ext cx="1918484" cy="4893277"/>
          </a:xfrm>
          <a:prstGeom prst="rect">
            <a:avLst/>
          </a:prstGeom>
        </p:spPr>
      </p:pic>
      <p:pic>
        <p:nvPicPr>
          <p:cNvPr id="11" name="Immagine 10">
            <a:extLst>
              <a:ext uri="{FF2B5EF4-FFF2-40B4-BE49-F238E27FC236}">
                <a16:creationId xmlns:a16="http://schemas.microsoft.com/office/drawing/2014/main" id="{EE2089A1-5B15-04CF-1657-B8EE5CA62724}"/>
              </a:ext>
            </a:extLst>
          </p:cNvPr>
          <p:cNvPicPr>
            <a:picLocks noChangeAspect="1"/>
          </p:cNvPicPr>
          <p:nvPr/>
        </p:nvPicPr>
        <p:blipFill>
          <a:blip r:embed="rId3"/>
          <a:stretch>
            <a:fillRect/>
          </a:stretch>
        </p:blipFill>
        <p:spPr>
          <a:xfrm>
            <a:off x="5654226" y="1721056"/>
            <a:ext cx="4524094" cy="3415887"/>
          </a:xfrm>
          <a:prstGeom prst="rect">
            <a:avLst/>
          </a:prstGeom>
        </p:spPr>
      </p:pic>
    </p:spTree>
    <p:extLst>
      <p:ext uri="{BB962C8B-B14F-4D97-AF65-F5344CB8AC3E}">
        <p14:creationId xmlns:p14="http://schemas.microsoft.com/office/powerpoint/2010/main" val="4024360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18C80-B96F-1486-F38D-CDF9B535D83D}"/>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C8A61547-A5A3-F934-3907-FE113FC5D90A}"/>
              </a:ext>
            </a:extLst>
          </p:cNvPr>
          <p:cNvPicPr>
            <a:picLocks noChangeAspect="1"/>
          </p:cNvPicPr>
          <p:nvPr/>
        </p:nvPicPr>
        <p:blipFill>
          <a:blip r:embed="rId2"/>
          <a:stretch>
            <a:fillRect/>
          </a:stretch>
        </p:blipFill>
        <p:spPr>
          <a:xfrm>
            <a:off x="1322937" y="1292763"/>
            <a:ext cx="1833344" cy="4541693"/>
          </a:xfrm>
          <a:prstGeom prst="rect">
            <a:avLst/>
          </a:prstGeom>
        </p:spPr>
      </p:pic>
      <p:pic>
        <p:nvPicPr>
          <p:cNvPr id="7" name="Immagine 6">
            <a:extLst>
              <a:ext uri="{FF2B5EF4-FFF2-40B4-BE49-F238E27FC236}">
                <a16:creationId xmlns:a16="http://schemas.microsoft.com/office/drawing/2014/main" id="{A20A5F0F-41CA-42DD-4B13-0B6879C59B42}"/>
              </a:ext>
            </a:extLst>
          </p:cNvPr>
          <p:cNvPicPr>
            <a:picLocks noChangeAspect="1"/>
          </p:cNvPicPr>
          <p:nvPr/>
        </p:nvPicPr>
        <p:blipFill>
          <a:blip r:embed="rId3"/>
          <a:stretch>
            <a:fillRect/>
          </a:stretch>
        </p:blipFill>
        <p:spPr>
          <a:xfrm>
            <a:off x="4623932" y="1292763"/>
            <a:ext cx="5942468" cy="4272474"/>
          </a:xfrm>
          <a:prstGeom prst="rect">
            <a:avLst/>
          </a:prstGeom>
        </p:spPr>
      </p:pic>
    </p:spTree>
    <p:extLst>
      <p:ext uri="{BB962C8B-B14F-4D97-AF65-F5344CB8AC3E}">
        <p14:creationId xmlns:p14="http://schemas.microsoft.com/office/powerpoint/2010/main" val="2152751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99E5-57FF-1874-362C-958CD71235CF}"/>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F14E7486-20C0-E162-7AF6-71273675D847}"/>
              </a:ext>
            </a:extLst>
          </p:cNvPr>
          <p:cNvPicPr>
            <a:picLocks noChangeAspect="1"/>
          </p:cNvPicPr>
          <p:nvPr/>
        </p:nvPicPr>
        <p:blipFill>
          <a:blip r:embed="rId2"/>
          <a:stretch>
            <a:fillRect/>
          </a:stretch>
        </p:blipFill>
        <p:spPr>
          <a:xfrm>
            <a:off x="7221098" y="1124529"/>
            <a:ext cx="2929666" cy="1583266"/>
          </a:xfrm>
          <a:prstGeom prst="rect">
            <a:avLst/>
          </a:prstGeom>
        </p:spPr>
      </p:pic>
      <p:pic>
        <p:nvPicPr>
          <p:cNvPr id="9" name="Immagine 8">
            <a:extLst>
              <a:ext uri="{FF2B5EF4-FFF2-40B4-BE49-F238E27FC236}">
                <a16:creationId xmlns:a16="http://schemas.microsoft.com/office/drawing/2014/main" id="{876AAAEE-8B8E-0DAD-749C-3DA6BE3B8A5E}"/>
              </a:ext>
            </a:extLst>
          </p:cNvPr>
          <p:cNvPicPr>
            <a:picLocks noChangeAspect="1"/>
          </p:cNvPicPr>
          <p:nvPr/>
        </p:nvPicPr>
        <p:blipFill>
          <a:blip r:embed="rId3"/>
          <a:stretch>
            <a:fillRect/>
          </a:stretch>
        </p:blipFill>
        <p:spPr>
          <a:xfrm>
            <a:off x="7221098" y="2180282"/>
            <a:ext cx="3797709" cy="2109019"/>
          </a:xfrm>
          <a:prstGeom prst="rect">
            <a:avLst/>
          </a:prstGeom>
        </p:spPr>
      </p:pic>
      <p:pic>
        <p:nvPicPr>
          <p:cNvPr id="11" name="Immagine 10">
            <a:extLst>
              <a:ext uri="{FF2B5EF4-FFF2-40B4-BE49-F238E27FC236}">
                <a16:creationId xmlns:a16="http://schemas.microsoft.com/office/drawing/2014/main" id="{AFC09391-B1B2-6437-0860-C93950B75CFC}"/>
              </a:ext>
            </a:extLst>
          </p:cNvPr>
          <p:cNvPicPr>
            <a:picLocks noChangeAspect="1"/>
          </p:cNvPicPr>
          <p:nvPr/>
        </p:nvPicPr>
        <p:blipFill>
          <a:blip r:embed="rId4"/>
          <a:stretch>
            <a:fillRect/>
          </a:stretch>
        </p:blipFill>
        <p:spPr>
          <a:xfrm>
            <a:off x="7054372" y="4289301"/>
            <a:ext cx="3897587" cy="2109020"/>
          </a:xfrm>
          <a:prstGeom prst="rect">
            <a:avLst/>
          </a:prstGeom>
        </p:spPr>
      </p:pic>
      <p:pic>
        <p:nvPicPr>
          <p:cNvPr id="6" name="Immagine 5">
            <a:extLst>
              <a:ext uri="{FF2B5EF4-FFF2-40B4-BE49-F238E27FC236}">
                <a16:creationId xmlns:a16="http://schemas.microsoft.com/office/drawing/2014/main" id="{345FB240-F79E-99C5-748E-338A29790417}"/>
              </a:ext>
            </a:extLst>
          </p:cNvPr>
          <p:cNvPicPr>
            <a:picLocks noChangeAspect="1"/>
          </p:cNvPicPr>
          <p:nvPr/>
        </p:nvPicPr>
        <p:blipFill>
          <a:blip r:embed="rId5"/>
          <a:stretch>
            <a:fillRect/>
          </a:stretch>
        </p:blipFill>
        <p:spPr>
          <a:xfrm>
            <a:off x="1492735" y="1394690"/>
            <a:ext cx="2422906" cy="5352933"/>
          </a:xfrm>
          <a:prstGeom prst="rect">
            <a:avLst/>
          </a:prstGeom>
        </p:spPr>
      </p:pic>
      <p:sp>
        <p:nvSpPr>
          <p:cNvPr id="8" name="CasellaDiTesto 7">
            <a:extLst>
              <a:ext uri="{FF2B5EF4-FFF2-40B4-BE49-F238E27FC236}">
                <a16:creationId xmlns:a16="http://schemas.microsoft.com/office/drawing/2014/main" id="{58AD7AC0-6A46-C05B-6A9A-EFDD2D8FE819}"/>
              </a:ext>
            </a:extLst>
          </p:cNvPr>
          <p:cNvSpPr txBox="1"/>
          <p:nvPr/>
        </p:nvSpPr>
        <p:spPr>
          <a:xfrm>
            <a:off x="527223" y="5288340"/>
            <a:ext cx="5436972" cy="1569660"/>
          </a:xfrm>
          <a:prstGeom prst="rect">
            <a:avLst/>
          </a:prstGeom>
          <a:solidFill>
            <a:schemeClr val="bg1"/>
          </a:solidFill>
        </p:spPr>
        <p:txBody>
          <a:bodyPr wrap="square">
            <a:spAutoFit/>
          </a:bodyPr>
          <a:lstStyle/>
          <a:p>
            <a:pPr algn="l"/>
            <a:r>
              <a:rPr lang="en-US" sz="1200" b="0" i="0" u="none" strike="noStrike" baseline="0" dirty="0">
                <a:solidFill>
                  <a:srgbClr val="000000"/>
                </a:solidFill>
                <a:latin typeface="CMR9"/>
              </a:rPr>
              <a:t>FIG. 9. The measurement setup (a) and measurement results of the coupled elliptical cavity with the STO puck over a narrow frequency range (b) and a wide frequency range(c). The STO puck is fixed to the flange via a long </a:t>
            </a:r>
            <a:r>
              <a:rPr lang="en-US" sz="1200" b="0" i="0" u="none" strike="noStrike" baseline="0" dirty="0" err="1">
                <a:solidFill>
                  <a:srgbClr val="000000"/>
                </a:solidFill>
                <a:latin typeface="CMR9"/>
              </a:rPr>
              <a:t>ceramicrod</a:t>
            </a:r>
            <a:r>
              <a:rPr lang="en-US" sz="1200" b="0" i="0" u="none" strike="noStrike" baseline="0" dirty="0">
                <a:solidFill>
                  <a:srgbClr val="000000"/>
                </a:solidFill>
                <a:latin typeface="CMR9"/>
              </a:rPr>
              <a:t> at </a:t>
            </a:r>
            <a:r>
              <a:rPr lang="en-US" sz="1200" b="0" i="0" u="none" strike="noStrike" baseline="0" dirty="0" err="1">
                <a:solidFill>
                  <a:srgbClr val="000000"/>
                </a:solidFill>
                <a:latin typeface="CMMI9"/>
              </a:rPr>
              <a:t>r</a:t>
            </a:r>
            <a:r>
              <a:rPr lang="en-US" sz="1200" b="0" i="0" u="none" strike="noStrike" baseline="0" dirty="0" err="1">
                <a:solidFill>
                  <a:srgbClr val="000000"/>
                </a:solidFill>
                <a:latin typeface="CMR6"/>
              </a:rPr>
              <a:t>offset</a:t>
            </a:r>
            <a:r>
              <a:rPr lang="en-US" sz="1200" b="0" i="0" u="none" strike="noStrike" baseline="0" dirty="0">
                <a:solidFill>
                  <a:srgbClr val="000000"/>
                </a:solidFill>
                <a:latin typeface="CMR9"/>
              </a:rPr>
              <a:t>=19 mm. Two long antennas were used for the</a:t>
            </a:r>
            <a:r>
              <a:rPr lang="en-US" sz="1200" dirty="0">
                <a:solidFill>
                  <a:srgbClr val="000000"/>
                </a:solidFill>
                <a:latin typeface="CMR9"/>
              </a:rPr>
              <a:t> </a:t>
            </a:r>
            <a:r>
              <a:rPr lang="en-US" sz="1200" b="0" i="0" u="none" strike="noStrike" baseline="0" dirty="0">
                <a:solidFill>
                  <a:srgbClr val="000000"/>
                </a:solidFill>
                <a:latin typeface="CMMI9"/>
              </a:rPr>
              <a:t>S</a:t>
            </a:r>
            <a:r>
              <a:rPr lang="en-US" sz="1200" b="0" i="0" u="none" strike="noStrike" baseline="0" dirty="0">
                <a:solidFill>
                  <a:srgbClr val="000000"/>
                </a:solidFill>
                <a:latin typeface="CMR6"/>
              </a:rPr>
              <a:t>2</a:t>
            </a:r>
            <a:r>
              <a:rPr lang="en-US" sz="1200" b="0" i="0" u="none" strike="noStrike" baseline="0" dirty="0">
                <a:solidFill>
                  <a:srgbClr val="000000"/>
                </a:solidFill>
                <a:latin typeface="CMMI6"/>
              </a:rPr>
              <a:t>,</a:t>
            </a:r>
            <a:r>
              <a:rPr lang="en-US" sz="1200" b="0" i="0" u="none" strike="noStrike" baseline="0" dirty="0">
                <a:solidFill>
                  <a:srgbClr val="000000"/>
                </a:solidFill>
                <a:latin typeface="CMR6"/>
              </a:rPr>
              <a:t>1 </a:t>
            </a:r>
            <a:r>
              <a:rPr lang="en-US" sz="1200" b="0" i="0" u="none" strike="noStrike" baseline="0" dirty="0">
                <a:solidFill>
                  <a:srgbClr val="000000"/>
                </a:solidFill>
                <a:latin typeface="CMR9"/>
              </a:rPr>
              <a:t>measurement: one at the flange center and the other at </a:t>
            </a:r>
            <a:r>
              <a:rPr lang="en-US" sz="1200" b="0" i="0" u="none" strike="noStrike" baseline="0" dirty="0" err="1">
                <a:solidFill>
                  <a:srgbClr val="000000"/>
                </a:solidFill>
                <a:latin typeface="CMMI9"/>
              </a:rPr>
              <a:t>r</a:t>
            </a:r>
            <a:r>
              <a:rPr lang="en-US" sz="1200" b="0" i="0" u="none" strike="noStrike" baseline="0" dirty="0" err="1">
                <a:solidFill>
                  <a:srgbClr val="000000"/>
                </a:solidFill>
                <a:latin typeface="CMR6"/>
              </a:rPr>
              <a:t>offset</a:t>
            </a:r>
            <a:r>
              <a:rPr lang="en-US" sz="1200" b="0" i="0" u="none" strike="noStrike" baseline="0" dirty="0">
                <a:solidFill>
                  <a:srgbClr val="000000"/>
                </a:solidFill>
                <a:latin typeface="CMR9"/>
              </a:rPr>
              <a:t>=-19 mm. Note that the elliptical cavity used for the measurements had a slightly different shape than the one used for the simulations, causing a </a:t>
            </a:r>
            <a:r>
              <a:rPr lang="en-US" sz="1200" b="0" i="0" u="none" strike="noStrike" baseline="0" dirty="0">
                <a:latin typeface="CMR9"/>
              </a:rPr>
              <a:t>small change of </a:t>
            </a:r>
            <a:r>
              <a:rPr lang="en-US" sz="1200" b="0" i="0" u="none" strike="noStrike" baseline="0" dirty="0">
                <a:solidFill>
                  <a:srgbClr val="000000"/>
                </a:solidFill>
                <a:latin typeface="CMR9"/>
              </a:rPr>
              <a:t>the resonance modes of the cavity. An </a:t>
            </a:r>
            <a:r>
              <a:rPr lang="en-US" sz="1200" b="0" i="0" u="none" strike="noStrike" baseline="0" dirty="0" err="1">
                <a:solidFill>
                  <a:srgbClr val="000000"/>
                </a:solidFill>
                <a:latin typeface="CMMI9"/>
              </a:rPr>
              <a:t>ε</a:t>
            </a:r>
            <a:r>
              <a:rPr lang="en-US" sz="1200" b="0" i="0" u="none" strike="noStrike" baseline="0" dirty="0" err="1">
                <a:solidFill>
                  <a:srgbClr val="000000"/>
                </a:solidFill>
                <a:latin typeface="CMR6"/>
              </a:rPr>
              <a:t>r</a:t>
            </a:r>
            <a:r>
              <a:rPr lang="en-US" sz="1200" b="0" i="0" u="none" strike="noStrike" baseline="0" dirty="0">
                <a:solidFill>
                  <a:srgbClr val="000000"/>
                </a:solidFill>
                <a:latin typeface="CMR6"/>
              </a:rPr>
              <a:t> </a:t>
            </a:r>
            <a:r>
              <a:rPr lang="en-US" sz="1200" b="0" i="0" u="none" strike="noStrike" baseline="0" dirty="0">
                <a:solidFill>
                  <a:srgbClr val="000000"/>
                </a:solidFill>
                <a:latin typeface="CMR9"/>
              </a:rPr>
              <a:t>of 300 is assumed in the simulation.</a:t>
            </a:r>
            <a:endParaRPr lang="it-IT" sz="1200" dirty="0"/>
          </a:p>
        </p:txBody>
      </p:sp>
    </p:spTree>
    <p:extLst>
      <p:ext uri="{BB962C8B-B14F-4D97-AF65-F5344CB8AC3E}">
        <p14:creationId xmlns:p14="http://schemas.microsoft.com/office/powerpoint/2010/main" val="4020253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DE516AE-D5BD-DD46-BDD4-0E40B4D9EAF9}"/>
              </a:ext>
            </a:extLst>
          </p:cNvPr>
          <p:cNvSpPr txBox="1"/>
          <p:nvPr/>
        </p:nvSpPr>
        <p:spPr>
          <a:xfrm>
            <a:off x="4601680" y="982511"/>
            <a:ext cx="1300356" cy="369332"/>
          </a:xfrm>
          <a:prstGeom prst="rect">
            <a:avLst/>
          </a:prstGeom>
          <a:noFill/>
        </p:spPr>
        <p:txBody>
          <a:bodyPr wrap="none" rtlCol="0">
            <a:spAutoFit/>
          </a:bodyPr>
          <a:lstStyle/>
          <a:p>
            <a:r>
              <a:rPr lang="it-IT" dirty="0" err="1"/>
              <a:t>Conclusions</a:t>
            </a:r>
            <a:endParaRPr lang="it-IT" dirty="0"/>
          </a:p>
        </p:txBody>
      </p:sp>
      <p:sp>
        <p:nvSpPr>
          <p:cNvPr id="3" name="CasellaDiTesto 2">
            <a:extLst>
              <a:ext uri="{FF2B5EF4-FFF2-40B4-BE49-F238E27FC236}">
                <a16:creationId xmlns:a16="http://schemas.microsoft.com/office/drawing/2014/main" id="{2C139C75-07D9-E25D-0E62-DEB87BF73DD3}"/>
              </a:ext>
            </a:extLst>
          </p:cNvPr>
          <p:cNvSpPr txBox="1"/>
          <p:nvPr/>
        </p:nvSpPr>
        <p:spPr>
          <a:xfrm>
            <a:off x="845944" y="1351843"/>
            <a:ext cx="9574652" cy="4401205"/>
          </a:xfrm>
          <a:prstGeom prst="rect">
            <a:avLst/>
          </a:prstGeom>
          <a:noFill/>
        </p:spPr>
        <p:txBody>
          <a:bodyPr wrap="square" rtlCol="0">
            <a:spAutoFit/>
          </a:bodyPr>
          <a:lstStyle/>
          <a:p>
            <a:r>
              <a:rPr lang="en-US" sz="1400" dirty="0"/>
              <a:t>- We have studied the hybrid system composed by a high-Q TESLA-shaped elliptical cavity and STO resonator, and investigated the effect of parameters, such as STO permittivity, puck dimensions and position within the cavity, that govern the coupling between the electromagnetic modes. </a:t>
            </a:r>
          </a:p>
          <a:p>
            <a:endParaRPr lang="en-US" sz="1400" dirty="0"/>
          </a:p>
          <a:p>
            <a:r>
              <a:rPr lang="en-US" sz="1400" dirty="0"/>
              <a:t>-Finite-element simulations show that the hybrid system offers great versatility to tune the coupling strength and achieve the strong coupling regime. </a:t>
            </a:r>
          </a:p>
          <a:p>
            <a:endParaRPr lang="en-US" sz="1400" dirty="0"/>
          </a:p>
          <a:p>
            <a:r>
              <a:rPr lang="en-US" sz="1400" dirty="0"/>
              <a:t>-These results are supported by test measurements carried out at room temperature using a copper cavity and a STO puck, and by the low temperature characterization of the STO resonator, which shows resonant frequency of 0.1 GHz and Q-factor of 10000  and er =30000 at0.16 K. </a:t>
            </a:r>
          </a:p>
          <a:p>
            <a:endParaRPr lang="en-US" sz="1400" dirty="0"/>
          </a:p>
          <a:p>
            <a:r>
              <a:rPr lang="en-US" sz="1400" dirty="0"/>
              <a:t>-The hybrid system show potential for the realization of microwave sensors in which the sensitivity of the STO puck to selected physical quantities is exploited as the active element, while frequency or phase measurements on the high-Q cavity are used to efficiently detect such changes. </a:t>
            </a:r>
          </a:p>
          <a:p>
            <a:endParaRPr lang="en-US" sz="1400" dirty="0"/>
          </a:p>
          <a:p>
            <a:r>
              <a:rPr lang="en-US" sz="1400" dirty="0"/>
              <a:t>-In particular, the application of the hybrid system in bolometers exploiting the temperature dependence of the STO permittivity has been discussed. </a:t>
            </a:r>
          </a:p>
          <a:p>
            <a:endParaRPr lang="en-US" sz="1400" dirty="0"/>
          </a:p>
          <a:p>
            <a:r>
              <a:rPr lang="en-US" sz="1400" dirty="0"/>
              <a:t>-Our results are useful to design dedicated experiments at low temperature allowing the direct test of sensitivity and tunability of the proposed hybrid system in high precision frequency-domain measurements.</a:t>
            </a:r>
            <a:endParaRPr lang="it-IT" sz="1400" dirty="0"/>
          </a:p>
        </p:txBody>
      </p:sp>
      <p:sp>
        <p:nvSpPr>
          <p:cNvPr id="35" name="CasellaDiTesto 34">
            <a:extLst>
              <a:ext uri="{FF2B5EF4-FFF2-40B4-BE49-F238E27FC236}">
                <a16:creationId xmlns:a16="http://schemas.microsoft.com/office/drawing/2014/main" id="{475CB14A-1BE2-864D-EDBE-9E2BF7AF204F}"/>
              </a:ext>
            </a:extLst>
          </p:cNvPr>
          <p:cNvSpPr txBox="1"/>
          <p:nvPr/>
        </p:nvSpPr>
        <p:spPr>
          <a:xfrm>
            <a:off x="707686" y="5664365"/>
            <a:ext cx="11252101" cy="646331"/>
          </a:xfrm>
          <a:prstGeom prst="rect">
            <a:avLst/>
          </a:prstGeom>
          <a:noFill/>
        </p:spPr>
        <p:txBody>
          <a:bodyPr wrap="square">
            <a:spAutoFit/>
          </a:bodyPr>
          <a:lstStyle/>
          <a:p>
            <a:r>
              <a:rPr lang="it-IT" i="1" dirty="0" err="1"/>
              <a:t>We</a:t>
            </a:r>
            <a:r>
              <a:rPr lang="it-IT" i="1" dirty="0"/>
              <a:t> thank Giovanni Romano, Fritz Casper, Sergio Calatroni, Akira Miyazaki, Walter Venturini, Alick </a:t>
            </a:r>
            <a:r>
              <a:rPr lang="it-IT" i="1" dirty="0" err="1"/>
              <a:t>Mcpherson</a:t>
            </a:r>
            <a:r>
              <a:rPr lang="it-IT" i="1" dirty="0"/>
              <a:t>, Giovanni Carugno, Marco </a:t>
            </a:r>
            <a:r>
              <a:rPr lang="it-IT" i="1" dirty="0" err="1"/>
              <a:t>Affronte</a:t>
            </a:r>
            <a:r>
              <a:rPr lang="it-IT" i="1" dirty="0"/>
              <a:t> , Micheal </a:t>
            </a:r>
            <a:r>
              <a:rPr lang="it-IT" i="1" dirty="0" err="1"/>
              <a:t>Tobar</a:t>
            </a:r>
            <a:r>
              <a:rPr lang="it-IT" i="1" dirty="0"/>
              <a:t> </a:t>
            </a:r>
          </a:p>
        </p:txBody>
      </p:sp>
    </p:spTree>
    <p:extLst>
      <p:ext uri="{BB962C8B-B14F-4D97-AF65-F5344CB8AC3E}">
        <p14:creationId xmlns:p14="http://schemas.microsoft.com/office/powerpoint/2010/main" val="122097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24D0D6A-3403-22AB-483B-C7C97D408F70}"/>
              </a:ext>
            </a:extLst>
          </p:cNvPr>
          <p:cNvPicPr>
            <a:picLocks noChangeAspect="1"/>
          </p:cNvPicPr>
          <p:nvPr/>
        </p:nvPicPr>
        <p:blipFill>
          <a:blip r:embed="rId3"/>
          <a:stretch>
            <a:fillRect/>
          </a:stretch>
        </p:blipFill>
        <p:spPr>
          <a:xfrm>
            <a:off x="-75689" y="1346026"/>
            <a:ext cx="6997523" cy="4812013"/>
          </a:xfrm>
          <a:prstGeom prst="rect">
            <a:avLst/>
          </a:prstGeom>
        </p:spPr>
      </p:pic>
      <p:pic>
        <p:nvPicPr>
          <p:cNvPr id="6" name="Picture 3" descr="Macintosh HD:Users:sergeybelomestnykh:Desktop:CavityTypes5.png">
            <a:extLst>
              <a:ext uri="{FF2B5EF4-FFF2-40B4-BE49-F238E27FC236}">
                <a16:creationId xmlns:a16="http://schemas.microsoft.com/office/drawing/2014/main" id="{53565CBC-DB0F-151F-E075-501BA245DB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126" y="2810581"/>
            <a:ext cx="5318099" cy="3347458"/>
          </a:xfrm>
          <a:prstGeom prst="rect">
            <a:avLst/>
          </a:prstGeom>
          <a:noFill/>
          <a:ln>
            <a:noFill/>
          </a:ln>
        </p:spPr>
      </p:pic>
      <p:sp>
        <p:nvSpPr>
          <p:cNvPr id="8" name="CasellaDiTesto 7">
            <a:extLst>
              <a:ext uri="{FF2B5EF4-FFF2-40B4-BE49-F238E27FC236}">
                <a16:creationId xmlns:a16="http://schemas.microsoft.com/office/drawing/2014/main" id="{9AB60D2D-46A2-A404-A80B-726FEE2C1CFF}"/>
              </a:ext>
            </a:extLst>
          </p:cNvPr>
          <p:cNvSpPr txBox="1"/>
          <p:nvPr/>
        </p:nvSpPr>
        <p:spPr>
          <a:xfrm>
            <a:off x="7196554" y="1500061"/>
            <a:ext cx="4902671" cy="923330"/>
          </a:xfrm>
          <a:prstGeom prst="rect">
            <a:avLst/>
          </a:prstGeom>
          <a:noFill/>
        </p:spPr>
        <p:txBody>
          <a:bodyPr wrap="square">
            <a:spAutoFit/>
          </a:bodyPr>
          <a:lstStyle/>
          <a:p>
            <a:r>
              <a:rPr lang="en-US" dirty="0"/>
              <a:t>Already Existing cavities :</a:t>
            </a:r>
          </a:p>
          <a:p>
            <a:r>
              <a:rPr lang="en-US" dirty="0"/>
              <a:t>Choose Cavity Geometry to Match Particle Speed  </a:t>
            </a:r>
            <a:r>
              <a:rPr lang="en-US" i="1" dirty="0">
                <a:latin typeface="Symbol" pitchFamily="18" charset="2"/>
              </a:rPr>
              <a:t>b</a:t>
            </a:r>
            <a:r>
              <a:rPr lang="en-US" dirty="0"/>
              <a:t>  = </a:t>
            </a:r>
            <a:r>
              <a:rPr lang="en-US" i="1" dirty="0"/>
              <a:t>v/c</a:t>
            </a:r>
            <a:r>
              <a:rPr lang="en-US" dirty="0"/>
              <a:t> values</a:t>
            </a:r>
            <a:endParaRPr lang="it-IT" dirty="0"/>
          </a:p>
        </p:txBody>
      </p:sp>
    </p:spTree>
    <p:extLst>
      <p:ext uri="{BB962C8B-B14F-4D97-AF65-F5344CB8AC3E}">
        <p14:creationId xmlns:p14="http://schemas.microsoft.com/office/powerpoint/2010/main" val="1527063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9535060C-7B8C-E2C1-FCC2-5CE053278BE3}"/>
              </a:ext>
            </a:extLst>
          </p:cNvPr>
          <p:cNvPicPr>
            <a:picLocks noChangeAspect="1"/>
          </p:cNvPicPr>
          <p:nvPr/>
        </p:nvPicPr>
        <p:blipFill>
          <a:blip r:embed="rId2"/>
          <a:stretch>
            <a:fillRect/>
          </a:stretch>
        </p:blipFill>
        <p:spPr>
          <a:xfrm>
            <a:off x="4308612" y="2167331"/>
            <a:ext cx="3028950" cy="3648075"/>
          </a:xfrm>
          <a:prstGeom prst="rect">
            <a:avLst/>
          </a:prstGeom>
        </p:spPr>
      </p:pic>
      <p:pic>
        <p:nvPicPr>
          <p:cNvPr id="12" name="Immagine 11">
            <a:extLst>
              <a:ext uri="{FF2B5EF4-FFF2-40B4-BE49-F238E27FC236}">
                <a16:creationId xmlns:a16="http://schemas.microsoft.com/office/drawing/2014/main" id="{08116718-1B9F-544A-7379-E4CBE117AD57}"/>
              </a:ext>
            </a:extLst>
          </p:cNvPr>
          <p:cNvPicPr>
            <a:picLocks noChangeAspect="1"/>
          </p:cNvPicPr>
          <p:nvPr/>
        </p:nvPicPr>
        <p:blipFill>
          <a:blip r:embed="rId3"/>
          <a:stretch>
            <a:fillRect/>
          </a:stretch>
        </p:blipFill>
        <p:spPr>
          <a:xfrm>
            <a:off x="234095" y="2551662"/>
            <a:ext cx="3909025" cy="3384784"/>
          </a:xfrm>
          <a:prstGeom prst="rect">
            <a:avLst/>
          </a:prstGeom>
        </p:spPr>
      </p:pic>
      <p:pic>
        <p:nvPicPr>
          <p:cNvPr id="14" name="Immagine 13">
            <a:extLst>
              <a:ext uri="{FF2B5EF4-FFF2-40B4-BE49-F238E27FC236}">
                <a16:creationId xmlns:a16="http://schemas.microsoft.com/office/drawing/2014/main" id="{73F55336-E12A-26E4-4110-ACF01342314D}"/>
              </a:ext>
            </a:extLst>
          </p:cNvPr>
          <p:cNvPicPr>
            <a:picLocks noChangeAspect="1"/>
          </p:cNvPicPr>
          <p:nvPr/>
        </p:nvPicPr>
        <p:blipFill>
          <a:blip r:embed="rId4"/>
          <a:stretch>
            <a:fillRect/>
          </a:stretch>
        </p:blipFill>
        <p:spPr>
          <a:xfrm>
            <a:off x="370044" y="1216416"/>
            <a:ext cx="4430555" cy="943415"/>
          </a:xfrm>
          <a:prstGeom prst="rect">
            <a:avLst/>
          </a:prstGeom>
        </p:spPr>
      </p:pic>
      <p:sp>
        <p:nvSpPr>
          <p:cNvPr id="16" name="CasellaDiTesto 15">
            <a:extLst>
              <a:ext uri="{FF2B5EF4-FFF2-40B4-BE49-F238E27FC236}">
                <a16:creationId xmlns:a16="http://schemas.microsoft.com/office/drawing/2014/main" id="{AE75355A-DF07-08F1-6598-48E5B2B67FF3}"/>
              </a:ext>
            </a:extLst>
          </p:cNvPr>
          <p:cNvSpPr txBox="1"/>
          <p:nvPr/>
        </p:nvSpPr>
        <p:spPr>
          <a:xfrm>
            <a:off x="476859" y="2182330"/>
            <a:ext cx="4838371" cy="369332"/>
          </a:xfrm>
          <a:prstGeom prst="rect">
            <a:avLst/>
          </a:prstGeom>
          <a:noFill/>
        </p:spPr>
        <p:txBody>
          <a:bodyPr wrap="square">
            <a:spAutoFit/>
          </a:bodyPr>
          <a:lstStyle/>
          <a:p>
            <a:r>
              <a:rPr lang="nl-NL" dirty="0"/>
              <a:t>arXiv:2301.11512v1 [hep-ex] 27 Jan 2023</a:t>
            </a:r>
            <a:endParaRPr lang="it-IT" dirty="0"/>
          </a:p>
        </p:txBody>
      </p:sp>
      <p:sp>
        <p:nvSpPr>
          <p:cNvPr id="18" name="CasellaDiTesto 17">
            <a:extLst>
              <a:ext uri="{FF2B5EF4-FFF2-40B4-BE49-F238E27FC236}">
                <a16:creationId xmlns:a16="http://schemas.microsoft.com/office/drawing/2014/main" id="{A1EB1898-E438-7175-8D3D-52A084D1635C}"/>
              </a:ext>
            </a:extLst>
          </p:cNvPr>
          <p:cNvSpPr txBox="1"/>
          <p:nvPr/>
        </p:nvSpPr>
        <p:spPr>
          <a:xfrm>
            <a:off x="476859" y="5751780"/>
            <a:ext cx="7026195" cy="369332"/>
          </a:xfrm>
          <a:prstGeom prst="rect">
            <a:avLst/>
          </a:prstGeom>
          <a:noFill/>
        </p:spPr>
        <p:txBody>
          <a:bodyPr wrap="square">
            <a:spAutoFit/>
          </a:bodyPr>
          <a:lstStyle/>
          <a:p>
            <a:r>
              <a:rPr lang="en-US" dirty="0"/>
              <a:t>Minimum-to-maximum frequency variation in this run was 3Hz.</a:t>
            </a:r>
            <a:endParaRPr lang="it-IT" dirty="0"/>
          </a:p>
        </p:txBody>
      </p:sp>
      <p:pic>
        <p:nvPicPr>
          <p:cNvPr id="20" name="Immagine 19">
            <a:extLst>
              <a:ext uri="{FF2B5EF4-FFF2-40B4-BE49-F238E27FC236}">
                <a16:creationId xmlns:a16="http://schemas.microsoft.com/office/drawing/2014/main" id="{E94F3827-5EEB-FE26-F890-BA8AD3827D95}"/>
              </a:ext>
            </a:extLst>
          </p:cNvPr>
          <p:cNvPicPr>
            <a:picLocks noChangeAspect="1"/>
          </p:cNvPicPr>
          <p:nvPr/>
        </p:nvPicPr>
        <p:blipFill>
          <a:blip r:embed="rId5"/>
          <a:stretch>
            <a:fillRect/>
          </a:stretch>
        </p:blipFill>
        <p:spPr>
          <a:xfrm>
            <a:off x="7503054" y="1857088"/>
            <a:ext cx="4563477" cy="1112268"/>
          </a:xfrm>
          <a:prstGeom prst="rect">
            <a:avLst/>
          </a:prstGeom>
        </p:spPr>
      </p:pic>
      <p:pic>
        <p:nvPicPr>
          <p:cNvPr id="22" name="Immagine 21">
            <a:extLst>
              <a:ext uri="{FF2B5EF4-FFF2-40B4-BE49-F238E27FC236}">
                <a16:creationId xmlns:a16="http://schemas.microsoft.com/office/drawing/2014/main" id="{24E45533-9516-AA38-1EC3-502FCED6CD80}"/>
              </a:ext>
            </a:extLst>
          </p:cNvPr>
          <p:cNvPicPr>
            <a:picLocks noChangeAspect="1"/>
          </p:cNvPicPr>
          <p:nvPr/>
        </p:nvPicPr>
        <p:blipFill>
          <a:blip r:embed="rId6"/>
          <a:stretch>
            <a:fillRect/>
          </a:stretch>
        </p:blipFill>
        <p:spPr>
          <a:xfrm>
            <a:off x="7503054" y="3389538"/>
            <a:ext cx="4255072" cy="1112268"/>
          </a:xfrm>
          <a:prstGeom prst="rect">
            <a:avLst/>
          </a:prstGeom>
        </p:spPr>
      </p:pic>
    </p:spTree>
    <p:extLst>
      <p:ext uri="{BB962C8B-B14F-4D97-AF65-F5344CB8AC3E}">
        <p14:creationId xmlns:p14="http://schemas.microsoft.com/office/powerpoint/2010/main" val="1557172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p:cNvSpPr>
          <p:nvPr>
            <p:ph type="title"/>
          </p:nvPr>
        </p:nvSpPr>
        <p:spPr>
          <a:xfrm>
            <a:off x="808264" y="1017593"/>
            <a:ext cx="9020129" cy="669483"/>
          </a:xfrm>
          <a:prstGeom prst="rect">
            <a:avLst/>
          </a:prstGeom>
        </p:spPr>
        <p:txBody>
          <a:bodyPr>
            <a:noAutofit/>
          </a:bodyPr>
          <a:lstStyle>
            <a:lvl1pPr algn="l" defTabSz="309625">
              <a:defRPr sz="2649" b="1">
                <a:latin typeface="Helvetica"/>
                <a:ea typeface="Helvetica"/>
                <a:cs typeface="Helvetica"/>
                <a:sym typeface="Helvetica"/>
              </a:defRPr>
            </a:lvl1pPr>
          </a:lstStyle>
          <a:p>
            <a:r>
              <a:rPr sz="1600" dirty="0"/>
              <a:t>Coherent coupling between molecular spin ensembles and high critical temperature superconducting coplanar resonators</a:t>
            </a:r>
            <a:r>
              <a:rPr lang="it-IT" sz="1600" dirty="0"/>
              <a:t>  </a:t>
            </a:r>
            <a:r>
              <a:rPr lang="it-IT" sz="1600" dirty="0">
                <a:latin typeface="Times New Roman" panose="02020603050405020304" pitchFamily="18" charset="0"/>
                <a:cs typeface="Times New Roman" panose="02020603050405020304" pitchFamily="18" charset="0"/>
              </a:rPr>
              <a:t>( </a:t>
            </a:r>
            <a:r>
              <a:rPr lang="it-IT" sz="1600" u="sng" dirty="0">
                <a:latin typeface="Times New Roman" panose="02020603050405020304" pitchFamily="18" charset="0"/>
                <a:cs typeface="Times New Roman" panose="02020603050405020304" pitchFamily="18" charset="0"/>
              </a:rPr>
              <a:t>&gt;</a:t>
            </a:r>
            <a:r>
              <a:rPr lang="it-IT" sz="1600" dirty="0">
                <a:latin typeface="Times New Roman" panose="02020603050405020304" pitchFamily="18" charset="0"/>
                <a:cs typeface="Times New Roman" panose="02020603050405020304" pitchFamily="18" charset="0"/>
              </a:rPr>
              <a:t> 2016)</a:t>
            </a:r>
            <a:endParaRPr sz="1600" dirty="0">
              <a:latin typeface="Times New Roman" panose="02020603050405020304" pitchFamily="18" charset="0"/>
              <a:cs typeface="Times New Roman" panose="02020603050405020304" pitchFamily="18" charset="0"/>
            </a:endParaRPr>
          </a:p>
        </p:txBody>
      </p:sp>
      <p:grpSp>
        <p:nvGrpSpPr>
          <p:cNvPr id="126" name="Group 126"/>
          <p:cNvGrpSpPr/>
          <p:nvPr/>
        </p:nvGrpSpPr>
        <p:grpSpPr>
          <a:xfrm>
            <a:off x="109305" y="1519580"/>
            <a:ext cx="6081678" cy="1318582"/>
            <a:chOff x="0" y="0"/>
            <a:chExt cx="8649496" cy="1875315"/>
          </a:xfrm>
        </p:grpSpPr>
        <p:pic>
          <p:nvPicPr>
            <p:cNvPr id="122" name="pasted-image.png"/>
            <p:cNvPicPr>
              <a:picLocks noChangeAspect="1"/>
            </p:cNvPicPr>
            <p:nvPr/>
          </p:nvPicPr>
          <p:blipFill>
            <a:blip r:embed="rId3"/>
            <a:stretch>
              <a:fillRect/>
            </a:stretch>
          </p:blipFill>
          <p:spPr>
            <a:xfrm>
              <a:off x="4469153" y="291400"/>
              <a:ext cx="3014234" cy="730724"/>
            </a:xfrm>
            <a:prstGeom prst="rect">
              <a:avLst/>
            </a:prstGeom>
            <a:ln w="12700" cap="flat">
              <a:noFill/>
              <a:miter lim="400000"/>
            </a:ln>
            <a:effectLst/>
          </p:spPr>
        </p:pic>
        <p:pic>
          <p:nvPicPr>
            <p:cNvPr id="123" name="pasted-image.png"/>
            <p:cNvPicPr>
              <a:picLocks noChangeAspect="1"/>
            </p:cNvPicPr>
            <p:nvPr/>
          </p:nvPicPr>
          <p:blipFill>
            <a:blip r:embed="rId4"/>
            <a:stretch>
              <a:fillRect/>
            </a:stretch>
          </p:blipFill>
          <p:spPr>
            <a:xfrm>
              <a:off x="0" y="0"/>
              <a:ext cx="4172169" cy="1875315"/>
            </a:xfrm>
            <a:prstGeom prst="rect">
              <a:avLst/>
            </a:prstGeom>
            <a:ln w="12700" cap="flat">
              <a:noFill/>
              <a:miter lim="400000"/>
            </a:ln>
            <a:effectLst/>
          </p:spPr>
        </p:pic>
        <p:sp>
          <p:nvSpPr>
            <p:cNvPr id="124" name="Shape 124"/>
            <p:cNvSpPr/>
            <p:nvPr/>
          </p:nvSpPr>
          <p:spPr>
            <a:xfrm>
              <a:off x="4552915" y="1301726"/>
              <a:ext cx="2211433" cy="36413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defRPr sz="1700"/>
              </a:lvl1pPr>
            </a:lstStyle>
            <a:p>
              <a:r>
                <a:rPr sz="1195" dirty="0"/>
                <a:t>Strong coupling regime:</a:t>
              </a:r>
            </a:p>
          </p:txBody>
        </p:sp>
        <p:sp>
          <p:nvSpPr>
            <p:cNvPr id="125" name="Shape 125"/>
            <p:cNvSpPr/>
            <p:nvPr/>
          </p:nvSpPr>
          <p:spPr>
            <a:xfrm>
              <a:off x="7072020" y="747839"/>
              <a:ext cx="1577476" cy="37963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9" tIns="35719" rIns="35719" bIns="35719" numCol="1" anchor="ctr">
              <a:spAutoFit/>
            </a:bodyPr>
            <a:lstStyle>
              <a:lvl1pPr algn="l" defTabSz="821531">
                <a:defRPr sz="1800">
                  <a:latin typeface="Cambria"/>
                  <a:ea typeface="Cambria"/>
                  <a:cs typeface="Cambria"/>
                  <a:sym typeface="Cambria"/>
                </a:defRPr>
              </a:lvl1pPr>
            </a:lstStyle>
            <a:p>
              <a:pPr>
                <a:defRPr>
                  <a:latin typeface="Avenir Book Oblique"/>
                  <a:ea typeface="Avenir Book Oblique"/>
                  <a:cs typeface="Avenir Book Oblique"/>
                  <a:sym typeface="Avenir Book Oblique"/>
                </a:defRPr>
              </a:pPr>
              <a:r>
                <a:rPr sz="1266" dirty="0"/>
                <a:t>Ω &gt;&gt; γ, κ</a:t>
              </a:r>
            </a:p>
          </p:txBody>
        </p:sp>
      </p:grpSp>
      <p:pic>
        <p:nvPicPr>
          <p:cNvPr id="128" name="field_temp_dependence.png"/>
          <p:cNvPicPr>
            <a:picLocks noChangeAspect="1"/>
          </p:cNvPicPr>
          <p:nvPr/>
        </p:nvPicPr>
        <p:blipFill>
          <a:blip r:embed="rId5"/>
          <a:stretch>
            <a:fillRect/>
          </a:stretch>
        </p:blipFill>
        <p:spPr>
          <a:xfrm>
            <a:off x="3307662" y="2688251"/>
            <a:ext cx="2031465" cy="1998108"/>
          </a:xfrm>
          <a:prstGeom prst="rect">
            <a:avLst/>
          </a:prstGeom>
          <a:ln w="12700">
            <a:miter lim="400000"/>
          </a:ln>
        </p:spPr>
      </p:pic>
      <p:pic>
        <p:nvPicPr>
          <p:cNvPr id="129" name="S21_0-7T.png"/>
          <p:cNvPicPr>
            <a:picLocks noChangeAspect="1"/>
          </p:cNvPicPr>
          <p:nvPr/>
        </p:nvPicPr>
        <p:blipFill>
          <a:blip r:embed="rId6"/>
          <a:stretch>
            <a:fillRect/>
          </a:stretch>
        </p:blipFill>
        <p:spPr>
          <a:xfrm>
            <a:off x="750691" y="2778889"/>
            <a:ext cx="1775659" cy="1750073"/>
          </a:xfrm>
          <a:prstGeom prst="rect">
            <a:avLst/>
          </a:prstGeom>
          <a:ln w="12700">
            <a:miter lim="400000"/>
          </a:ln>
        </p:spPr>
      </p:pic>
      <p:sp>
        <p:nvSpPr>
          <p:cNvPr id="130" name="Shape 130"/>
          <p:cNvSpPr/>
          <p:nvPr/>
        </p:nvSpPr>
        <p:spPr>
          <a:xfrm>
            <a:off x="1575823" y="2399880"/>
            <a:ext cx="1158972" cy="25603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700" b="1">
                <a:latin typeface="Helvetica"/>
                <a:ea typeface="Helvetica"/>
                <a:cs typeface="Helvetica"/>
                <a:sym typeface="Helvetica"/>
              </a:defRPr>
            </a:lvl1pPr>
          </a:lstStyle>
          <a:p>
            <a:r>
              <a:rPr sz="1195" dirty="0"/>
              <a:t>Bare resonator</a:t>
            </a:r>
          </a:p>
        </p:txBody>
      </p:sp>
      <p:sp>
        <p:nvSpPr>
          <p:cNvPr id="132" name="Shape 132"/>
          <p:cNvSpPr/>
          <p:nvPr/>
        </p:nvSpPr>
        <p:spPr>
          <a:xfrm>
            <a:off x="6001156" y="2190624"/>
            <a:ext cx="5352644" cy="130324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marL="147582" indent="-147582">
              <a:buSzPct val="75000"/>
              <a:buChar char="•"/>
              <a:defRPr sz="1700"/>
            </a:pPr>
            <a:r>
              <a:rPr sz="1600" dirty="0"/>
              <a:t>Q-factor &gt; 10</a:t>
            </a:r>
            <a:r>
              <a:rPr sz="1600" baseline="31999" dirty="0"/>
              <a:t>4</a:t>
            </a:r>
            <a:r>
              <a:rPr sz="1600" dirty="0"/>
              <a:t> at 2 K</a:t>
            </a:r>
          </a:p>
          <a:p>
            <a:pPr marL="147582" indent="-147582">
              <a:buSzPct val="75000"/>
              <a:buChar char="•"/>
              <a:defRPr sz="1700"/>
            </a:pPr>
            <a:r>
              <a:rPr sz="1600" dirty="0"/>
              <a:t>Wide temperature range (Tc=87 K)</a:t>
            </a:r>
          </a:p>
          <a:p>
            <a:pPr marL="147582" indent="-147582">
              <a:buSzPct val="75000"/>
              <a:buChar char="•"/>
              <a:defRPr sz="1700"/>
            </a:pPr>
            <a:r>
              <a:rPr sz="1600" dirty="0"/>
              <a:t>Stable in applied magnetic field up to 7 T (in-plane) and 1 T (out-of-plane)</a:t>
            </a:r>
          </a:p>
          <a:p>
            <a:pPr marL="147582" indent="-147582">
              <a:buSzPct val="75000"/>
              <a:buChar char="•"/>
              <a:defRPr sz="1700"/>
            </a:pPr>
            <a:r>
              <a:rPr sz="1600" dirty="0"/>
              <a:t>High critical current density</a:t>
            </a:r>
          </a:p>
        </p:txBody>
      </p:sp>
      <p:pic>
        <p:nvPicPr>
          <p:cNvPr id="133" name="pasted-image.png"/>
          <p:cNvPicPr>
            <a:picLocks noChangeAspect="1"/>
          </p:cNvPicPr>
          <p:nvPr/>
        </p:nvPicPr>
        <p:blipFill>
          <a:blip r:embed="rId7"/>
          <a:stretch>
            <a:fillRect/>
          </a:stretch>
        </p:blipFill>
        <p:spPr>
          <a:xfrm>
            <a:off x="10037210" y="1580922"/>
            <a:ext cx="1768191" cy="1154362"/>
          </a:xfrm>
          <a:prstGeom prst="rect">
            <a:avLst/>
          </a:prstGeom>
          <a:ln w="12700">
            <a:miter lim="400000"/>
          </a:ln>
        </p:spPr>
      </p:pic>
      <p:sp>
        <p:nvSpPr>
          <p:cNvPr id="134" name="Shape 134"/>
          <p:cNvSpPr/>
          <p:nvPr/>
        </p:nvSpPr>
        <p:spPr>
          <a:xfrm>
            <a:off x="1186639" y="4531899"/>
            <a:ext cx="4257192" cy="25603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lgn="l">
              <a:defRPr sz="1700" b="1">
                <a:latin typeface="Helvetica"/>
                <a:ea typeface="Helvetica"/>
                <a:cs typeface="Helvetica"/>
                <a:sym typeface="Helvetica"/>
              </a:defRPr>
            </a:lvl1pPr>
          </a:lstStyle>
          <a:p>
            <a:r>
              <a:rPr sz="1195" dirty="0"/>
              <a:t>Strong coupling with ensembles of organic radical spins</a:t>
            </a:r>
          </a:p>
        </p:txBody>
      </p:sp>
      <p:sp>
        <p:nvSpPr>
          <p:cNvPr id="135" name="Shape 135"/>
          <p:cNvSpPr/>
          <p:nvPr/>
        </p:nvSpPr>
        <p:spPr>
          <a:xfrm>
            <a:off x="6480208" y="3704223"/>
            <a:ext cx="3206712" cy="31835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4200"/>
              </a:spcBef>
              <a:defRPr sz="1600" i="1"/>
            </a:lvl1pPr>
          </a:lstStyle>
          <a:p>
            <a:r>
              <a:rPr b="1" dirty="0"/>
              <a:t>Appl. Phys. Lett. 106, 184101 (2015) </a:t>
            </a:r>
            <a:r>
              <a:rPr lang="it-IT" b="1" dirty="0"/>
              <a:t> </a:t>
            </a:r>
            <a:endParaRPr b="1" dirty="0"/>
          </a:p>
        </p:txBody>
      </p:sp>
      <p:grpSp>
        <p:nvGrpSpPr>
          <p:cNvPr id="149" name="Group 149"/>
          <p:cNvGrpSpPr/>
          <p:nvPr/>
        </p:nvGrpSpPr>
        <p:grpSpPr>
          <a:xfrm>
            <a:off x="3169403" y="4699429"/>
            <a:ext cx="3534017" cy="1638904"/>
            <a:chOff x="0" y="0"/>
            <a:chExt cx="4148421" cy="1887231"/>
          </a:xfrm>
        </p:grpSpPr>
        <p:grpSp>
          <p:nvGrpSpPr>
            <p:cNvPr id="144" name="Group 144"/>
            <p:cNvGrpSpPr/>
            <p:nvPr/>
          </p:nvGrpSpPr>
          <p:grpSpPr>
            <a:xfrm>
              <a:off x="0" y="-1"/>
              <a:ext cx="3604890" cy="1887233"/>
              <a:chOff x="0" y="0"/>
              <a:chExt cx="3604889" cy="1887231"/>
            </a:xfrm>
          </p:grpSpPr>
          <p:grpSp>
            <p:nvGrpSpPr>
              <p:cNvPr id="142" name="Group 142"/>
              <p:cNvGrpSpPr/>
              <p:nvPr/>
            </p:nvGrpSpPr>
            <p:grpSpPr>
              <a:xfrm>
                <a:off x="0" y="-1"/>
                <a:ext cx="3604890" cy="1887233"/>
                <a:chOff x="0" y="0"/>
                <a:chExt cx="3604889" cy="1887231"/>
              </a:xfrm>
            </p:grpSpPr>
            <p:grpSp>
              <p:nvGrpSpPr>
                <p:cNvPr id="140" name="Group 140"/>
                <p:cNvGrpSpPr/>
                <p:nvPr/>
              </p:nvGrpSpPr>
              <p:grpSpPr>
                <a:xfrm>
                  <a:off x="2617625" y="0"/>
                  <a:ext cx="987265" cy="1851100"/>
                  <a:chOff x="0" y="0"/>
                  <a:chExt cx="987263" cy="1851099"/>
                </a:xfrm>
              </p:grpSpPr>
              <p:pic>
                <p:nvPicPr>
                  <p:cNvPr id="136" name="1ens_filippo.png"/>
                  <p:cNvPicPr>
                    <a:picLocks noChangeAspect="1"/>
                  </p:cNvPicPr>
                  <p:nvPr/>
                </p:nvPicPr>
                <p:blipFill>
                  <a:blip r:embed="rId8"/>
                  <a:srcRect l="83918"/>
                  <a:stretch>
                    <a:fillRect/>
                  </a:stretch>
                </p:blipFill>
                <p:spPr>
                  <a:xfrm>
                    <a:off x="0" y="0"/>
                    <a:ext cx="987264" cy="1833159"/>
                  </a:xfrm>
                  <a:prstGeom prst="rect">
                    <a:avLst/>
                  </a:prstGeom>
                  <a:ln w="12700" cap="flat">
                    <a:noFill/>
                    <a:miter lim="400000"/>
                  </a:ln>
                  <a:effectLst/>
                </p:spPr>
              </p:pic>
              <p:sp>
                <p:nvSpPr>
                  <p:cNvPr id="137" name="Shape 137"/>
                  <p:cNvSpPr/>
                  <p:nvPr/>
                </p:nvSpPr>
                <p:spPr>
                  <a:xfrm>
                    <a:off x="132682" y="1640379"/>
                    <a:ext cx="721954" cy="210721"/>
                  </a:xfrm>
                  <a:prstGeom prst="rect">
                    <a:avLst/>
                  </a:prstGeom>
                  <a:solidFill>
                    <a:srgbClr val="FFFFFF"/>
                  </a:solidFill>
                  <a:ln w="12700" cap="flat">
                    <a:noFill/>
                    <a:miter lim="400000"/>
                  </a:ln>
                  <a:effectLst/>
                </p:spPr>
                <p:txBody>
                  <a:bodyPr wrap="square" lIns="50229" tIns="50229" rIns="50229" bIns="50229" numCol="1" anchor="ctr">
                    <a:noAutofit/>
                  </a:bodyPr>
                  <a:lstStyle/>
                  <a:p>
                    <a:pPr defTabSz="577618">
                      <a:defRPr sz="3200">
                        <a:solidFill>
                          <a:srgbClr val="FFFFFF"/>
                        </a:solidFill>
                      </a:defRPr>
                    </a:pPr>
                    <a:endParaRPr sz="2250"/>
                  </a:p>
                </p:txBody>
              </p:sp>
              <p:sp>
                <p:nvSpPr>
                  <p:cNvPr id="138" name="Shape 138"/>
                  <p:cNvSpPr/>
                  <p:nvPr/>
                </p:nvSpPr>
                <p:spPr>
                  <a:xfrm>
                    <a:off x="366085" y="1133561"/>
                    <a:ext cx="311492" cy="106783"/>
                  </a:xfrm>
                  <a:prstGeom prst="rect">
                    <a:avLst/>
                  </a:prstGeom>
                  <a:solidFill>
                    <a:srgbClr val="FFFFFF"/>
                  </a:solidFill>
                  <a:ln w="12700" cap="flat">
                    <a:noFill/>
                    <a:miter lim="400000"/>
                  </a:ln>
                  <a:effectLst/>
                </p:spPr>
                <p:txBody>
                  <a:bodyPr wrap="square" lIns="50229" tIns="50229" rIns="50229" bIns="50229" numCol="1" anchor="ctr">
                    <a:noAutofit/>
                  </a:bodyPr>
                  <a:lstStyle/>
                  <a:p>
                    <a:pPr defTabSz="577618">
                      <a:defRPr sz="3200">
                        <a:solidFill>
                          <a:srgbClr val="FFFFFF"/>
                        </a:solidFill>
                      </a:defRPr>
                    </a:pPr>
                    <a:endParaRPr sz="2250"/>
                  </a:p>
                </p:txBody>
              </p:sp>
              <p:sp>
                <p:nvSpPr>
                  <p:cNvPr id="139" name="Shape 139"/>
                  <p:cNvSpPr/>
                  <p:nvPr/>
                </p:nvSpPr>
                <p:spPr>
                  <a:xfrm>
                    <a:off x="366085" y="818763"/>
                    <a:ext cx="311492" cy="106783"/>
                  </a:xfrm>
                  <a:prstGeom prst="rect">
                    <a:avLst/>
                  </a:prstGeom>
                  <a:solidFill>
                    <a:srgbClr val="FFFFFF"/>
                  </a:solidFill>
                  <a:ln w="12700" cap="flat">
                    <a:noFill/>
                    <a:miter lim="400000"/>
                  </a:ln>
                  <a:effectLst/>
                </p:spPr>
                <p:txBody>
                  <a:bodyPr wrap="square" lIns="50229" tIns="50229" rIns="50229" bIns="50229" numCol="1" anchor="ctr">
                    <a:noAutofit/>
                  </a:bodyPr>
                  <a:lstStyle/>
                  <a:p>
                    <a:pPr defTabSz="577618">
                      <a:defRPr sz="3200">
                        <a:solidFill>
                          <a:srgbClr val="FFFFFF"/>
                        </a:solidFill>
                      </a:defRPr>
                    </a:pPr>
                    <a:endParaRPr sz="2250"/>
                  </a:p>
                </p:txBody>
              </p:sp>
            </p:grpSp>
            <p:pic>
              <p:nvPicPr>
                <p:cNvPr id="141" name="1ens_filippo.png"/>
                <p:cNvPicPr>
                  <a:picLocks noChangeAspect="1"/>
                </p:cNvPicPr>
                <p:nvPr/>
              </p:nvPicPr>
              <p:blipFill>
                <a:blip r:embed="rId8"/>
                <a:srcRect t="4481" r="57554"/>
                <a:stretch>
                  <a:fillRect/>
                </a:stretch>
              </p:blipFill>
              <p:spPr>
                <a:xfrm>
                  <a:off x="0" y="66709"/>
                  <a:ext cx="2709236" cy="1820523"/>
                </a:xfrm>
                <a:prstGeom prst="rect">
                  <a:avLst/>
                </a:prstGeom>
                <a:ln w="12700" cap="flat">
                  <a:noFill/>
                  <a:miter lim="400000"/>
                </a:ln>
                <a:effectLst/>
              </p:spPr>
            </p:pic>
          </p:grpSp>
          <p:sp>
            <p:nvSpPr>
              <p:cNvPr id="143" name="Shape 143"/>
              <p:cNvSpPr/>
              <p:nvPr/>
            </p:nvSpPr>
            <p:spPr>
              <a:xfrm>
                <a:off x="2020961" y="160121"/>
                <a:ext cx="451221" cy="3789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defRPr sz="1600">
                    <a:solidFill>
                      <a:srgbClr val="FFFFFF"/>
                    </a:solidFill>
                  </a:defRPr>
                </a:lvl1pPr>
              </a:lstStyle>
              <a:p>
                <a:r>
                  <a:rPr sz="1125"/>
                  <a:t>2 K</a:t>
                </a:r>
              </a:p>
            </p:txBody>
          </p:sp>
        </p:grpSp>
        <p:sp>
          <p:nvSpPr>
            <p:cNvPr id="145" name="Shape 145"/>
            <p:cNvSpPr/>
            <p:nvPr/>
          </p:nvSpPr>
          <p:spPr>
            <a:xfrm flipV="1">
              <a:off x="3708475" y="556801"/>
              <a:ext cx="1" cy="527304"/>
            </a:xfrm>
            <a:prstGeom prst="line">
              <a:avLst/>
            </a:prstGeom>
            <a:noFill/>
            <a:ln w="25400" cap="flat">
              <a:solidFill>
                <a:srgbClr val="000000"/>
              </a:solidFill>
              <a:prstDash val="solid"/>
              <a:miter lim="400000"/>
              <a:headEnd type="triangle" w="med" len="med"/>
              <a:tailEnd type="triangle" w="med" len="med"/>
            </a:ln>
            <a:effectLst/>
          </p:spPr>
          <p:txBody>
            <a:bodyPr wrap="square" lIns="50229" tIns="50229" rIns="50229" bIns="50229" numCol="1" anchor="ctr">
              <a:noAutofit/>
            </a:bodyPr>
            <a:lstStyle/>
            <a:p>
              <a:pPr defTabSz="577618">
                <a:lnSpc>
                  <a:spcPct val="80000"/>
                </a:lnSpc>
                <a:defRPr sz="3800" cap="all">
                  <a:solidFill>
                    <a:srgbClr val="838787"/>
                  </a:solidFill>
                  <a:latin typeface="DIN Condensed"/>
                  <a:ea typeface="DIN Condensed"/>
                  <a:cs typeface="DIN Condensed"/>
                  <a:sym typeface="DIN Condensed"/>
                </a:defRPr>
              </a:pPr>
              <a:endParaRPr sz="2672"/>
            </a:p>
          </p:txBody>
        </p:sp>
        <p:sp>
          <p:nvSpPr>
            <p:cNvPr id="146" name="Shape 146"/>
            <p:cNvSpPr/>
            <p:nvPr/>
          </p:nvSpPr>
          <p:spPr>
            <a:xfrm>
              <a:off x="3188226" y="1090115"/>
              <a:ext cx="472943" cy="1"/>
            </a:xfrm>
            <a:prstGeom prst="line">
              <a:avLst/>
            </a:prstGeom>
            <a:noFill/>
            <a:ln w="12700" cap="flat">
              <a:solidFill>
                <a:srgbClr val="000000"/>
              </a:solidFill>
              <a:custDash>
                <a:ds d="200000" sp="200000"/>
              </a:custDash>
              <a:miter lim="400000"/>
            </a:ln>
            <a:effectLst/>
          </p:spPr>
          <p:txBody>
            <a:bodyPr wrap="square" lIns="50229" tIns="50229" rIns="50229" bIns="50229" numCol="1" anchor="ctr">
              <a:noAutofit/>
            </a:bodyPr>
            <a:lstStyle/>
            <a:p>
              <a:pPr defTabSz="577618">
                <a:lnSpc>
                  <a:spcPct val="80000"/>
                </a:lnSpc>
                <a:defRPr sz="3800" cap="all">
                  <a:solidFill>
                    <a:srgbClr val="838787"/>
                  </a:solidFill>
                  <a:latin typeface="DIN Condensed"/>
                  <a:ea typeface="DIN Condensed"/>
                  <a:cs typeface="DIN Condensed"/>
                  <a:sym typeface="DIN Condensed"/>
                </a:defRPr>
              </a:pPr>
              <a:endParaRPr sz="2672"/>
            </a:p>
          </p:txBody>
        </p:sp>
        <p:sp>
          <p:nvSpPr>
            <p:cNvPr id="147" name="Shape 147"/>
            <p:cNvSpPr/>
            <p:nvPr/>
          </p:nvSpPr>
          <p:spPr>
            <a:xfrm>
              <a:off x="3071090" y="535511"/>
              <a:ext cx="571056" cy="1"/>
            </a:xfrm>
            <a:prstGeom prst="line">
              <a:avLst/>
            </a:prstGeom>
            <a:noFill/>
            <a:ln w="12700" cap="flat">
              <a:solidFill>
                <a:srgbClr val="000000"/>
              </a:solidFill>
              <a:custDash>
                <a:ds d="200000" sp="200000"/>
              </a:custDash>
              <a:miter lim="400000"/>
            </a:ln>
            <a:effectLst/>
          </p:spPr>
          <p:txBody>
            <a:bodyPr wrap="square" lIns="50229" tIns="50229" rIns="50229" bIns="50229" numCol="1" anchor="ctr">
              <a:noAutofit/>
            </a:bodyPr>
            <a:lstStyle/>
            <a:p>
              <a:pPr defTabSz="577618">
                <a:lnSpc>
                  <a:spcPct val="80000"/>
                </a:lnSpc>
                <a:defRPr sz="3800" cap="all">
                  <a:solidFill>
                    <a:srgbClr val="838787"/>
                  </a:solidFill>
                  <a:latin typeface="DIN Condensed"/>
                  <a:ea typeface="DIN Condensed"/>
                  <a:cs typeface="DIN Condensed"/>
                  <a:sym typeface="DIN Condensed"/>
                </a:defRPr>
              </a:pPr>
              <a:endParaRPr sz="2672"/>
            </a:p>
          </p:txBody>
        </p:sp>
        <p:sp>
          <p:nvSpPr>
            <p:cNvPr id="148" name="Shape 148"/>
            <p:cNvSpPr/>
            <p:nvPr/>
          </p:nvSpPr>
          <p:spPr>
            <a:xfrm rot="5400000">
              <a:off x="3400378" y="764376"/>
              <a:ext cx="1137608" cy="35848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defRPr sz="1600">
                  <a:latin typeface="Avenir Book"/>
                  <a:ea typeface="Avenir Book"/>
                  <a:cs typeface="Avenir Book"/>
                  <a:sym typeface="Avenir Book"/>
                </a:defRPr>
              </a:lvl1pPr>
            </a:lstStyle>
            <a:p>
              <a:r>
                <a:rPr sz="1125"/>
                <a:t>190 MHz</a:t>
              </a:r>
            </a:p>
          </p:txBody>
        </p:sp>
      </p:grpSp>
      <p:grpSp>
        <p:nvGrpSpPr>
          <p:cNvPr id="156" name="Group 156"/>
          <p:cNvGrpSpPr/>
          <p:nvPr/>
        </p:nvGrpSpPr>
        <p:grpSpPr>
          <a:xfrm>
            <a:off x="1508116" y="4762151"/>
            <a:ext cx="1228692" cy="1061575"/>
            <a:chOff x="-50" y="0"/>
            <a:chExt cx="480276" cy="416596"/>
          </a:xfrm>
        </p:grpSpPr>
        <p:pic>
          <p:nvPicPr>
            <p:cNvPr id="150" name="pasted-image.png"/>
            <p:cNvPicPr>
              <a:picLocks noChangeAspect="1"/>
            </p:cNvPicPr>
            <p:nvPr/>
          </p:nvPicPr>
          <p:blipFill>
            <a:blip r:embed="rId9"/>
            <a:srcRect l="7559" t="6214" r="7415" b="7291"/>
            <a:stretch>
              <a:fillRect/>
            </a:stretch>
          </p:blipFill>
          <p:spPr>
            <a:xfrm>
              <a:off x="-50" y="60579"/>
              <a:ext cx="480276" cy="356017"/>
            </a:xfrm>
            <a:custGeom>
              <a:avLst/>
              <a:gdLst/>
              <a:ahLst/>
              <a:cxnLst>
                <a:cxn ang="0">
                  <a:pos x="wd2" y="hd2"/>
                </a:cxn>
                <a:cxn ang="5400000">
                  <a:pos x="wd2" y="hd2"/>
                </a:cxn>
                <a:cxn ang="10800000">
                  <a:pos x="wd2" y="hd2"/>
                </a:cxn>
                <a:cxn ang="16200000">
                  <a:pos x="wd2" y="hd2"/>
                </a:cxn>
              </a:cxnLst>
              <a:rect l="0" t="0" r="r" b="b"/>
              <a:pathLst>
                <a:path w="21598" h="21596" extrusionOk="0">
                  <a:moveTo>
                    <a:pt x="11032" y="0"/>
                  </a:moveTo>
                  <a:cubicBezTo>
                    <a:pt x="10880" y="0"/>
                    <a:pt x="10762" y="41"/>
                    <a:pt x="10675" y="144"/>
                  </a:cubicBezTo>
                  <a:cubicBezTo>
                    <a:pt x="10640" y="186"/>
                    <a:pt x="10612" y="253"/>
                    <a:pt x="10586" y="313"/>
                  </a:cubicBezTo>
                  <a:cubicBezTo>
                    <a:pt x="10580" y="327"/>
                    <a:pt x="10574" y="322"/>
                    <a:pt x="10568" y="337"/>
                  </a:cubicBezTo>
                  <a:cubicBezTo>
                    <a:pt x="10564" y="349"/>
                    <a:pt x="10554" y="374"/>
                    <a:pt x="10550" y="385"/>
                  </a:cubicBezTo>
                  <a:cubicBezTo>
                    <a:pt x="10527" y="457"/>
                    <a:pt x="10510" y="533"/>
                    <a:pt x="10497" y="626"/>
                  </a:cubicBezTo>
                  <a:cubicBezTo>
                    <a:pt x="10493" y="654"/>
                    <a:pt x="10488" y="693"/>
                    <a:pt x="10479" y="722"/>
                  </a:cubicBezTo>
                  <a:cubicBezTo>
                    <a:pt x="10451" y="810"/>
                    <a:pt x="10406" y="894"/>
                    <a:pt x="10336" y="987"/>
                  </a:cubicBezTo>
                  <a:cubicBezTo>
                    <a:pt x="10197" y="1173"/>
                    <a:pt x="9985" y="1354"/>
                    <a:pt x="9765" y="1493"/>
                  </a:cubicBezTo>
                  <a:cubicBezTo>
                    <a:pt x="9618" y="1585"/>
                    <a:pt x="9461" y="1671"/>
                    <a:pt x="9319" y="1709"/>
                  </a:cubicBezTo>
                  <a:cubicBezTo>
                    <a:pt x="9248" y="1729"/>
                    <a:pt x="9186" y="1732"/>
                    <a:pt x="9123" y="1733"/>
                  </a:cubicBezTo>
                  <a:cubicBezTo>
                    <a:pt x="8996" y="1735"/>
                    <a:pt x="8866" y="1702"/>
                    <a:pt x="8748" y="1661"/>
                  </a:cubicBezTo>
                  <a:cubicBezTo>
                    <a:pt x="8570" y="1601"/>
                    <a:pt x="8416" y="1519"/>
                    <a:pt x="8302" y="1396"/>
                  </a:cubicBezTo>
                  <a:cubicBezTo>
                    <a:pt x="8263" y="1355"/>
                    <a:pt x="8222" y="1297"/>
                    <a:pt x="8195" y="1252"/>
                  </a:cubicBezTo>
                  <a:cubicBezTo>
                    <a:pt x="8167" y="1207"/>
                    <a:pt x="8156" y="1155"/>
                    <a:pt x="8141" y="1107"/>
                  </a:cubicBezTo>
                  <a:cubicBezTo>
                    <a:pt x="8126" y="1060"/>
                    <a:pt x="8123" y="1012"/>
                    <a:pt x="8123" y="963"/>
                  </a:cubicBezTo>
                  <a:cubicBezTo>
                    <a:pt x="8123" y="922"/>
                    <a:pt x="8101" y="903"/>
                    <a:pt x="8087" y="867"/>
                  </a:cubicBezTo>
                  <a:cubicBezTo>
                    <a:pt x="8061" y="795"/>
                    <a:pt x="8024" y="719"/>
                    <a:pt x="7963" y="674"/>
                  </a:cubicBezTo>
                  <a:cubicBezTo>
                    <a:pt x="7869" y="607"/>
                    <a:pt x="7752" y="584"/>
                    <a:pt x="7641" y="602"/>
                  </a:cubicBezTo>
                  <a:cubicBezTo>
                    <a:pt x="7567" y="614"/>
                    <a:pt x="7482" y="637"/>
                    <a:pt x="7427" y="698"/>
                  </a:cubicBezTo>
                  <a:cubicBezTo>
                    <a:pt x="7388" y="742"/>
                    <a:pt x="7362" y="792"/>
                    <a:pt x="7338" y="843"/>
                  </a:cubicBezTo>
                  <a:cubicBezTo>
                    <a:pt x="7314" y="894"/>
                    <a:pt x="7294" y="957"/>
                    <a:pt x="7284" y="1011"/>
                  </a:cubicBezTo>
                  <a:cubicBezTo>
                    <a:pt x="7256" y="1175"/>
                    <a:pt x="7292" y="1338"/>
                    <a:pt x="7374" y="1469"/>
                  </a:cubicBezTo>
                  <a:cubicBezTo>
                    <a:pt x="7428" y="1555"/>
                    <a:pt x="7514" y="1625"/>
                    <a:pt x="7606" y="1661"/>
                  </a:cubicBezTo>
                  <a:cubicBezTo>
                    <a:pt x="7651" y="1679"/>
                    <a:pt x="7695" y="1685"/>
                    <a:pt x="7748" y="1685"/>
                  </a:cubicBezTo>
                  <a:cubicBezTo>
                    <a:pt x="7832" y="1685"/>
                    <a:pt x="7919" y="1714"/>
                    <a:pt x="7998" y="1757"/>
                  </a:cubicBezTo>
                  <a:cubicBezTo>
                    <a:pt x="8038" y="1779"/>
                    <a:pt x="8069" y="1800"/>
                    <a:pt x="8105" y="1830"/>
                  </a:cubicBezTo>
                  <a:cubicBezTo>
                    <a:pt x="8142" y="1860"/>
                    <a:pt x="8180" y="1913"/>
                    <a:pt x="8212" y="1950"/>
                  </a:cubicBezTo>
                  <a:cubicBezTo>
                    <a:pt x="8245" y="1988"/>
                    <a:pt x="8276" y="2029"/>
                    <a:pt x="8302" y="2070"/>
                  </a:cubicBezTo>
                  <a:cubicBezTo>
                    <a:pt x="8328" y="2113"/>
                    <a:pt x="8354" y="2145"/>
                    <a:pt x="8373" y="2191"/>
                  </a:cubicBezTo>
                  <a:cubicBezTo>
                    <a:pt x="8411" y="2283"/>
                    <a:pt x="8427" y="2383"/>
                    <a:pt x="8427" y="2480"/>
                  </a:cubicBezTo>
                  <a:cubicBezTo>
                    <a:pt x="8427" y="2575"/>
                    <a:pt x="8460" y="2686"/>
                    <a:pt x="8498" y="2793"/>
                  </a:cubicBezTo>
                  <a:cubicBezTo>
                    <a:pt x="8517" y="2846"/>
                    <a:pt x="8526" y="2891"/>
                    <a:pt x="8551" y="2937"/>
                  </a:cubicBezTo>
                  <a:cubicBezTo>
                    <a:pt x="8577" y="2984"/>
                    <a:pt x="8612" y="3024"/>
                    <a:pt x="8641" y="3057"/>
                  </a:cubicBezTo>
                  <a:cubicBezTo>
                    <a:pt x="8664" y="3084"/>
                    <a:pt x="8676" y="3128"/>
                    <a:pt x="8694" y="3154"/>
                  </a:cubicBezTo>
                  <a:cubicBezTo>
                    <a:pt x="8712" y="3180"/>
                    <a:pt x="8734" y="3198"/>
                    <a:pt x="8748" y="3226"/>
                  </a:cubicBezTo>
                  <a:cubicBezTo>
                    <a:pt x="8774" y="3282"/>
                    <a:pt x="8791" y="3337"/>
                    <a:pt x="8801" y="3419"/>
                  </a:cubicBezTo>
                  <a:cubicBezTo>
                    <a:pt x="8821" y="3581"/>
                    <a:pt x="8812" y="3832"/>
                    <a:pt x="8783" y="4237"/>
                  </a:cubicBezTo>
                  <a:cubicBezTo>
                    <a:pt x="8759" y="4575"/>
                    <a:pt x="8724" y="4830"/>
                    <a:pt x="8676" y="5032"/>
                  </a:cubicBezTo>
                  <a:cubicBezTo>
                    <a:pt x="8628" y="5233"/>
                    <a:pt x="8568" y="5384"/>
                    <a:pt x="8480" y="5513"/>
                  </a:cubicBezTo>
                  <a:cubicBezTo>
                    <a:pt x="8382" y="5659"/>
                    <a:pt x="8280" y="5841"/>
                    <a:pt x="8230" y="5995"/>
                  </a:cubicBezTo>
                  <a:cubicBezTo>
                    <a:pt x="8214" y="6046"/>
                    <a:pt x="8200" y="6101"/>
                    <a:pt x="8195" y="6139"/>
                  </a:cubicBezTo>
                  <a:cubicBezTo>
                    <a:pt x="8183" y="6227"/>
                    <a:pt x="8109" y="6338"/>
                    <a:pt x="7980" y="6476"/>
                  </a:cubicBezTo>
                  <a:cubicBezTo>
                    <a:pt x="7916" y="6545"/>
                    <a:pt x="7838" y="6616"/>
                    <a:pt x="7748" y="6693"/>
                  </a:cubicBezTo>
                  <a:cubicBezTo>
                    <a:pt x="7659" y="6770"/>
                    <a:pt x="7574" y="6851"/>
                    <a:pt x="7463" y="6933"/>
                  </a:cubicBezTo>
                  <a:cubicBezTo>
                    <a:pt x="7312" y="7045"/>
                    <a:pt x="7190" y="7132"/>
                    <a:pt x="7088" y="7198"/>
                  </a:cubicBezTo>
                  <a:cubicBezTo>
                    <a:pt x="7037" y="7231"/>
                    <a:pt x="6987" y="7272"/>
                    <a:pt x="6945" y="7295"/>
                  </a:cubicBezTo>
                  <a:cubicBezTo>
                    <a:pt x="6862" y="7340"/>
                    <a:pt x="6790" y="7357"/>
                    <a:pt x="6731" y="7367"/>
                  </a:cubicBezTo>
                  <a:cubicBezTo>
                    <a:pt x="6677" y="7375"/>
                    <a:pt x="6635" y="7359"/>
                    <a:pt x="6588" y="7343"/>
                  </a:cubicBezTo>
                  <a:cubicBezTo>
                    <a:pt x="6584" y="7341"/>
                    <a:pt x="6574" y="7344"/>
                    <a:pt x="6570" y="7343"/>
                  </a:cubicBezTo>
                  <a:cubicBezTo>
                    <a:pt x="6544" y="7333"/>
                    <a:pt x="6526" y="7335"/>
                    <a:pt x="6499" y="7319"/>
                  </a:cubicBezTo>
                  <a:cubicBezTo>
                    <a:pt x="6403" y="7260"/>
                    <a:pt x="6305" y="7232"/>
                    <a:pt x="6213" y="7246"/>
                  </a:cubicBezTo>
                  <a:cubicBezTo>
                    <a:pt x="6077" y="7268"/>
                    <a:pt x="5947" y="7362"/>
                    <a:pt x="5857" y="7511"/>
                  </a:cubicBezTo>
                  <a:cubicBezTo>
                    <a:pt x="5826" y="7561"/>
                    <a:pt x="5807" y="7619"/>
                    <a:pt x="5785" y="7680"/>
                  </a:cubicBezTo>
                  <a:cubicBezTo>
                    <a:pt x="5742" y="7801"/>
                    <a:pt x="5714" y="7934"/>
                    <a:pt x="5714" y="8089"/>
                  </a:cubicBezTo>
                  <a:cubicBezTo>
                    <a:pt x="5714" y="8163"/>
                    <a:pt x="5707" y="8243"/>
                    <a:pt x="5714" y="8306"/>
                  </a:cubicBezTo>
                  <a:cubicBezTo>
                    <a:pt x="5720" y="8368"/>
                    <a:pt x="5737" y="8422"/>
                    <a:pt x="5749" y="8474"/>
                  </a:cubicBezTo>
                  <a:cubicBezTo>
                    <a:pt x="5762" y="8526"/>
                    <a:pt x="5783" y="8577"/>
                    <a:pt x="5803" y="8619"/>
                  </a:cubicBezTo>
                  <a:cubicBezTo>
                    <a:pt x="5822" y="8660"/>
                    <a:pt x="5848" y="8684"/>
                    <a:pt x="5874" y="8715"/>
                  </a:cubicBezTo>
                  <a:cubicBezTo>
                    <a:pt x="5901" y="8746"/>
                    <a:pt x="5930" y="8790"/>
                    <a:pt x="5964" y="8811"/>
                  </a:cubicBezTo>
                  <a:cubicBezTo>
                    <a:pt x="5998" y="8832"/>
                    <a:pt x="6030" y="8848"/>
                    <a:pt x="6071" y="8859"/>
                  </a:cubicBezTo>
                  <a:cubicBezTo>
                    <a:pt x="6152" y="8882"/>
                    <a:pt x="6244" y="8874"/>
                    <a:pt x="6356" y="8859"/>
                  </a:cubicBezTo>
                  <a:cubicBezTo>
                    <a:pt x="6475" y="8844"/>
                    <a:pt x="6567" y="8824"/>
                    <a:pt x="6642" y="8763"/>
                  </a:cubicBezTo>
                  <a:cubicBezTo>
                    <a:pt x="6677" y="8734"/>
                    <a:pt x="6700" y="8688"/>
                    <a:pt x="6731" y="8643"/>
                  </a:cubicBezTo>
                  <a:cubicBezTo>
                    <a:pt x="6789" y="8558"/>
                    <a:pt x="6846" y="8444"/>
                    <a:pt x="6910" y="8282"/>
                  </a:cubicBezTo>
                  <a:cubicBezTo>
                    <a:pt x="6927" y="8238"/>
                    <a:pt x="6958" y="8182"/>
                    <a:pt x="6981" y="8137"/>
                  </a:cubicBezTo>
                  <a:cubicBezTo>
                    <a:pt x="6991" y="8118"/>
                    <a:pt x="6988" y="8108"/>
                    <a:pt x="6999" y="8089"/>
                  </a:cubicBezTo>
                  <a:cubicBezTo>
                    <a:pt x="7063" y="7974"/>
                    <a:pt x="7157" y="7864"/>
                    <a:pt x="7249" y="7752"/>
                  </a:cubicBezTo>
                  <a:cubicBezTo>
                    <a:pt x="7463" y="7490"/>
                    <a:pt x="7727" y="7236"/>
                    <a:pt x="7980" y="7078"/>
                  </a:cubicBezTo>
                  <a:cubicBezTo>
                    <a:pt x="8107" y="6999"/>
                    <a:pt x="8230" y="6939"/>
                    <a:pt x="8337" y="6909"/>
                  </a:cubicBezTo>
                  <a:cubicBezTo>
                    <a:pt x="8445" y="6880"/>
                    <a:pt x="8537" y="6898"/>
                    <a:pt x="8605" y="6933"/>
                  </a:cubicBezTo>
                  <a:cubicBezTo>
                    <a:pt x="8671" y="6967"/>
                    <a:pt x="8748" y="6974"/>
                    <a:pt x="8819" y="6982"/>
                  </a:cubicBezTo>
                  <a:cubicBezTo>
                    <a:pt x="8891" y="6989"/>
                    <a:pt x="8955" y="6980"/>
                    <a:pt x="8998" y="6958"/>
                  </a:cubicBezTo>
                  <a:cubicBezTo>
                    <a:pt x="9057" y="6927"/>
                    <a:pt x="9151" y="6969"/>
                    <a:pt x="9265" y="7054"/>
                  </a:cubicBezTo>
                  <a:cubicBezTo>
                    <a:pt x="9380" y="7139"/>
                    <a:pt x="9517" y="7270"/>
                    <a:pt x="9640" y="7415"/>
                  </a:cubicBezTo>
                  <a:cubicBezTo>
                    <a:pt x="9702" y="7488"/>
                    <a:pt x="9764" y="7578"/>
                    <a:pt x="9819" y="7656"/>
                  </a:cubicBezTo>
                  <a:cubicBezTo>
                    <a:pt x="9874" y="7734"/>
                    <a:pt x="9919" y="7797"/>
                    <a:pt x="9961" y="7872"/>
                  </a:cubicBezTo>
                  <a:cubicBezTo>
                    <a:pt x="10025" y="7986"/>
                    <a:pt x="10067" y="8096"/>
                    <a:pt x="10086" y="8185"/>
                  </a:cubicBezTo>
                  <a:cubicBezTo>
                    <a:pt x="10093" y="8215"/>
                    <a:pt x="10104" y="8232"/>
                    <a:pt x="10104" y="8258"/>
                  </a:cubicBezTo>
                  <a:cubicBezTo>
                    <a:pt x="10104" y="8304"/>
                    <a:pt x="10111" y="8371"/>
                    <a:pt x="10122" y="8426"/>
                  </a:cubicBezTo>
                  <a:cubicBezTo>
                    <a:pt x="10156" y="8593"/>
                    <a:pt x="10226" y="8783"/>
                    <a:pt x="10318" y="8908"/>
                  </a:cubicBezTo>
                  <a:cubicBezTo>
                    <a:pt x="10367" y="8974"/>
                    <a:pt x="10414" y="9032"/>
                    <a:pt x="10443" y="9100"/>
                  </a:cubicBezTo>
                  <a:cubicBezTo>
                    <a:pt x="10458" y="9134"/>
                    <a:pt x="10468" y="9181"/>
                    <a:pt x="10479" y="9221"/>
                  </a:cubicBezTo>
                  <a:cubicBezTo>
                    <a:pt x="10533" y="9419"/>
                    <a:pt x="10545" y="9696"/>
                    <a:pt x="10532" y="10280"/>
                  </a:cubicBezTo>
                  <a:cubicBezTo>
                    <a:pt x="10523" y="10705"/>
                    <a:pt x="10495" y="10995"/>
                    <a:pt x="10461" y="11195"/>
                  </a:cubicBezTo>
                  <a:cubicBezTo>
                    <a:pt x="10444" y="11295"/>
                    <a:pt x="10435" y="11368"/>
                    <a:pt x="10408" y="11435"/>
                  </a:cubicBezTo>
                  <a:cubicBezTo>
                    <a:pt x="10403" y="11447"/>
                    <a:pt x="10395" y="11449"/>
                    <a:pt x="10390" y="11459"/>
                  </a:cubicBezTo>
                  <a:cubicBezTo>
                    <a:pt x="10380" y="11480"/>
                    <a:pt x="10365" y="11513"/>
                    <a:pt x="10354" y="11532"/>
                  </a:cubicBezTo>
                  <a:cubicBezTo>
                    <a:pt x="10338" y="11561"/>
                    <a:pt x="10320" y="11579"/>
                    <a:pt x="10300" y="11604"/>
                  </a:cubicBezTo>
                  <a:cubicBezTo>
                    <a:pt x="10273" y="11639"/>
                    <a:pt x="10253" y="11680"/>
                    <a:pt x="10229" y="11724"/>
                  </a:cubicBezTo>
                  <a:cubicBezTo>
                    <a:pt x="10180" y="11814"/>
                    <a:pt x="10142" y="11921"/>
                    <a:pt x="10122" y="12013"/>
                  </a:cubicBezTo>
                  <a:cubicBezTo>
                    <a:pt x="10112" y="12060"/>
                    <a:pt x="10104" y="12095"/>
                    <a:pt x="10104" y="12134"/>
                  </a:cubicBezTo>
                  <a:cubicBezTo>
                    <a:pt x="10104" y="12160"/>
                    <a:pt x="10095" y="12199"/>
                    <a:pt x="10086" y="12230"/>
                  </a:cubicBezTo>
                  <a:cubicBezTo>
                    <a:pt x="10068" y="12291"/>
                    <a:pt x="10027" y="12349"/>
                    <a:pt x="9979" y="12422"/>
                  </a:cubicBezTo>
                  <a:cubicBezTo>
                    <a:pt x="9860" y="12606"/>
                    <a:pt x="9662" y="12818"/>
                    <a:pt x="9444" y="13000"/>
                  </a:cubicBezTo>
                  <a:cubicBezTo>
                    <a:pt x="9269" y="13146"/>
                    <a:pt x="9092" y="13275"/>
                    <a:pt x="8926" y="13361"/>
                  </a:cubicBezTo>
                  <a:cubicBezTo>
                    <a:pt x="8760" y="13447"/>
                    <a:pt x="8610" y="13486"/>
                    <a:pt x="8516" y="13458"/>
                  </a:cubicBezTo>
                  <a:cubicBezTo>
                    <a:pt x="8437" y="13434"/>
                    <a:pt x="8338" y="13446"/>
                    <a:pt x="8248" y="13458"/>
                  </a:cubicBezTo>
                  <a:cubicBezTo>
                    <a:pt x="8203" y="13464"/>
                    <a:pt x="8163" y="13468"/>
                    <a:pt x="8123" y="13482"/>
                  </a:cubicBezTo>
                  <a:cubicBezTo>
                    <a:pt x="8084" y="13495"/>
                    <a:pt x="8045" y="13509"/>
                    <a:pt x="8016" y="13530"/>
                  </a:cubicBezTo>
                  <a:cubicBezTo>
                    <a:pt x="7936" y="13587"/>
                    <a:pt x="7865" y="13627"/>
                    <a:pt x="7784" y="13626"/>
                  </a:cubicBezTo>
                  <a:cubicBezTo>
                    <a:pt x="7703" y="13626"/>
                    <a:pt x="7626" y="13583"/>
                    <a:pt x="7552" y="13530"/>
                  </a:cubicBezTo>
                  <a:cubicBezTo>
                    <a:pt x="7515" y="13503"/>
                    <a:pt x="7479" y="13472"/>
                    <a:pt x="7445" y="13434"/>
                  </a:cubicBezTo>
                  <a:cubicBezTo>
                    <a:pt x="7377" y="13356"/>
                    <a:pt x="7316" y="13267"/>
                    <a:pt x="7266" y="13145"/>
                  </a:cubicBezTo>
                  <a:cubicBezTo>
                    <a:pt x="7242" y="13083"/>
                    <a:pt x="7214" y="12999"/>
                    <a:pt x="7195" y="12928"/>
                  </a:cubicBezTo>
                  <a:cubicBezTo>
                    <a:pt x="7150" y="12761"/>
                    <a:pt x="7127" y="12644"/>
                    <a:pt x="7124" y="12519"/>
                  </a:cubicBezTo>
                  <a:cubicBezTo>
                    <a:pt x="7122" y="12435"/>
                    <a:pt x="7122" y="12353"/>
                    <a:pt x="7142" y="12254"/>
                  </a:cubicBezTo>
                  <a:cubicBezTo>
                    <a:pt x="7171" y="12106"/>
                    <a:pt x="7235" y="11937"/>
                    <a:pt x="7320" y="11676"/>
                  </a:cubicBezTo>
                  <a:cubicBezTo>
                    <a:pt x="7492" y="11150"/>
                    <a:pt x="7671" y="10819"/>
                    <a:pt x="7873" y="10689"/>
                  </a:cubicBezTo>
                  <a:cubicBezTo>
                    <a:pt x="7957" y="10635"/>
                    <a:pt x="8021" y="10589"/>
                    <a:pt x="8070" y="10521"/>
                  </a:cubicBezTo>
                  <a:cubicBezTo>
                    <a:pt x="8102" y="10475"/>
                    <a:pt x="8121" y="10435"/>
                    <a:pt x="8141" y="10376"/>
                  </a:cubicBezTo>
                  <a:cubicBezTo>
                    <a:pt x="8171" y="10288"/>
                    <a:pt x="8185" y="10171"/>
                    <a:pt x="8195" y="10039"/>
                  </a:cubicBezTo>
                  <a:cubicBezTo>
                    <a:pt x="8213" y="9782"/>
                    <a:pt x="8174" y="9476"/>
                    <a:pt x="8105" y="9365"/>
                  </a:cubicBezTo>
                  <a:cubicBezTo>
                    <a:pt x="8040" y="9259"/>
                    <a:pt x="7877" y="9192"/>
                    <a:pt x="7695" y="9172"/>
                  </a:cubicBezTo>
                  <a:cubicBezTo>
                    <a:pt x="7649" y="9168"/>
                    <a:pt x="7597" y="9171"/>
                    <a:pt x="7552" y="9172"/>
                  </a:cubicBezTo>
                  <a:cubicBezTo>
                    <a:pt x="7462" y="9175"/>
                    <a:pt x="7372" y="9191"/>
                    <a:pt x="7302" y="9221"/>
                  </a:cubicBezTo>
                  <a:cubicBezTo>
                    <a:pt x="7267" y="9235"/>
                    <a:pt x="7238" y="9247"/>
                    <a:pt x="7213" y="9269"/>
                  </a:cubicBezTo>
                  <a:cubicBezTo>
                    <a:pt x="7163" y="9313"/>
                    <a:pt x="7121" y="9401"/>
                    <a:pt x="7088" y="9485"/>
                  </a:cubicBezTo>
                  <a:cubicBezTo>
                    <a:pt x="7022" y="9654"/>
                    <a:pt x="7001" y="9885"/>
                    <a:pt x="7017" y="10111"/>
                  </a:cubicBezTo>
                  <a:cubicBezTo>
                    <a:pt x="7024" y="10225"/>
                    <a:pt x="7039" y="10323"/>
                    <a:pt x="7070" y="10424"/>
                  </a:cubicBezTo>
                  <a:cubicBezTo>
                    <a:pt x="7096" y="10507"/>
                    <a:pt x="7115" y="10591"/>
                    <a:pt x="7124" y="10665"/>
                  </a:cubicBezTo>
                  <a:cubicBezTo>
                    <a:pt x="7132" y="10739"/>
                    <a:pt x="7134" y="10796"/>
                    <a:pt x="7124" y="10882"/>
                  </a:cubicBezTo>
                  <a:cubicBezTo>
                    <a:pt x="7113" y="10968"/>
                    <a:pt x="7084" y="11077"/>
                    <a:pt x="7052" y="11195"/>
                  </a:cubicBezTo>
                  <a:cubicBezTo>
                    <a:pt x="7021" y="11312"/>
                    <a:pt x="6983" y="11459"/>
                    <a:pt x="6927" y="11628"/>
                  </a:cubicBezTo>
                  <a:cubicBezTo>
                    <a:pt x="6754" y="12157"/>
                    <a:pt x="6578" y="12456"/>
                    <a:pt x="6410" y="12543"/>
                  </a:cubicBezTo>
                  <a:cubicBezTo>
                    <a:pt x="6270" y="12615"/>
                    <a:pt x="6111" y="12870"/>
                    <a:pt x="6053" y="13097"/>
                  </a:cubicBezTo>
                  <a:cubicBezTo>
                    <a:pt x="5995" y="13321"/>
                    <a:pt x="5824" y="13547"/>
                    <a:pt x="5607" y="13747"/>
                  </a:cubicBezTo>
                  <a:cubicBezTo>
                    <a:pt x="5462" y="13879"/>
                    <a:pt x="5301" y="13990"/>
                    <a:pt x="5125" y="14084"/>
                  </a:cubicBezTo>
                  <a:cubicBezTo>
                    <a:pt x="4861" y="14225"/>
                    <a:pt x="4568" y="14310"/>
                    <a:pt x="4322" y="14300"/>
                  </a:cubicBezTo>
                  <a:cubicBezTo>
                    <a:pt x="4227" y="14297"/>
                    <a:pt x="4160" y="14290"/>
                    <a:pt x="4090" y="14276"/>
                  </a:cubicBezTo>
                  <a:cubicBezTo>
                    <a:pt x="3984" y="14256"/>
                    <a:pt x="3892" y="14231"/>
                    <a:pt x="3822" y="14180"/>
                  </a:cubicBezTo>
                  <a:cubicBezTo>
                    <a:pt x="3752" y="14129"/>
                    <a:pt x="3699" y="14056"/>
                    <a:pt x="3644" y="13963"/>
                  </a:cubicBezTo>
                  <a:cubicBezTo>
                    <a:pt x="3606" y="13900"/>
                    <a:pt x="3571" y="13858"/>
                    <a:pt x="3536" y="13819"/>
                  </a:cubicBezTo>
                  <a:cubicBezTo>
                    <a:pt x="3519" y="13799"/>
                    <a:pt x="3500" y="13784"/>
                    <a:pt x="3483" y="13771"/>
                  </a:cubicBezTo>
                  <a:cubicBezTo>
                    <a:pt x="3466" y="13757"/>
                    <a:pt x="3448" y="13731"/>
                    <a:pt x="3429" y="13722"/>
                  </a:cubicBezTo>
                  <a:cubicBezTo>
                    <a:pt x="3357" y="13688"/>
                    <a:pt x="3273" y="13709"/>
                    <a:pt x="3162" y="13747"/>
                  </a:cubicBezTo>
                  <a:cubicBezTo>
                    <a:pt x="3100" y="13767"/>
                    <a:pt x="3056" y="13770"/>
                    <a:pt x="3019" y="13795"/>
                  </a:cubicBezTo>
                  <a:cubicBezTo>
                    <a:pt x="3000" y="13807"/>
                    <a:pt x="2979" y="13828"/>
                    <a:pt x="2965" y="13843"/>
                  </a:cubicBezTo>
                  <a:cubicBezTo>
                    <a:pt x="2952" y="13858"/>
                    <a:pt x="2938" y="13872"/>
                    <a:pt x="2930" y="13891"/>
                  </a:cubicBezTo>
                  <a:cubicBezTo>
                    <a:pt x="2894" y="13970"/>
                    <a:pt x="2898" y="14081"/>
                    <a:pt x="2912" y="14276"/>
                  </a:cubicBezTo>
                  <a:cubicBezTo>
                    <a:pt x="2922" y="14426"/>
                    <a:pt x="2937" y="14542"/>
                    <a:pt x="2965" y="14613"/>
                  </a:cubicBezTo>
                  <a:cubicBezTo>
                    <a:pt x="3012" y="14732"/>
                    <a:pt x="3100" y="14757"/>
                    <a:pt x="3287" y="14782"/>
                  </a:cubicBezTo>
                  <a:cubicBezTo>
                    <a:pt x="3563" y="14818"/>
                    <a:pt x="3646" y="14916"/>
                    <a:pt x="3768" y="15311"/>
                  </a:cubicBezTo>
                  <a:cubicBezTo>
                    <a:pt x="3820" y="15476"/>
                    <a:pt x="3866" y="15608"/>
                    <a:pt x="3876" y="15721"/>
                  </a:cubicBezTo>
                  <a:cubicBezTo>
                    <a:pt x="3882" y="15796"/>
                    <a:pt x="3871" y="15855"/>
                    <a:pt x="3858" y="15937"/>
                  </a:cubicBezTo>
                  <a:cubicBezTo>
                    <a:pt x="3838" y="16061"/>
                    <a:pt x="3799" y="16209"/>
                    <a:pt x="3733" y="16419"/>
                  </a:cubicBezTo>
                  <a:cubicBezTo>
                    <a:pt x="3704" y="16511"/>
                    <a:pt x="3660" y="16604"/>
                    <a:pt x="3626" y="16684"/>
                  </a:cubicBezTo>
                  <a:cubicBezTo>
                    <a:pt x="3591" y="16764"/>
                    <a:pt x="3556" y="16837"/>
                    <a:pt x="3519" y="16900"/>
                  </a:cubicBezTo>
                  <a:cubicBezTo>
                    <a:pt x="3481" y="16964"/>
                    <a:pt x="3448" y="17004"/>
                    <a:pt x="3411" y="17045"/>
                  </a:cubicBezTo>
                  <a:cubicBezTo>
                    <a:pt x="3375" y="17086"/>
                    <a:pt x="3338" y="17127"/>
                    <a:pt x="3304" y="17141"/>
                  </a:cubicBezTo>
                  <a:cubicBezTo>
                    <a:pt x="3180" y="17194"/>
                    <a:pt x="3011" y="17457"/>
                    <a:pt x="2930" y="17719"/>
                  </a:cubicBezTo>
                  <a:cubicBezTo>
                    <a:pt x="2916" y="17764"/>
                    <a:pt x="2894" y="17796"/>
                    <a:pt x="2876" y="17839"/>
                  </a:cubicBezTo>
                  <a:cubicBezTo>
                    <a:pt x="2749" y="18139"/>
                    <a:pt x="2521" y="18406"/>
                    <a:pt x="1984" y="18826"/>
                  </a:cubicBezTo>
                  <a:cubicBezTo>
                    <a:pt x="1275" y="19381"/>
                    <a:pt x="1116" y="19451"/>
                    <a:pt x="734" y="19380"/>
                  </a:cubicBezTo>
                  <a:cubicBezTo>
                    <a:pt x="639" y="19362"/>
                    <a:pt x="565" y="19334"/>
                    <a:pt x="502" y="19332"/>
                  </a:cubicBezTo>
                  <a:cubicBezTo>
                    <a:pt x="471" y="19331"/>
                    <a:pt x="439" y="19352"/>
                    <a:pt x="413" y="19356"/>
                  </a:cubicBezTo>
                  <a:cubicBezTo>
                    <a:pt x="388" y="19360"/>
                    <a:pt x="363" y="19346"/>
                    <a:pt x="342" y="19356"/>
                  </a:cubicBezTo>
                  <a:cubicBezTo>
                    <a:pt x="321" y="19366"/>
                    <a:pt x="307" y="19388"/>
                    <a:pt x="288" y="19404"/>
                  </a:cubicBezTo>
                  <a:cubicBezTo>
                    <a:pt x="270" y="19420"/>
                    <a:pt x="252" y="19429"/>
                    <a:pt x="235" y="19452"/>
                  </a:cubicBezTo>
                  <a:cubicBezTo>
                    <a:pt x="201" y="19498"/>
                    <a:pt x="166" y="19567"/>
                    <a:pt x="128" y="19645"/>
                  </a:cubicBezTo>
                  <a:cubicBezTo>
                    <a:pt x="81" y="19741"/>
                    <a:pt x="40" y="19837"/>
                    <a:pt x="21" y="19934"/>
                  </a:cubicBezTo>
                  <a:cubicBezTo>
                    <a:pt x="11" y="19982"/>
                    <a:pt x="6" y="20030"/>
                    <a:pt x="3" y="20078"/>
                  </a:cubicBezTo>
                  <a:cubicBezTo>
                    <a:pt x="-1" y="20126"/>
                    <a:pt x="1" y="20176"/>
                    <a:pt x="3" y="20223"/>
                  </a:cubicBezTo>
                  <a:cubicBezTo>
                    <a:pt x="5" y="20269"/>
                    <a:pt x="13" y="20323"/>
                    <a:pt x="21" y="20367"/>
                  </a:cubicBezTo>
                  <a:cubicBezTo>
                    <a:pt x="28" y="20411"/>
                    <a:pt x="44" y="20446"/>
                    <a:pt x="56" y="20487"/>
                  </a:cubicBezTo>
                  <a:cubicBezTo>
                    <a:pt x="68" y="20528"/>
                    <a:pt x="75" y="20570"/>
                    <a:pt x="92" y="20608"/>
                  </a:cubicBezTo>
                  <a:cubicBezTo>
                    <a:pt x="109" y="20645"/>
                    <a:pt x="125" y="20671"/>
                    <a:pt x="145" y="20704"/>
                  </a:cubicBezTo>
                  <a:cubicBezTo>
                    <a:pt x="166" y="20737"/>
                    <a:pt x="193" y="20772"/>
                    <a:pt x="217" y="20800"/>
                  </a:cubicBezTo>
                  <a:cubicBezTo>
                    <a:pt x="361" y="20968"/>
                    <a:pt x="556" y="21049"/>
                    <a:pt x="770" y="20945"/>
                  </a:cubicBezTo>
                  <a:cubicBezTo>
                    <a:pt x="806" y="20927"/>
                    <a:pt x="841" y="20900"/>
                    <a:pt x="877" y="20873"/>
                  </a:cubicBezTo>
                  <a:cubicBezTo>
                    <a:pt x="915" y="20844"/>
                    <a:pt x="949" y="20795"/>
                    <a:pt x="984" y="20752"/>
                  </a:cubicBezTo>
                  <a:cubicBezTo>
                    <a:pt x="1020" y="20710"/>
                    <a:pt x="1061" y="20658"/>
                    <a:pt x="1091" y="20608"/>
                  </a:cubicBezTo>
                  <a:cubicBezTo>
                    <a:pt x="1122" y="20557"/>
                    <a:pt x="1142" y="20516"/>
                    <a:pt x="1163" y="20463"/>
                  </a:cubicBezTo>
                  <a:cubicBezTo>
                    <a:pt x="1184" y="20411"/>
                    <a:pt x="1208" y="20367"/>
                    <a:pt x="1216" y="20319"/>
                  </a:cubicBezTo>
                  <a:cubicBezTo>
                    <a:pt x="1222" y="20287"/>
                    <a:pt x="1222" y="20256"/>
                    <a:pt x="1234" y="20223"/>
                  </a:cubicBezTo>
                  <a:cubicBezTo>
                    <a:pt x="1246" y="20190"/>
                    <a:pt x="1268" y="20137"/>
                    <a:pt x="1288" y="20102"/>
                  </a:cubicBezTo>
                  <a:cubicBezTo>
                    <a:pt x="1327" y="20032"/>
                    <a:pt x="1377" y="19968"/>
                    <a:pt x="1448" y="19886"/>
                  </a:cubicBezTo>
                  <a:cubicBezTo>
                    <a:pt x="1520" y="19803"/>
                    <a:pt x="1608" y="19720"/>
                    <a:pt x="1716" y="19621"/>
                  </a:cubicBezTo>
                  <a:cubicBezTo>
                    <a:pt x="1824" y="19522"/>
                    <a:pt x="1960" y="19404"/>
                    <a:pt x="2109" y="19284"/>
                  </a:cubicBezTo>
                  <a:cubicBezTo>
                    <a:pt x="2369" y="19074"/>
                    <a:pt x="2563" y="18923"/>
                    <a:pt x="2715" y="18826"/>
                  </a:cubicBezTo>
                  <a:cubicBezTo>
                    <a:pt x="2766" y="18794"/>
                    <a:pt x="2815" y="18776"/>
                    <a:pt x="2858" y="18754"/>
                  </a:cubicBezTo>
                  <a:cubicBezTo>
                    <a:pt x="3033" y="18667"/>
                    <a:pt x="3152" y="18651"/>
                    <a:pt x="3304" y="18682"/>
                  </a:cubicBezTo>
                  <a:cubicBezTo>
                    <a:pt x="3506" y="18723"/>
                    <a:pt x="3739" y="18707"/>
                    <a:pt x="3822" y="18634"/>
                  </a:cubicBezTo>
                  <a:cubicBezTo>
                    <a:pt x="3935" y="18534"/>
                    <a:pt x="4058" y="18543"/>
                    <a:pt x="4179" y="18658"/>
                  </a:cubicBezTo>
                  <a:cubicBezTo>
                    <a:pt x="4209" y="18686"/>
                    <a:pt x="4239" y="18737"/>
                    <a:pt x="4268" y="18778"/>
                  </a:cubicBezTo>
                  <a:cubicBezTo>
                    <a:pt x="4297" y="18819"/>
                    <a:pt x="4330" y="18846"/>
                    <a:pt x="4357" y="18899"/>
                  </a:cubicBezTo>
                  <a:cubicBezTo>
                    <a:pt x="4413" y="19003"/>
                    <a:pt x="4473" y="19137"/>
                    <a:pt x="4518" y="19284"/>
                  </a:cubicBezTo>
                  <a:cubicBezTo>
                    <a:pt x="4541" y="19357"/>
                    <a:pt x="4556" y="19434"/>
                    <a:pt x="4572" y="19500"/>
                  </a:cubicBezTo>
                  <a:cubicBezTo>
                    <a:pt x="4602" y="19634"/>
                    <a:pt x="4606" y="19753"/>
                    <a:pt x="4607" y="19861"/>
                  </a:cubicBezTo>
                  <a:cubicBezTo>
                    <a:pt x="4610" y="20134"/>
                    <a:pt x="4522" y="20331"/>
                    <a:pt x="4340" y="20463"/>
                  </a:cubicBezTo>
                  <a:cubicBezTo>
                    <a:pt x="4227" y="20545"/>
                    <a:pt x="4158" y="20711"/>
                    <a:pt x="4143" y="20897"/>
                  </a:cubicBezTo>
                  <a:cubicBezTo>
                    <a:pt x="4140" y="20943"/>
                    <a:pt x="4140" y="20994"/>
                    <a:pt x="4143" y="21041"/>
                  </a:cubicBezTo>
                  <a:cubicBezTo>
                    <a:pt x="4152" y="21182"/>
                    <a:pt x="4196" y="21305"/>
                    <a:pt x="4268" y="21402"/>
                  </a:cubicBezTo>
                  <a:cubicBezTo>
                    <a:pt x="4288" y="21429"/>
                    <a:pt x="4301" y="21454"/>
                    <a:pt x="4322" y="21474"/>
                  </a:cubicBezTo>
                  <a:cubicBezTo>
                    <a:pt x="4364" y="21515"/>
                    <a:pt x="4422" y="21554"/>
                    <a:pt x="4464" y="21571"/>
                  </a:cubicBezTo>
                  <a:cubicBezTo>
                    <a:pt x="4508" y="21587"/>
                    <a:pt x="4547" y="21600"/>
                    <a:pt x="4589" y="21595"/>
                  </a:cubicBezTo>
                  <a:cubicBezTo>
                    <a:pt x="4737" y="21577"/>
                    <a:pt x="4868" y="21425"/>
                    <a:pt x="4929" y="21210"/>
                  </a:cubicBezTo>
                  <a:cubicBezTo>
                    <a:pt x="4955" y="21117"/>
                    <a:pt x="4969" y="21011"/>
                    <a:pt x="4964" y="20897"/>
                  </a:cubicBezTo>
                  <a:cubicBezTo>
                    <a:pt x="4963" y="20859"/>
                    <a:pt x="4952" y="20816"/>
                    <a:pt x="4946" y="20776"/>
                  </a:cubicBezTo>
                  <a:cubicBezTo>
                    <a:pt x="4927" y="20639"/>
                    <a:pt x="4920" y="20511"/>
                    <a:pt x="4929" y="20391"/>
                  </a:cubicBezTo>
                  <a:cubicBezTo>
                    <a:pt x="4950" y="20093"/>
                    <a:pt x="5062" y="19856"/>
                    <a:pt x="5232" y="19741"/>
                  </a:cubicBezTo>
                  <a:cubicBezTo>
                    <a:pt x="5266" y="19718"/>
                    <a:pt x="5300" y="19706"/>
                    <a:pt x="5339" y="19693"/>
                  </a:cubicBezTo>
                  <a:cubicBezTo>
                    <a:pt x="5533" y="19627"/>
                    <a:pt x="5634" y="19483"/>
                    <a:pt x="5678" y="19187"/>
                  </a:cubicBezTo>
                  <a:cubicBezTo>
                    <a:pt x="5771" y="18560"/>
                    <a:pt x="6626" y="17963"/>
                    <a:pt x="7391" y="17984"/>
                  </a:cubicBezTo>
                  <a:cubicBezTo>
                    <a:pt x="7474" y="17986"/>
                    <a:pt x="7549" y="17975"/>
                    <a:pt x="7623" y="17984"/>
                  </a:cubicBezTo>
                  <a:cubicBezTo>
                    <a:pt x="7920" y="18019"/>
                    <a:pt x="8130" y="18115"/>
                    <a:pt x="8266" y="18248"/>
                  </a:cubicBezTo>
                  <a:cubicBezTo>
                    <a:pt x="8300" y="18282"/>
                    <a:pt x="8332" y="18330"/>
                    <a:pt x="8355" y="18369"/>
                  </a:cubicBezTo>
                  <a:cubicBezTo>
                    <a:pt x="8378" y="18408"/>
                    <a:pt x="8397" y="18445"/>
                    <a:pt x="8409" y="18489"/>
                  </a:cubicBezTo>
                  <a:cubicBezTo>
                    <a:pt x="8420" y="18534"/>
                    <a:pt x="8427" y="18584"/>
                    <a:pt x="8427" y="18634"/>
                  </a:cubicBezTo>
                  <a:cubicBezTo>
                    <a:pt x="8427" y="18777"/>
                    <a:pt x="8489" y="18930"/>
                    <a:pt x="8569" y="19067"/>
                  </a:cubicBezTo>
                  <a:cubicBezTo>
                    <a:pt x="8703" y="19295"/>
                    <a:pt x="8914" y="19476"/>
                    <a:pt x="9105" y="19476"/>
                  </a:cubicBezTo>
                  <a:cubicBezTo>
                    <a:pt x="9360" y="19476"/>
                    <a:pt x="9556" y="19279"/>
                    <a:pt x="9640" y="18971"/>
                  </a:cubicBezTo>
                  <a:cubicBezTo>
                    <a:pt x="9654" y="18919"/>
                    <a:pt x="9669" y="18859"/>
                    <a:pt x="9676" y="18802"/>
                  </a:cubicBezTo>
                  <a:cubicBezTo>
                    <a:pt x="9683" y="18745"/>
                    <a:pt x="9676" y="18671"/>
                    <a:pt x="9676" y="18610"/>
                  </a:cubicBezTo>
                  <a:cubicBezTo>
                    <a:pt x="9676" y="18168"/>
                    <a:pt x="9527" y="17888"/>
                    <a:pt x="9265" y="17815"/>
                  </a:cubicBezTo>
                  <a:cubicBezTo>
                    <a:pt x="9177" y="17791"/>
                    <a:pt x="9090" y="17791"/>
                    <a:pt x="8980" y="17815"/>
                  </a:cubicBezTo>
                  <a:cubicBezTo>
                    <a:pt x="8920" y="17828"/>
                    <a:pt x="8860" y="17839"/>
                    <a:pt x="8801" y="17839"/>
                  </a:cubicBezTo>
                  <a:cubicBezTo>
                    <a:pt x="8742" y="17839"/>
                    <a:pt x="8679" y="17827"/>
                    <a:pt x="8623" y="17815"/>
                  </a:cubicBezTo>
                  <a:cubicBezTo>
                    <a:pt x="8454" y="17780"/>
                    <a:pt x="8305" y="17715"/>
                    <a:pt x="8195" y="17598"/>
                  </a:cubicBezTo>
                  <a:cubicBezTo>
                    <a:pt x="8158" y="17560"/>
                    <a:pt x="8114" y="17499"/>
                    <a:pt x="8087" y="17454"/>
                  </a:cubicBezTo>
                  <a:cubicBezTo>
                    <a:pt x="8061" y="17409"/>
                    <a:pt x="8048" y="17360"/>
                    <a:pt x="8034" y="17310"/>
                  </a:cubicBezTo>
                  <a:cubicBezTo>
                    <a:pt x="8020" y="17259"/>
                    <a:pt x="8016" y="17219"/>
                    <a:pt x="8016" y="17165"/>
                  </a:cubicBezTo>
                  <a:cubicBezTo>
                    <a:pt x="8016" y="17077"/>
                    <a:pt x="7999" y="16984"/>
                    <a:pt x="7980" y="16900"/>
                  </a:cubicBezTo>
                  <a:cubicBezTo>
                    <a:pt x="7971" y="16859"/>
                    <a:pt x="7957" y="16813"/>
                    <a:pt x="7945" y="16780"/>
                  </a:cubicBezTo>
                  <a:cubicBezTo>
                    <a:pt x="7932" y="16747"/>
                    <a:pt x="7923" y="16727"/>
                    <a:pt x="7909" y="16708"/>
                  </a:cubicBezTo>
                  <a:cubicBezTo>
                    <a:pt x="7901" y="16696"/>
                    <a:pt x="7896" y="16677"/>
                    <a:pt x="7891" y="16660"/>
                  </a:cubicBezTo>
                  <a:cubicBezTo>
                    <a:pt x="7875" y="16607"/>
                    <a:pt x="7862" y="16524"/>
                    <a:pt x="7873" y="16419"/>
                  </a:cubicBezTo>
                  <a:cubicBezTo>
                    <a:pt x="7889" y="16278"/>
                    <a:pt x="7934" y="16094"/>
                    <a:pt x="7998" y="15865"/>
                  </a:cubicBezTo>
                  <a:cubicBezTo>
                    <a:pt x="8036" y="15732"/>
                    <a:pt x="8069" y="15624"/>
                    <a:pt x="8105" y="15528"/>
                  </a:cubicBezTo>
                  <a:cubicBezTo>
                    <a:pt x="8124" y="15479"/>
                    <a:pt x="8140" y="15424"/>
                    <a:pt x="8159" y="15384"/>
                  </a:cubicBezTo>
                  <a:cubicBezTo>
                    <a:pt x="8254" y="15180"/>
                    <a:pt x="8378" y="15084"/>
                    <a:pt x="8534" y="14998"/>
                  </a:cubicBezTo>
                  <a:cubicBezTo>
                    <a:pt x="8650" y="14935"/>
                    <a:pt x="8721" y="14854"/>
                    <a:pt x="8783" y="14758"/>
                  </a:cubicBezTo>
                  <a:cubicBezTo>
                    <a:pt x="8846" y="14661"/>
                    <a:pt x="8887" y="14544"/>
                    <a:pt x="8908" y="14397"/>
                  </a:cubicBezTo>
                  <a:cubicBezTo>
                    <a:pt x="8976" y="13943"/>
                    <a:pt x="9753" y="13173"/>
                    <a:pt x="10229" y="13000"/>
                  </a:cubicBezTo>
                  <a:cubicBezTo>
                    <a:pt x="10302" y="12974"/>
                    <a:pt x="10370" y="12972"/>
                    <a:pt x="10425" y="12976"/>
                  </a:cubicBezTo>
                  <a:cubicBezTo>
                    <a:pt x="10453" y="12978"/>
                    <a:pt x="10475" y="12989"/>
                    <a:pt x="10497" y="13000"/>
                  </a:cubicBezTo>
                  <a:cubicBezTo>
                    <a:pt x="10528" y="13016"/>
                    <a:pt x="10565" y="13016"/>
                    <a:pt x="10604" y="13024"/>
                  </a:cubicBezTo>
                  <a:cubicBezTo>
                    <a:pt x="10682" y="13040"/>
                    <a:pt x="10776" y="13040"/>
                    <a:pt x="10854" y="13024"/>
                  </a:cubicBezTo>
                  <a:cubicBezTo>
                    <a:pt x="10893" y="13016"/>
                    <a:pt x="10929" y="13016"/>
                    <a:pt x="10961" y="13000"/>
                  </a:cubicBezTo>
                  <a:cubicBezTo>
                    <a:pt x="10982" y="12989"/>
                    <a:pt x="11009" y="12981"/>
                    <a:pt x="11032" y="12976"/>
                  </a:cubicBezTo>
                  <a:cubicBezTo>
                    <a:pt x="11080" y="12967"/>
                    <a:pt x="11132" y="12959"/>
                    <a:pt x="11193" y="12976"/>
                  </a:cubicBezTo>
                  <a:cubicBezTo>
                    <a:pt x="11285" y="13002"/>
                    <a:pt x="11387" y="13073"/>
                    <a:pt x="11532" y="13169"/>
                  </a:cubicBezTo>
                  <a:cubicBezTo>
                    <a:pt x="11629" y="13233"/>
                    <a:pt x="11742" y="13310"/>
                    <a:pt x="11871" y="13410"/>
                  </a:cubicBezTo>
                  <a:cubicBezTo>
                    <a:pt x="12154" y="13626"/>
                    <a:pt x="12404" y="13851"/>
                    <a:pt x="12514" y="13987"/>
                  </a:cubicBezTo>
                  <a:cubicBezTo>
                    <a:pt x="12523" y="13999"/>
                    <a:pt x="12524" y="14001"/>
                    <a:pt x="12531" y="14011"/>
                  </a:cubicBezTo>
                  <a:cubicBezTo>
                    <a:pt x="12538" y="14021"/>
                    <a:pt x="12544" y="14027"/>
                    <a:pt x="12549" y="14035"/>
                  </a:cubicBezTo>
                  <a:cubicBezTo>
                    <a:pt x="12559" y="14053"/>
                    <a:pt x="12566" y="14073"/>
                    <a:pt x="12567" y="14084"/>
                  </a:cubicBezTo>
                  <a:cubicBezTo>
                    <a:pt x="12574" y="14171"/>
                    <a:pt x="12596" y="14348"/>
                    <a:pt x="12603" y="14469"/>
                  </a:cubicBezTo>
                  <a:cubicBezTo>
                    <a:pt x="12605" y="14499"/>
                    <a:pt x="12603" y="14531"/>
                    <a:pt x="12621" y="14565"/>
                  </a:cubicBezTo>
                  <a:cubicBezTo>
                    <a:pt x="12674" y="14667"/>
                    <a:pt x="12792" y="14768"/>
                    <a:pt x="12924" y="14830"/>
                  </a:cubicBezTo>
                  <a:cubicBezTo>
                    <a:pt x="13045" y="14887"/>
                    <a:pt x="13162" y="14994"/>
                    <a:pt x="13263" y="15119"/>
                  </a:cubicBezTo>
                  <a:cubicBezTo>
                    <a:pt x="13415" y="15306"/>
                    <a:pt x="13543" y="15547"/>
                    <a:pt x="13620" y="15817"/>
                  </a:cubicBezTo>
                  <a:cubicBezTo>
                    <a:pt x="13697" y="16088"/>
                    <a:pt x="13723" y="16390"/>
                    <a:pt x="13691" y="16660"/>
                  </a:cubicBezTo>
                  <a:cubicBezTo>
                    <a:pt x="13672" y="16821"/>
                    <a:pt x="13643" y="16955"/>
                    <a:pt x="13602" y="17069"/>
                  </a:cubicBezTo>
                  <a:cubicBezTo>
                    <a:pt x="13582" y="17126"/>
                    <a:pt x="13557" y="17168"/>
                    <a:pt x="13531" y="17213"/>
                  </a:cubicBezTo>
                  <a:cubicBezTo>
                    <a:pt x="13479" y="17303"/>
                    <a:pt x="13425" y="17365"/>
                    <a:pt x="13352" y="17406"/>
                  </a:cubicBezTo>
                  <a:cubicBezTo>
                    <a:pt x="13280" y="17447"/>
                    <a:pt x="13195" y="17463"/>
                    <a:pt x="13102" y="17454"/>
                  </a:cubicBezTo>
                  <a:cubicBezTo>
                    <a:pt x="13056" y="17449"/>
                    <a:pt x="13011" y="17447"/>
                    <a:pt x="12960" y="17430"/>
                  </a:cubicBezTo>
                  <a:cubicBezTo>
                    <a:pt x="12809" y="17379"/>
                    <a:pt x="12654" y="17400"/>
                    <a:pt x="12531" y="17478"/>
                  </a:cubicBezTo>
                  <a:cubicBezTo>
                    <a:pt x="12491" y="17504"/>
                    <a:pt x="12459" y="17537"/>
                    <a:pt x="12424" y="17574"/>
                  </a:cubicBezTo>
                  <a:cubicBezTo>
                    <a:pt x="12389" y="17612"/>
                    <a:pt x="12363" y="17647"/>
                    <a:pt x="12335" y="17695"/>
                  </a:cubicBezTo>
                  <a:cubicBezTo>
                    <a:pt x="12307" y="17743"/>
                    <a:pt x="12266" y="17807"/>
                    <a:pt x="12246" y="17863"/>
                  </a:cubicBezTo>
                  <a:cubicBezTo>
                    <a:pt x="12206" y="17978"/>
                    <a:pt x="12192" y="18107"/>
                    <a:pt x="12192" y="18248"/>
                  </a:cubicBezTo>
                  <a:cubicBezTo>
                    <a:pt x="12192" y="18395"/>
                    <a:pt x="12206" y="18507"/>
                    <a:pt x="12228" y="18610"/>
                  </a:cubicBezTo>
                  <a:cubicBezTo>
                    <a:pt x="12250" y="18712"/>
                    <a:pt x="12288" y="18787"/>
                    <a:pt x="12335" y="18850"/>
                  </a:cubicBezTo>
                  <a:cubicBezTo>
                    <a:pt x="12382" y="18914"/>
                    <a:pt x="12438" y="18965"/>
                    <a:pt x="12514" y="18995"/>
                  </a:cubicBezTo>
                  <a:cubicBezTo>
                    <a:pt x="12589" y="19024"/>
                    <a:pt x="12673" y="19043"/>
                    <a:pt x="12781" y="19043"/>
                  </a:cubicBezTo>
                  <a:cubicBezTo>
                    <a:pt x="12843" y="19043"/>
                    <a:pt x="12910" y="19032"/>
                    <a:pt x="12960" y="19019"/>
                  </a:cubicBezTo>
                  <a:cubicBezTo>
                    <a:pt x="13060" y="18993"/>
                    <a:pt x="13123" y="18939"/>
                    <a:pt x="13192" y="18850"/>
                  </a:cubicBezTo>
                  <a:cubicBezTo>
                    <a:pt x="13226" y="18806"/>
                    <a:pt x="13268" y="18769"/>
                    <a:pt x="13299" y="18706"/>
                  </a:cubicBezTo>
                  <a:cubicBezTo>
                    <a:pt x="13345" y="18611"/>
                    <a:pt x="13386" y="18503"/>
                    <a:pt x="13406" y="18417"/>
                  </a:cubicBezTo>
                  <a:cubicBezTo>
                    <a:pt x="13426" y="18331"/>
                    <a:pt x="13422" y="18260"/>
                    <a:pt x="13406" y="18224"/>
                  </a:cubicBezTo>
                  <a:cubicBezTo>
                    <a:pt x="13399" y="18209"/>
                    <a:pt x="13391" y="18192"/>
                    <a:pt x="13388" y="18176"/>
                  </a:cubicBezTo>
                  <a:cubicBezTo>
                    <a:pt x="13385" y="18160"/>
                    <a:pt x="13387" y="18145"/>
                    <a:pt x="13388" y="18128"/>
                  </a:cubicBezTo>
                  <a:cubicBezTo>
                    <a:pt x="13390" y="18096"/>
                    <a:pt x="13391" y="18065"/>
                    <a:pt x="13406" y="18032"/>
                  </a:cubicBezTo>
                  <a:cubicBezTo>
                    <a:pt x="13421" y="17999"/>
                    <a:pt x="13451" y="17967"/>
                    <a:pt x="13477" y="17936"/>
                  </a:cubicBezTo>
                  <a:cubicBezTo>
                    <a:pt x="13606" y="17778"/>
                    <a:pt x="13849" y="17659"/>
                    <a:pt x="14084" y="17671"/>
                  </a:cubicBezTo>
                  <a:cubicBezTo>
                    <a:pt x="14288" y="17681"/>
                    <a:pt x="14520" y="17628"/>
                    <a:pt x="14584" y="17574"/>
                  </a:cubicBezTo>
                  <a:cubicBezTo>
                    <a:pt x="14592" y="17568"/>
                    <a:pt x="14603" y="17575"/>
                    <a:pt x="14619" y="17574"/>
                  </a:cubicBezTo>
                  <a:cubicBezTo>
                    <a:pt x="14636" y="17574"/>
                    <a:pt x="14650" y="17569"/>
                    <a:pt x="14673" y="17574"/>
                  </a:cubicBezTo>
                  <a:cubicBezTo>
                    <a:pt x="14683" y="17577"/>
                    <a:pt x="14698" y="17595"/>
                    <a:pt x="14709" y="17598"/>
                  </a:cubicBezTo>
                  <a:cubicBezTo>
                    <a:pt x="14853" y="17640"/>
                    <a:pt x="15089" y="17745"/>
                    <a:pt x="15333" y="17911"/>
                  </a:cubicBezTo>
                  <a:cubicBezTo>
                    <a:pt x="15684" y="18150"/>
                    <a:pt x="15883" y="18334"/>
                    <a:pt x="15994" y="18537"/>
                  </a:cubicBezTo>
                  <a:cubicBezTo>
                    <a:pt x="16012" y="18571"/>
                    <a:pt x="16034" y="18623"/>
                    <a:pt x="16047" y="18658"/>
                  </a:cubicBezTo>
                  <a:cubicBezTo>
                    <a:pt x="16061" y="18693"/>
                    <a:pt x="16073" y="18717"/>
                    <a:pt x="16083" y="18754"/>
                  </a:cubicBezTo>
                  <a:cubicBezTo>
                    <a:pt x="16148" y="19005"/>
                    <a:pt x="16291" y="19221"/>
                    <a:pt x="16476" y="19308"/>
                  </a:cubicBezTo>
                  <a:cubicBezTo>
                    <a:pt x="16554" y="19345"/>
                    <a:pt x="16623" y="19406"/>
                    <a:pt x="16690" y="19476"/>
                  </a:cubicBezTo>
                  <a:cubicBezTo>
                    <a:pt x="16723" y="19512"/>
                    <a:pt x="16768" y="19532"/>
                    <a:pt x="16797" y="19573"/>
                  </a:cubicBezTo>
                  <a:cubicBezTo>
                    <a:pt x="16883" y="19693"/>
                    <a:pt x="16936" y="19836"/>
                    <a:pt x="16957" y="19958"/>
                  </a:cubicBezTo>
                  <a:cubicBezTo>
                    <a:pt x="16972" y="20039"/>
                    <a:pt x="16967" y="20116"/>
                    <a:pt x="16940" y="20174"/>
                  </a:cubicBezTo>
                  <a:cubicBezTo>
                    <a:pt x="16845" y="20382"/>
                    <a:pt x="16988" y="20850"/>
                    <a:pt x="17172" y="20945"/>
                  </a:cubicBezTo>
                  <a:cubicBezTo>
                    <a:pt x="17201" y="20960"/>
                    <a:pt x="17229" y="20966"/>
                    <a:pt x="17261" y="20969"/>
                  </a:cubicBezTo>
                  <a:cubicBezTo>
                    <a:pt x="17324" y="20975"/>
                    <a:pt x="17396" y="20954"/>
                    <a:pt x="17457" y="20921"/>
                  </a:cubicBezTo>
                  <a:cubicBezTo>
                    <a:pt x="17518" y="20887"/>
                    <a:pt x="17571" y="20838"/>
                    <a:pt x="17618" y="20776"/>
                  </a:cubicBezTo>
                  <a:cubicBezTo>
                    <a:pt x="17631" y="20759"/>
                    <a:pt x="17642" y="20747"/>
                    <a:pt x="17653" y="20728"/>
                  </a:cubicBezTo>
                  <a:cubicBezTo>
                    <a:pt x="17662" y="20713"/>
                    <a:pt x="17664" y="20696"/>
                    <a:pt x="17671" y="20680"/>
                  </a:cubicBezTo>
                  <a:cubicBezTo>
                    <a:pt x="17706" y="20607"/>
                    <a:pt x="17725" y="20523"/>
                    <a:pt x="17725" y="20439"/>
                  </a:cubicBezTo>
                  <a:cubicBezTo>
                    <a:pt x="17725" y="20279"/>
                    <a:pt x="17594" y="19958"/>
                    <a:pt x="17421" y="19741"/>
                  </a:cubicBezTo>
                  <a:cubicBezTo>
                    <a:pt x="17355" y="19657"/>
                    <a:pt x="17301" y="19590"/>
                    <a:pt x="17261" y="19524"/>
                  </a:cubicBezTo>
                  <a:cubicBezTo>
                    <a:pt x="17252" y="19511"/>
                    <a:pt x="17250" y="19514"/>
                    <a:pt x="17243" y="19500"/>
                  </a:cubicBezTo>
                  <a:cubicBezTo>
                    <a:pt x="17221" y="19461"/>
                    <a:pt x="17203" y="19418"/>
                    <a:pt x="17189" y="19380"/>
                  </a:cubicBezTo>
                  <a:cubicBezTo>
                    <a:pt x="17186" y="19370"/>
                    <a:pt x="17175" y="19342"/>
                    <a:pt x="17172" y="19332"/>
                  </a:cubicBezTo>
                  <a:cubicBezTo>
                    <a:pt x="17169" y="19323"/>
                    <a:pt x="17174" y="19316"/>
                    <a:pt x="17172" y="19308"/>
                  </a:cubicBezTo>
                  <a:cubicBezTo>
                    <a:pt x="17159" y="19253"/>
                    <a:pt x="17154" y="19203"/>
                    <a:pt x="17154" y="19139"/>
                  </a:cubicBezTo>
                  <a:cubicBezTo>
                    <a:pt x="17154" y="19065"/>
                    <a:pt x="17158" y="18975"/>
                    <a:pt x="17172" y="18874"/>
                  </a:cubicBezTo>
                  <a:cubicBezTo>
                    <a:pt x="17229" y="18460"/>
                    <a:pt x="17278" y="18284"/>
                    <a:pt x="17475" y="18200"/>
                  </a:cubicBezTo>
                  <a:cubicBezTo>
                    <a:pt x="17554" y="18167"/>
                    <a:pt x="17659" y="18165"/>
                    <a:pt x="17796" y="18152"/>
                  </a:cubicBezTo>
                  <a:cubicBezTo>
                    <a:pt x="17865" y="18146"/>
                    <a:pt x="17941" y="18133"/>
                    <a:pt x="18028" y="18128"/>
                  </a:cubicBezTo>
                  <a:cubicBezTo>
                    <a:pt x="18301" y="18114"/>
                    <a:pt x="18469" y="18124"/>
                    <a:pt x="18671" y="18200"/>
                  </a:cubicBezTo>
                  <a:cubicBezTo>
                    <a:pt x="18771" y="18239"/>
                    <a:pt x="18883" y="18291"/>
                    <a:pt x="19010" y="18369"/>
                  </a:cubicBezTo>
                  <a:cubicBezTo>
                    <a:pt x="19137" y="18447"/>
                    <a:pt x="19291" y="18553"/>
                    <a:pt x="19474" y="18682"/>
                  </a:cubicBezTo>
                  <a:cubicBezTo>
                    <a:pt x="19628" y="18790"/>
                    <a:pt x="19759" y="18885"/>
                    <a:pt x="19867" y="18971"/>
                  </a:cubicBezTo>
                  <a:cubicBezTo>
                    <a:pt x="19974" y="19057"/>
                    <a:pt x="20049" y="19117"/>
                    <a:pt x="20116" y="19187"/>
                  </a:cubicBezTo>
                  <a:cubicBezTo>
                    <a:pt x="20150" y="19223"/>
                    <a:pt x="20181" y="19275"/>
                    <a:pt x="20206" y="19308"/>
                  </a:cubicBezTo>
                  <a:cubicBezTo>
                    <a:pt x="20280" y="19406"/>
                    <a:pt x="20321" y="19483"/>
                    <a:pt x="20331" y="19573"/>
                  </a:cubicBezTo>
                  <a:cubicBezTo>
                    <a:pt x="20344" y="19705"/>
                    <a:pt x="20378" y="19814"/>
                    <a:pt x="20438" y="19910"/>
                  </a:cubicBezTo>
                  <a:cubicBezTo>
                    <a:pt x="20616" y="20197"/>
                    <a:pt x="20963" y="20322"/>
                    <a:pt x="21223" y="20199"/>
                  </a:cubicBezTo>
                  <a:cubicBezTo>
                    <a:pt x="21281" y="20171"/>
                    <a:pt x="21337" y="20130"/>
                    <a:pt x="21384" y="20078"/>
                  </a:cubicBezTo>
                  <a:cubicBezTo>
                    <a:pt x="21431" y="20026"/>
                    <a:pt x="21460" y="19963"/>
                    <a:pt x="21491" y="19886"/>
                  </a:cubicBezTo>
                  <a:cubicBezTo>
                    <a:pt x="21528" y="19792"/>
                    <a:pt x="21563" y="19708"/>
                    <a:pt x="21580" y="19621"/>
                  </a:cubicBezTo>
                  <a:cubicBezTo>
                    <a:pt x="21597" y="19535"/>
                    <a:pt x="21599" y="19434"/>
                    <a:pt x="21598" y="19356"/>
                  </a:cubicBezTo>
                  <a:cubicBezTo>
                    <a:pt x="21596" y="19270"/>
                    <a:pt x="21581" y="19208"/>
                    <a:pt x="21562" y="19139"/>
                  </a:cubicBezTo>
                  <a:cubicBezTo>
                    <a:pt x="21543" y="19070"/>
                    <a:pt x="21526" y="19003"/>
                    <a:pt x="21491" y="18947"/>
                  </a:cubicBezTo>
                  <a:cubicBezTo>
                    <a:pt x="21473" y="18918"/>
                    <a:pt x="21458" y="18899"/>
                    <a:pt x="21437" y="18874"/>
                  </a:cubicBezTo>
                  <a:cubicBezTo>
                    <a:pt x="21416" y="18850"/>
                    <a:pt x="21391" y="18823"/>
                    <a:pt x="21366" y="18802"/>
                  </a:cubicBezTo>
                  <a:cubicBezTo>
                    <a:pt x="21316" y="18761"/>
                    <a:pt x="21250" y="18730"/>
                    <a:pt x="21187" y="18706"/>
                  </a:cubicBezTo>
                  <a:cubicBezTo>
                    <a:pt x="21124" y="18681"/>
                    <a:pt x="21066" y="18663"/>
                    <a:pt x="20991" y="18658"/>
                  </a:cubicBezTo>
                  <a:cubicBezTo>
                    <a:pt x="20915" y="18652"/>
                    <a:pt x="20827" y="18666"/>
                    <a:pt x="20741" y="18682"/>
                  </a:cubicBezTo>
                  <a:cubicBezTo>
                    <a:pt x="20692" y="18691"/>
                    <a:pt x="20642" y="18678"/>
                    <a:pt x="20598" y="18682"/>
                  </a:cubicBezTo>
                  <a:cubicBezTo>
                    <a:pt x="20468" y="18694"/>
                    <a:pt x="20358" y="18690"/>
                    <a:pt x="20223" y="18634"/>
                  </a:cubicBezTo>
                  <a:cubicBezTo>
                    <a:pt x="20179" y="18615"/>
                    <a:pt x="20133" y="18591"/>
                    <a:pt x="20081" y="18561"/>
                  </a:cubicBezTo>
                  <a:cubicBezTo>
                    <a:pt x="19925" y="18474"/>
                    <a:pt x="19732" y="18333"/>
                    <a:pt x="19456" y="18128"/>
                  </a:cubicBezTo>
                  <a:cubicBezTo>
                    <a:pt x="19172" y="17917"/>
                    <a:pt x="18961" y="17729"/>
                    <a:pt x="18814" y="17574"/>
                  </a:cubicBezTo>
                  <a:cubicBezTo>
                    <a:pt x="18777" y="17536"/>
                    <a:pt x="18735" y="17514"/>
                    <a:pt x="18706" y="17478"/>
                  </a:cubicBezTo>
                  <a:cubicBezTo>
                    <a:pt x="18678" y="17443"/>
                    <a:pt x="18656" y="17414"/>
                    <a:pt x="18635" y="17382"/>
                  </a:cubicBezTo>
                  <a:cubicBezTo>
                    <a:pt x="18594" y="17316"/>
                    <a:pt x="18573" y="17242"/>
                    <a:pt x="18564" y="17189"/>
                  </a:cubicBezTo>
                  <a:cubicBezTo>
                    <a:pt x="18550" y="17113"/>
                    <a:pt x="18536" y="17056"/>
                    <a:pt x="18510" y="16997"/>
                  </a:cubicBezTo>
                  <a:cubicBezTo>
                    <a:pt x="18484" y="16936"/>
                    <a:pt x="18445" y="16875"/>
                    <a:pt x="18403" y="16828"/>
                  </a:cubicBezTo>
                  <a:cubicBezTo>
                    <a:pt x="18318" y="16734"/>
                    <a:pt x="18205" y="16660"/>
                    <a:pt x="18028" y="16587"/>
                  </a:cubicBezTo>
                  <a:cubicBezTo>
                    <a:pt x="17930" y="16547"/>
                    <a:pt x="17755" y="16252"/>
                    <a:pt x="17636" y="15937"/>
                  </a:cubicBezTo>
                  <a:cubicBezTo>
                    <a:pt x="17560" y="15738"/>
                    <a:pt x="17515" y="15615"/>
                    <a:pt x="17493" y="15504"/>
                  </a:cubicBezTo>
                  <a:cubicBezTo>
                    <a:pt x="17485" y="15467"/>
                    <a:pt x="17477" y="15441"/>
                    <a:pt x="17475" y="15408"/>
                  </a:cubicBezTo>
                  <a:cubicBezTo>
                    <a:pt x="17471" y="15341"/>
                    <a:pt x="17475" y="15261"/>
                    <a:pt x="17493" y="15191"/>
                  </a:cubicBezTo>
                  <a:cubicBezTo>
                    <a:pt x="17510" y="15121"/>
                    <a:pt x="17545" y="15048"/>
                    <a:pt x="17582" y="14950"/>
                  </a:cubicBezTo>
                  <a:cubicBezTo>
                    <a:pt x="17604" y="14892"/>
                    <a:pt x="17625" y="14832"/>
                    <a:pt x="17653" y="14782"/>
                  </a:cubicBezTo>
                  <a:cubicBezTo>
                    <a:pt x="17711" y="14681"/>
                    <a:pt x="17771" y="14608"/>
                    <a:pt x="17832" y="14565"/>
                  </a:cubicBezTo>
                  <a:cubicBezTo>
                    <a:pt x="17862" y="14544"/>
                    <a:pt x="17896" y="14541"/>
                    <a:pt x="17921" y="14541"/>
                  </a:cubicBezTo>
                  <a:cubicBezTo>
                    <a:pt x="17946" y="14541"/>
                    <a:pt x="17970" y="14522"/>
                    <a:pt x="17993" y="14517"/>
                  </a:cubicBezTo>
                  <a:cubicBezTo>
                    <a:pt x="18243" y="14464"/>
                    <a:pt x="18395" y="14137"/>
                    <a:pt x="18350" y="13843"/>
                  </a:cubicBezTo>
                  <a:cubicBezTo>
                    <a:pt x="18340" y="13789"/>
                    <a:pt x="18319" y="13724"/>
                    <a:pt x="18296" y="13674"/>
                  </a:cubicBezTo>
                  <a:cubicBezTo>
                    <a:pt x="18273" y="13623"/>
                    <a:pt x="18244" y="13596"/>
                    <a:pt x="18207" y="13554"/>
                  </a:cubicBezTo>
                  <a:cubicBezTo>
                    <a:pt x="18180" y="13524"/>
                    <a:pt x="18150" y="13499"/>
                    <a:pt x="18118" y="13482"/>
                  </a:cubicBezTo>
                  <a:cubicBezTo>
                    <a:pt x="18093" y="13469"/>
                    <a:pt x="18073" y="13440"/>
                    <a:pt x="18046" y="13434"/>
                  </a:cubicBezTo>
                  <a:cubicBezTo>
                    <a:pt x="18037" y="13431"/>
                    <a:pt x="18019" y="13435"/>
                    <a:pt x="18010" y="13434"/>
                  </a:cubicBezTo>
                  <a:cubicBezTo>
                    <a:pt x="17974" y="13428"/>
                    <a:pt x="17940" y="13429"/>
                    <a:pt x="17903" y="13434"/>
                  </a:cubicBezTo>
                  <a:cubicBezTo>
                    <a:pt x="17793" y="13448"/>
                    <a:pt x="17680" y="13508"/>
                    <a:pt x="17600" y="13602"/>
                  </a:cubicBezTo>
                  <a:cubicBezTo>
                    <a:pt x="17547" y="13665"/>
                    <a:pt x="17510" y="13754"/>
                    <a:pt x="17493" y="13843"/>
                  </a:cubicBezTo>
                  <a:cubicBezTo>
                    <a:pt x="17475" y="13935"/>
                    <a:pt x="17463" y="13978"/>
                    <a:pt x="17439" y="14011"/>
                  </a:cubicBezTo>
                  <a:cubicBezTo>
                    <a:pt x="17400" y="14067"/>
                    <a:pt x="17335" y="14067"/>
                    <a:pt x="17225" y="13987"/>
                  </a:cubicBezTo>
                  <a:cubicBezTo>
                    <a:pt x="17189" y="13962"/>
                    <a:pt x="17156" y="13928"/>
                    <a:pt x="17118" y="13915"/>
                  </a:cubicBezTo>
                  <a:cubicBezTo>
                    <a:pt x="17043" y="13888"/>
                    <a:pt x="16954" y="13892"/>
                    <a:pt x="16868" y="13915"/>
                  </a:cubicBezTo>
                  <a:cubicBezTo>
                    <a:pt x="16825" y="13926"/>
                    <a:pt x="16790" y="13939"/>
                    <a:pt x="16743" y="13963"/>
                  </a:cubicBezTo>
                  <a:cubicBezTo>
                    <a:pt x="16695" y="13988"/>
                    <a:pt x="16632" y="13989"/>
                    <a:pt x="16565" y="13987"/>
                  </a:cubicBezTo>
                  <a:cubicBezTo>
                    <a:pt x="16498" y="13985"/>
                    <a:pt x="16429" y="13987"/>
                    <a:pt x="16351" y="13963"/>
                  </a:cubicBezTo>
                  <a:cubicBezTo>
                    <a:pt x="16272" y="13939"/>
                    <a:pt x="16185" y="13909"/>
                    <a:pt x="16101" y="13867"/>
                  </a:cubicBezTo>
                  <a:cubicBezTo>
                    <a:pt x="16017" y="13825"/>
                    <a:pt x="15933" y="13754"/>
                    <a:pt x="15851" y="13698"/>
                  </a:cubicBezTo>
                  <a:cubicBezTo>
                    <a:pt x="15686" y="13587"/>
                    <a:pt x="15525" y="13453"/>
                    <a:pt x="15405" y="13313"/>
                  </a:cubicBezTo>
                  <a:cubicBezTo>
                    <a:pt x="15283" y="13172"/>
                    <a:pt x="15197" y="13037"/>
                    <a:pt x="15173" y="12904"/>
                  </a:cubicBezTo>
                  <a:cubicBezTo>
                    <a:pt x="15150" y="12784"/>
                    <a:pt x="15119" y="12686"/>
                    <a:pt x="15048" y="12591"/>
                  </a:cubicBezTo>
                  <a:cubicBezTo>
                    <a:pt x="14977" y="12496"/>
                    <a:pt x="14878" y="12391"/>
                    <a:pt x="14762" y="12326"/>
                  </a:cubicBezTo>
                  <a:cubicBezTo>
                    <a:pt x="14737" y="12312"/>
                    <a:pt x="14700" y="12301"/>
                    <a:pt x="14673" y="12278"/>
                  </a:cubicBezTo>
                  <a:cubicBezTo>
                    <a:pt x="14618" y="12232"/>
                    <a:pt x="14570" y="12159"/>
                    <a:pt x="14512" y="12085"/>
                  </a:cubicBezTo>
                  <a:cubicBezTo>
                    <a:pt x="14485" y="12050"/>
                    <a:pt x="14451" y="12029"/>
                    <a:pt x="14423" y="11989"/>
                  </a:cubicBezTo>
                  <a:cubicBezTo>
                    <a:pt x="14366" y="11906"/>
                    <a:pt x="14317" y="11822"/>
                    <a:pt x="14263" y="11724"/>
                  </a:cubicBezTo>
                  <a:cubicBezTo>
                    <a:pt x="14074" y="11385"/>
                    <a:pt x="13916" y="10969"/>
                    <a:pt x="13870" y="10689"/>
                  </a:cubicBezTo>
                  <a:cubicBezTo>
                    <a:pt x="13863" y="10648"/>
                    <a:pt x="13854" y="10627"/>
                    <a:pt x="13852" y="10593"/>
                  </a:cubicBezTo>
                  <a:cubicBezTo>
                    <a:pt x="13849" y="10524"/>
                    <a:pt x="13851" y="10465"/>
                    <a:pt x="13870" y="10424"/>
                  </a:cubicBezTo>
                  <a:cubicBezTo>
                    <a:pt x="13917" y="10324"/>
                    <a:pt x="13949" y="10218"/>
                    <a:pt x="13959" y="10111"/>
                  </a:cubicBezTo>
                  <a:cubicBezTo>
                    <a:pt x="13969" y="10005"/>
                    <a:pt x="13963" y="9900"/>
                    <a:pt x="13941" y="9798"/>
                  </a:cubicBezTo>
                  <a:cubicBezTo>
                    <a:pt x="13927" y="9731"/>
                    <a:pt x="13914" y="9643"/>
                    <a:pt x="13888" y="9582"/>
                  </a:cubicBezTo>
                  <a:cubicBezTo>
                    <a:pt x="13861" y="9520"/>
                    <a:pt x="13818" y="9464"/>
                    <a:pt x="13781" y="9413"/>
                  </a:cubicBezTo>
                  <a:cubicBezTo>
                    <a:pt x="13743" y="9362"/>
                    <a:pt x="13702" y="9330"/>
                    <a:pt x="13656" y="9293"/>
                  </a:cubicBezTo>
                  <a:cubicBezTo>
                    <a:pt x="13609" y="9255"/>
                    <a:pt x="13567" y="9217"/>
                    <a:pt x="13513" y="9196"/>
                  </a:cubicBezTo>
                  <a:cubicBezTo>
                    <a:pt x="13485" y="9186"/>
                    <a:pt x="13453" y="9178"/>
                    <a:pt x="13424" y="9172"/>
                  </a:cubicBezTo>
                  <a:cubicBezTo>
                    <a:pt x="13395" y="9167"/>
                    <a:pt x="13365" y="9172"/>
                    <a:pt x="13334" y="9172"/>
                  </a:cubicBezTo>
                  <a:cubicBezTo>
                    <a:pt x="13285" y="9172"/>
                    <a:pt x="13236" y="9186"/>
                    <a:pt x="13192" y="9196"/>
                  </a:cubicBezTo>
                  <a:cubicBezTo>
                    <a:pt x="13103" y="9218"/>
                    <a:pt x="13025" y="9256"/>
                    <a:pt x="12960" y="9317"/>
                  </a:cubicBezTo>
                  <a:cubicBezTo>
                    <a:pt x="12861" y="9409"/>
                    <a:pt x="12798" y="9538"/>
                    <a:pt x="12763" y="9702"/>
                  </a:cubicBezTo>
                  <a:cubicBezTo>
                    <a:pt x="12740" y="9812"/>
                    <a:pt x="12718" y="9928"/>
                    <a:pt x="12728" y="10063"/>
                  </a:cubicBezTo>
                  <a:cubicBezTo>
                    <a:pt x="12734" y="10150"/>
                    <a:pt x="12746" y="10237"/>
                    <a:pt x="12763" y="10304"/>
                  </a:cubicBezTo>
                  <a:cubicBezTo>
                    <a:pt x="12780" y="10371"/>
                    <a:pt x="12802" y="10418"/>
                    <a:pt x="12835" y="10472"/>
                  </a:cubicBezTo>
                  <a:cubicBezTo>
                    <a:pt x="12851" y="10500"/>
                    <a:pt x="12885" y="10519"/>
                    <a:pt x="12906" y="10545"/>
                  </a:cubicBezTo>
                  <a:cubicBezTo>
                    <a:pt x="12969" y="10622"/>
                    <a:pt x="13056" y="10702"/>
                    <a:pt x="13174" y="10785"/>
                  </a:cubicBezTo>
                  <a:cubicBezTo>
                    <a:pt x="13442" y="10976"/>
                    <a:pt x="13659" y="11317"/>
                    <a:pt x="13852" y="11797"/>
                  </a:cubicBezTo>
                  <a:cubicBezTo>
                    <a:pt x="13916" y="11954"/>
                    <a:pt x="13959" y="12075"/>
                    <a:pt x="13995" y="12182"/>
                  </a:cubicBezTo>
                  <a:cubicBezTo>
                    <a:pt x="14013" y="12235"/>
                    <a:pt x="14037" y="12281"/>
                    <a:pt x="14048" y="12326"/>
                  </a:cubicBezTo>
                  <a:cubicBezTo>
                    <a:pt x="14060" y="12372"/>
                    <a:pt x="14061" y="12407"/>
                    <a:pt x="14066" y="12447"/>
                  </a:cubicBezTo>
                  <a:cubicBezTo>
                    <a:pt x="14089" y="12604"/>
                    <a:pt x="14069" y="12720"/>
                    <a:pt x="14013" y="12904"/>
                  </a:cubicBezTo>
                  <a:cubicBezTo>
                    <a:pt x="13998" y="12954"/>
                    <a:pt x="13991" y="13010"/>
                    <a:pt x="13977" y="13048"/>
                  </a:cubicBezTo>
                  <a:cubicBezTo>
                    <a:pt x="13950" y="13126"/>
                    <a:pt x="13908" y="13176"/>
                    <a:pt x="13870" y="13217"/>
                  </a:cubicBezTo>
                  <a:cubicBezTo>
                    <a:pt x="13851" y="13238"/>
                    <a:pt x="13842" y="13251"/>
                    <a:pt x="13816" y="13265"/>
                  </a:cubicBezTo>
                  <a:cubicBezTo>
                    <a:pt x="13713" y="13321"/>
                    <a:pt x="13544" y="13332"/>
                    <a:pt x="13227" y="13337"/>
                  </a:cubicBezTo>
                  <a:cubicBezTo>
                    <a:pt x="12883" y="13343"/>
                    <a:pt x="12665" y="13322"/>
                    <a:pt x="12442" y="13217"/>
                  </a:cubicBezTo>
                  <a:cubicBezTo>
                    <a:pt x="12308" y="13154"/>
                    <a:pt x="12171" y="13059"/>
                    <a:pt x="11996" y="12928"/>
                  </a:cubicBezTo>
                  <a:cubicBezTo>
                    <a:pt x="11803" y="12783"/>
                    <a:pt x="11647" y="12639"/>
                    <a:pt x="11532" y="12495"/>
                  </a:cubicBezTo>
                  <a:cubicBezTo>
                    <a:pt x="11501" y="12457"/>
                    <a:pt x="11486" y="12413"/>
                    <a:pt x="11461" y="12374"/>
                  </a:cubicBezTo>
                  <a:cubicBezTo>
                    <a:pt x="11438" y="12340"/>
                    <a:pt x="11408" y="12313"/>
                    <a:pt x="11389" y="12278"/>
                  </a:cubicBezTo>
                  <a:cubicBezTo>
                    <a:pt x="11349" y="12203"/>
                    <a:pt x="11324" y="12140"/>
                    <a:pt x="11300" y="12061"/>
                  </a:cubicBezTo>
                  <a:cubicBezTo>
                    <a:pt x="11281" y="11999"/>
                    <a:pt x="11252" y="11926"/>
                    <a:pt x="11229" y="11869"/>
                  </a:cubicBezTo>
                  <a:cubicBezTo>
                    <a:pt x="11205" y="11811"/>
                    <a:pt x="11181" y="11747"/>
                    <a:pt x="11157" y="11700"/>
                  </a:cubicBezTo>
                  <a:cubicBezTo>
                    <a:pt x="11109" y="11607"/>
                    <a:pt x="11066" y="11547"/>
                    <a:pt x="11032" y="11532"/>
                  </a:cubicBezTo>
                  <a:cubicBezTo>
                    <a:pt x="11022" y="11527"/>
                    <a:pt x="11006" y="11523"/>
                    <a:pt x="10997" y="11508"/>
                  </a:cubicBezTo>
                  <a:cubicBezTo>
                    <a:pt x="10988" y="11492"/>
                    <a:pt x="10986" y="11461"/>
                    <a:pt x="10979" y="11435"/>
                  </a:cubicBezTo>
                  <a:cubicBezTo>
                    <a:pt x="10964" y="11382"/>
                    <a:pt x="10951" y="11316"/>
                    <a:pt x="10943" y="11219"/>
                  </a:cubicBezTo>
                  <a:cubicBezTo>
                    <a:pt x="10926" y="11025"/>
                    <a:pt x="10917" y="10734"/>
                    <a:pt x="10925" y="10352"/>
                  </a:cubicBezTo>
                  <a:cubicBezTo>
                    <a:pt x="10942" y="9579"/>
                    <a:pt x="10988" y="9251"/>
                    <a:pt x="11104" y="9028"/>
                  </a:cubicBezTo>
                  <a:cubicBezTo>
                    <a:pt x="11120" y="8996"/>
                    <a:pt x="11137" y="8984"/>
                    <a:pt x="11157" y="8956"/>
                  </a:cubicBezTo>
                  <a:cubicBezTo>
                    <a:pt x="11185" y="8916"/>
                    <a:pt x="11204" y="8861"/>
                    <a:pt x="11229" y="8811"/>
                  </a:cubicBezTo>
                  <a:cubicBezTo>
                    <a:pt x="11301" y="8661"/>
                    <a:pt x="11353" y="8476"/>
                    <a:pt x="11353" y="8354"/>
                  </a:cubicBezTo>
                  <a:cubicBezTo>
                    <a:pt x="11353" y="8257"/>
                    <a:pt x="11394" y="8147"/>
                    <a:pt x="11478" y="8017"/>
                  </a:cubicBezTo>
                  <a:cubicBezTo>
                    <a:pt x="11520" y="7952"/>
                    <a:pt x="11578" y="7896"/>
                    <a:pt x="11639" y="7824"/>
                  </a:cubicBezTo>
                  <a:cubicBezTo>
                    <a:pt x="11701" y="7751"/>
                    <a:pt x="11772" y="7661"/>
                    <a:pt x="11853" y="7583"/>
                  </a:cubicBezTo>
                  <a:cubicBezTo>
                    <a:pt x="12026" y="7417"/>
                    <a:pt x="12193" y="7302"/>
                    <a:pt x="12353" y="7222"/>
                  </a:cubicBezTo>
                  <a:cubicBezTo>
                    <a:pt x="12468" y="7165"/>
                    <a:pt x="12578" y="7138"/>
                    <a:pt x="12692" y="7126"/>
                  </a:cubicBezTo>
                  <a:cubicBezTo>
                    <a:pt x="12776" y="7117"/>
                    <a:pt x="12856" y="7111"/>
                    <a:pt x="12942" y="7126"/>
                  </a:cubicBezTo>
                  <a:cubicBezTo>
                    <a:pt x="13227" y="7177"/>
                    <a:pt x="13529" y="7358"/>
                    <a:pt x="13888" y="7680"/>
                  </a:cubicBezTo>
                  <a:cubicBezTo>
                    <a:pt x="14291" y="8041"/>
                    <a:pt x="14495" y="8306"/>
                    <a:pt x="14495" y="8498"/>
                  </a:cubicBezTo>
                  <a:cubicBezTo>
                    <a:pt x="14495" y="8627"/>
                    <a:pt x="14522" y="8756"/>
                    <a:pt x="14566" y="8859"/>
                  </a:cubicBezTo>
                  <a:cubicBezTo>
                    <a:pt x="14654" y="9067"/>
                    <a:pt x="14817" y="9206"/>
                    <a:pt x="14994" y="9269"/>
                  </a:cubicBezTo>
                  <a:cubicBezTo>
                    <a:pt x="15081" y="9299"/>
                    <a:pt x="15156" y="9308"/>
                    <a:pt x="15244" y="9293"/>
                  </a:cubicBezTo>
                  <a:cubicBezTo>
                    <a:pt x="15276" y="9287"/>
                    <a:pt x="15321" y="9281"/>
                    <a:pt x="15351" y="9269"/>
                  </a:cubicBezTo>
                  <a:cubicBezTo>
                    <a:pt x="15438" y="9235"/>
                    <a:pt x="15515" y="9192"/>
                    <a:pt x="15583" y="9100"/>
                  </a:cubicBezTo>
                  <a:cubicBezTo>
                    <a:pt x="15611" y="9063"/>
                    <a:pt x="15634" y="9020"/>
                    <a:pt x="15655" y="8980"/>
                  </a:cubicBezTo>
                  <a:cubicBezTo>
                    <a:pt x="15675" y="8940"/>
                    <a:pt x="15694" y="8901"/>
                    <a:pt x="15708" y="8859"/>
                  </a:cubicBezTo>
                  <a:cubicBezTo>
                    <a:pt x="15722" y="8817"/>
                    <a:pt x="15736" y="8758"/>
                    <a:pt x="15744" y="8715"/>
                  </a:cubicBezTo>
                  <a:cubicBezTo>
                    <a:pt x="15752" y="8671"/>
                    <a:pt x="15759" y="8638"/>
                    <a:pt x="15762" y="8595"/>
                  </a:cubicBezTo>
                  <a:cubicBezTo>
                    <a:pt x="15767" y="8507"/>
                    <a:pt x="15760" y="8414"/>
                    <a:pt x="15744" y="8330"/>
                  </a:cubicBezTo>
                  <a:cubicBezTo>
                    <a:pt x="15720" y="8203"/>
                    <a:pt x="15664" y="8096"/>
                    <a:pt x="15601" y="7993"/>
                  </a:cubicBezTo>
                  <a:cubicBezTo>
                    <a:pt x="15559" y="7924"/>
                    <a:pt x="15514" y="7851"/>
                    <a:pt x="15458" y="7800"/>
                  </a:cubicBezTo>
                  <a:cubicBezTo>
                    <a:pt x="15402" y="7750"/>
                    <a:pt x="15347" y="7706"/>
                    <a:pt x="15280" y="7680"/>
                  </a:cubicBezTo>
                  <a:cubicBezTo>
                    <a:pt x="15179" y="7641"/>
                    <a:pt x="15059" y="7647"/>
                    <a:pt x="14941" y="7680"/>
                  </a:cubicBezTo>
                  <a:cubicBezTo>
                    <a:pt x="14889" y="7694"/>
                    <a:pt x="14816" y="7698"/>
                    <a:pt x="14744" y="7680"/>
                  </a:cubicBezTo>
                  <a:cubicBezTo>
                    <a:pt x="14456" y="7609"/>
                    <a:pt x="14052" y="7305"/>
                    <a:pt x="13745" y="6982"/>
                  </a:cubicBezTo>
                  <a:cubicBezTo>
                    <a:pt x="13668" y="6901"/>
                    <a:pt x="13590" y="6797"/>
                    <a:pt x="13531" y="6717"/>
                  </a:cubicBezTo>
                  <a:cubicBezTo>
                    <a:pt x="13517" y="6698"/>
                    <a:pt x="13508" y="6687"/>
                    <a:pt x="13495" y="6669"/>
                  </a:cubicBezTo>
                  <a:cubicBezTo>
                    <a:pt x="13454" y="6608"/>
                    <a:pt x="13413" y="6556"/>
                    <a:pt x="13388" y="6500"/>
                  </a:cubicBezTo>
                  <a:cubicBezTo>
                    <a:pt x="13355" y="6427"/>
                    <a:pt x="13334" y="6367"/>
                    <a:pt x="13334" y="6308"/>
                  </a:cubicBezTo>
                  <a:cubicBezTo>
                    <a:pt x="13334" y="6173"/>
                    <a:pt x="13284" y="5991"/>
                    <a:pt x="13210" y="5850"/>
                  </a:cubicBezTo>
                  <a:cubicBezTo>
                    <a:pt x="13185" y="5802"/>
                    <a:pt x="13167" y="5741"/>
                    <a:pt x="13138" y="5706"/>
                  </a:cubicBezTo>
                  <a:cubicBezTo>
                    <a:pt x="13117" y="5680"/>
                    <a:pt x="13084" y="5661"/>
                    <a:pt x="13067" y="5633"/>
                  </a:cubicBezTo>
                  <a:cubicBezTo>
                    <a:pt x="13061" y="5625"/>
                    <a:pt x="13071" y="5617"/>
                    <a:pt x="13067" y="5609"/>
                  </a:cubicBezTo>
                  <a:cubicBezTo>
                    <a:pt x="13055" y="5589"/>
                    <a:pt x="13041" y="5560"/>
                    <a:pt x="13031" y="5537"/>
                  </a:cubicBezTo>
                  <a:cubicBezTo>
                    <a:pt x="13027" y="5527"/>
                    <a:pt x="13017" y="5524"/>
                    <a:pt x="13013" y="5513"/>
                  </a:cubicBezTo>
                  <a:cubicBezTo>
                    <a:pt x="12992" y="5458"/>
                    <a:pt x="12973" y="5396"/>
                    <a:pt x="12960" y="5320"/>
                  </a:cubicBezTo>
                  <a:cubicBezTo>
                    <a:pt x="12929" y="5141"/>
                    <a:pt x="12924" y="4887"/>
                    <a:pt x="12924" y="4502"/>
                  </a:cubicBezTo>
                  <a:cubicBezTo>
                    <a:pt x="12924" y="3645"/>
                    <a:pt x="12956" y="3531"/>
                    <a:pt x="13192" y="3322"/>
                  </a:cubicBezTo>
                  <a:cubicBezTo>
                    <a:pt x="13335" y="3195"/>
                    <a:pt x="13442" y="2964"/>
                    <a:pt x="13442" y="2817"/>
                  </a:cubicBezTo>
                  <a:cubicBezTo>
                    <a:pt x="13442" y="2654"/>
                    <a:pt x="13565" y="2450"/>
                    <a:pt x="13709" y="2287"/>
                  </a:cubicBezTo>
                  <a:cubicBezTo>
                    <a:pt x="13725" y="2270"/>
                    <a:pt x="13747" y="2255"/>
                    <a:pt x="13763" y="2239"/>
                  </a:cubicBezTo>
                  <a:cubicBezTo>
                    <a:pt x="13822" y="2179"/>
                    <a:pt x="13884" y="2127"/>
                    <a:pt x="13941" y="2094"/>
                  </a:cubicBezTo>
                  <a:cubicBezTo>
                    <a:pt x="14014" y="2053"/>
                    <a:pt x="14070" y="2045"/>
                    <a:pt x="14120" y="2070"/>
                  </a:cubicBezTo>
                  <a:cubicBezTo>
                    <a:pt x="14146" y="2084"/>
                    <a:pt x="14179" y="2093"/>
                    <a:pt x="14209" y="2094"/>
                  </a:cubicBezTo>
                  <a:cubicBezTo>
                    <a:pt x="14299" y="2098"/>
                    <a:pt x="14406" y="2049"/>
                    <a:pt x="14495" y="1974"/>
                  </a:cubicBezTo>
                  <a:cubicBezTo>
                    <a:pt x="14612" y="1874"/>
                    <a:pt x="14709" y="1708"/>
                    <a:pt x="14709" y="1565"/>
                  </a:cubicBezTo>
                  <a:cubicBezTo>
                    <a:pt x="14709" y="1277"/>
                    <a:pt x="14522" y="1084"/>
                    <a:pt x="14334" y="1011"/>
                  </a:cubicBezTo>
                  <a:cubicBezTo>
                    <a:pt x="14192" y="956"/>
                    <a:pt x="14047" y="980"/>
                    <a:pt x="13959" y="1107"/>
                  </a:cubicBezTo>
                  <a:cubicBezTo>
                    <a:pt x="13945" y="1129"/>
                    <a:pt x="13934" y="1152"/>
                    <a:pt x="13923" y="1180"/>
                  </a:cubicBezTo>
                  <a:cubicBezTo>
                    <a:pt x="13913" y="1207"/>
                    <a:pt x="13894" y="1218"/>
                    <a:pt x="13888" y="1252"/>
                  </a:cubicBezTo>
                  <a:cubicBezTo>
                    <a:pt x="13868" y="1353"/>
                    <a:pt x="13844" y="1462"/>
                    <a:pt x="13799" y="1541"/>
                  </a:cubicBezTo>
                  <a:cubicBezTo>
                    <a:pt x="13776" y="1580"/>
                    <a:pt x="13756" y="1603"/>
                    <a:pt x="13727" y="1637"/>
                  </a:cubicBezTo>
                  <a:cubicBezTo>
                    <a:pt x="13585" y="1804"/>
                    <a:pt x="13372" y="1906"/>
                    <a:pt x="13138" y="1926"/>
                  </a:cubicBezTo>
                  <a:cubicBezTo>
                    <a:pt x="12765" y="1959"/>
                    <a:pt x="12317" y="1787"/>
                    <a:pt x="11978" y="1420"/>
                  </a:cubicBezTo>
                  <a:cubicBezTo>
                    <a:pt x="11845" y="1276"/>
                    <a:pt x="11746" y="1143"/>
                    <a:pt x="11675" y="1011"/>
                  </a:cubicBezTo>
                  <a:cubicBezTo>
                    <a:pt x="11639" y="944"/>
                    <a:pt x="11604" y="878"/>
                    <a:pt x="11585" y="819"/>
                  </a:cubicBezTo>
                  <a:cubicBezTo>
                    <a:pt x="11576" y="788"/>
                    <a:pt x="11572" y="774"/>
                    <a:pt x="11568" y="746"/>
                  </a:cubicBezTo>
                  <a:cubicBezTo>
                    <a:pt x="11563" y="718"/>
                    <a:pt x="11568" y="675"/>
                    <a:pt x="11568" y="650"/>
                  </a:cubicBezTo>
                  <a:cubicBezTo>
                    <a:pt x="11568" y="598"/>
                    <a:pt x="11556" y="552"/>
                    <a:pt x="11550" y="506"/>
                  </a:cubicBezTo>
                  <a:cubicBezTo>
                    <a:pt x="11521" y="271"/>
                    <a:pt x="11429" y="119"/>
                    <a:pt x="11264" y="48"/>
                  </a:cubicBezTo>
                  <a:cubicBezTo>
                    <a:pt x="11198" y="20"/>
                    <a:pt x="11118" y="0"/>
                    <a:pt x="11032" y="0"/>
                  </a:cubicBezTo>
                  <a:close/>
                  <a:moveTo>
                    <a:pt x="10979" y="1396"/>
                  </a:moveTo>
                  <a:cubicBezTo>
                    <a:pt x="11254" y="1409"/>
                    <a:pt x="11536" y="1595"/>
                    <a:pt x="11835" y="1926"/>
                  </a:cubicBezTo>
                  <a:cubicBezTo>
                    <a:pt x="12130" y="2252"/>
                    <a:pt x="12267" y="2487"/>
                    <a:pt x="12228" y="2624"/>
                  </a:cubicBezTo>
                  <a:cubicBezTo>
                    <a:pt x="12195" y="2741"/>
                    <a:pt x="12266" y="3026"/>
                    <a:pt x="12389" y="3250"/>
                  </a:cubicBezTo>
                  <a:cubicBezTo>
                    <a:pt x="12702" y="3823"/>
                    <a:pt x="12699" y="5284"/>
                    <a:pt x="12389" y="5730"/>
                  </a:cubicBezTo>
                  <a:cubicBezTo>
                    <a:pt x="12271" y="5899"/>
                    <a:pt x="12166" y="6159"/>
                    <a:pt x="12157" y="6332"/>
                  </a:cubicBezTo>
                  <a:cubicBezTo>
                    <a:pt x="12146" y="6525"/>
                    <a:pt x="11976" y="6828"/>
                    <a:pt x="11693" y="7102"/>
                  </a:cubicBezTo>
                  <a:cubicBezTo>
                    <a:pt x="11033" y="7741"/>
                    <a:pt x="10487" y="7727"/>
                    <a:pt x="9908" y="7054"/>
                  </a:cubicBezTo>
                  <a:cubicBezTo>
                    <a:pt x="9611" y="6709"/>
                    <a:pt x="9480" y="6437"/>
                    <a:pt x="9480" y="6187"/>
                  </a:cubicBezTo>
                  <a:cubicBezTo>
                    <a:pt x="9480" y="5988"/>
                    <a:pt x="9384" y="5706"/>
                    <a:pt x="9265" y="5561"/>
                  </a:cubicBezTo>
                  <a:cubicBezTo>
                    <a:pt x="9074" y="5328"/>
                    <a:pt x="9043" y="5202"/>
                    <a:pt x="9105" y="4382"/>
                  </a:cubicBezTo>
                  <a:cubicBezTo>
                    <a:pt x="9158" y="3669"/>
                    <a:pt x="9233" y="3379"/>
                    <a:pt x="9426" y="3130"/>
                  </a:cubicBezTo>
                  <a:cubicBezTo>
                    <a:pt x="9564" y="2952"/>
                    <a:pt x="9676" y="2679"/>
                    <a:pt x="9676" y="2528"/>
                  </a:cubicBezTo>
                  <a:cubicBezTo>
                    <a:pt x="9676" y="2367"/>
                    <a:pt x="9869" y="2077"/>
                    <a:pt x="10122" y="1830"/>
                  </a:cubicBezTo>
                  <a:cubicBezTo>
                    <a:pt x="10431" y="1527"/>
                    <a:pt x="10703" y="1383"/>
                    <a:pt x="10979" y="1396"/>
                  </a:cubicBezTo>
                  <a:close/>
                  <a:moveTo>
                    <a:pt x="14120" y="13795"/>
                  </a:moveTo>
                  <a:cubicBezTo>
                    <a:pt x="14187" y="13793"/>
                    <a:pt x="14272" y="13818"/>
                    <a:pt x="14352" y="13867"/>
                  </a:cubicBezTo>
                  <a:cubicBezTo>
                    <a:pt x="14524" y="13973"/>
                    <a:pt x="14672" y="13965"/>
                    <a:pt x="14834" y="13867"/>
                  </a:cubicBezTo>
                  <a:cubicBezTo>
                    <a:pt x="15161" y="13669"/>
                    <a:pt x="16369" y="14389"/>
                    <a:pt x="16369" y="14782"/>
                  </a:cubicBezTo>
                  <a:cubicBezTo>
                    <a:pt x="16369" y="15101"/>
                    <a:pt x="16681" y="15528"/>
                    <a:pt x="16922" y="15528"/>
                  </a:cubicBezTo>
                  <a:cubicBezTo>
                    <a:pt x="17019" y="15528"/>
                    <a:pt x="17190" y="15777"/>
                    <a:pt x="17314" y="16106"/>
                  </a:cubicBezTo>
                  <a:cubicBezTo>
                    <a:pt x="17494" y="16582"/>
                    <a:pt x="17516" y="16742"/>
                    <a:pt x="17421" y="17021"/>
                  </a:cubicBezTo>
                  <a:cubicBezTo>
                    <a:pt x="17358" y="17209"/>
                    <a:pt x="17338" y="17436"/>
                    <a:pt x="17368" y="17502"/>
                  </a:cubicBezTo>
                  <a:cubicBezTo>
                    <a:pt x="17398" y="17569"/>
                    <a:pt x="17374" y="17645"/>
                    <a:pt x="17314" y="17695"/>
                  </a:cubicBezTo>
                  <a:cubicBezTo>
                    <a:pt x="17255" y="17744"/>
                    <a:pt x="16950" y="17799"/>
                    <a:pt x="16636" y="17815"/>
                  </a:cubicBezTo>
                  <a:cubicBezTo>
                    <a:pt x="15882" y="17854"/>
                    <a:pt x="15095" y="17336"/>
                    <a:pt x="14834" y="16635"/>
                  </a:cubicBezTo>
                  <a:cubicBezTo>
                    <a:pt x="14723" y="16339"/>
                    <a:pt x="14546" y="16131"/>
                    <a:pt x="14387" y="16082"/>
                  </a:cubicBezTo>
                  <a:cubicBezTo>
                    <a:pt x="14027" y="15970"/>
                    <a:pt x="13627" y="15031"/>
                    <a:pt x="13709" y="14469"/>
                  </a:cubicBezTo>
                  <a:cubicBezTo>
                    <a:pt x="13773" y="14029"/>
                    <a:pt x="13918" y="13799"/>
                    <a:pt x="14120" y="13795"/>
                  </a:cubicBezTo>
                  <a:close/>
                  <a:moveTo>
                    <a:pt x="7177" y="13891"/>
                  </a:moveTo>
                  <a:cubicBezTo>
                    <a:pt x="7363" y="13887"/>
                    <a:pt x="7578" y="14128"/>
                    <a:pt x="7731" y="14541"/>
                  </a:cubicBezTo>
                  <a:cubicBezTo>
                    <a:pt x="7876" y="14934"/>
                    <a:pt x="7875" y="15010"/>
                    <a:pt x="7695" y="15576"/>
                  </a:cubicBezTo>
                  <a:cubicBezTo>
                    <a:pt x="7580" y="15938"/>
                    <a:pt x="7379" y="16277"/>
                    <a:pt x="7213" y="16395"/>
                  </a:cubicBezTo>
                  <a:cubicBezTo>
                    <a:pt x="7056" y="16505"/>
                    <a:pt x="6858" y="16832"/>
                    <a:pt x="6767" y="17093"/>
                  </a:cubicBezTo>
                  <a:cubicBezTo>
                    <a:pt x="6663" y="17389"/>
                    <a:pt x="6417" y="17693"/>
                    <a:pt x="6124" y="17911"/>
                  </a:cubicBezTo>
                  <a:cubicBezTo>
                    <a:pt x="5785" y="18164"/>
                    <a:pt x="5486" y="18265"/>
                    <a:pt x="5053" y="18273"/>
                  </a:cubicBezTo>
                  <a:cubicBezTo>
                    <a:pt x="4378" y="18285"/>
                    <a:pt x="4143" y="18153"/>
                    <a:pt x="4143" y="17791"/>
                  </a:cubicBezTo>
                  <a:cubicBezTo>
                    <a:pt x="4143" y="17655"/>
                    <a:pt x="4085" y="17471"/>
                    <a:pt x="4018" y="17382"/>
                  </a:cubicBezTo>
                  <a:cubicBezTo>
                    <a:pt x="3830" y="17127"/>
                    <a:pt x="4197" y="15958"/>
                    <a:pt x="4518" y="15793"/>
                  </a:cubicBezTo>
                  <a:cubicBezTo>
                    <a:pt x="4658" y="15721"/>
                    <a:pt x="4849" y="15448"/>
                    <a:pt x="4929" y="15191"/>
                  </a:cubicBezTo>
                  <a:cubicBezTo>
                    <a:pt x="5130" y="14539"/>
                    <a:pt x="5950" y="13943"/>
                    <a:pt x="6481" y="14060"/>
                  </a:cubicBezTo>
                  <a:cubicBezTo>
                    <a:pt x="6715" y="14111"/>
                    <a:pt x="6925" y="14066"/>
                    <a:pt x="7017" y="13963"/>
                  </a:cubicBezTo>
                  <a:cubicBezTo>
                    <a:pt x="7069" y="13905"/>
                    <a:pt x="7115" y="13892"/>
                    <a:pt x="7177" y="13891"/>
                  </a:cubicBezTo>
                  <a:close/>
                </a:path>
              </a:pathLst>
            </a:custGeom>
            <a:ln w="12700" cap="flat">
              <a:noFill/>
              <a:miter lim="400000"/>
            </a:ln>
            <a:effectLst/>
          </p:spPr>
        </p:pic>
        <p:sp>
          <p:nvSpPr>
            <p:cNvPr id="151" name="Shape 151"/>
            <p:cNvSpPr/>
            <p:nvPr/>
          </p:nvSpPr>
          <p:spPr>
            <a:xfrm>
              <a:off x="291506" y="89251"/>
              <a:ext cx="77616" cy="8023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spcBef>
                  <a:spcPts val="3300"/>
                </a:spcBef>
                <a:defRPr sz="1800">
                  <a:solidFill>
                    <a:srgbClr val="838787"/>
                  </a:solidFill>
                  <a:latin typeface="Avenir Next Medium"/>
                  <a:ea typeface="Avenir Next Medium"/>
                  <a:cs typeface="Avenir Next Medium"/>
                  <a:sym typeface="Avenir Next Medium"/>
                </a:defRPr>
              </a:lvl1pPr>
            </a:lstStyle>
            <a:p>
              <a:r>
                <a:rPr sz="1266"/>
                <a:t>C</a:t>
              </a:r>
            </a:p>
          </p:txBody>
        </p:sp>
        <p:sp>
          <p:nvSpPr>
            <p:cNvPr id="152" name="Shape 152"/>
            <p:cNvSpPr/>
            <p:nvPr/>
          </p:nvSpPr>
          <p:spPr>
            <a:xfrm>
              <a:off x="221958" y="0"/>
              <a:ext cx="67684" cy="664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spcBef>
                  <a:spcPts val="3300"/>
                </a:spcBef>
                <a:defRPr sz="1800">
                  <a:solidFill>
                    <a:srgbClr val="838787"/>
                  </a:solidFill>
                  <a:latin typeface="Avenir Next Medium"/>
                  <a:ea typeface="Avenir Next Medium"/>
                  <a:cs typeface="Avenir Next Medium"/>
                  <a:sym typeface="Avenir Next Medium"/>
                </a:defRPr>
              </a:lvl1pPr>
            </a:lstStyle>
            <a:p>
              <a:r>
                <a:rPr sz="1266"/>
                <a:t>N</a:t>
              </a:r>
            </a:p>
          </p:txBody>
        </p:sp>
        <p:sp>
          <p:nvSpPr>
            <p:cNvPr id="153" name="Shape 153"/>
            <p:cNvSpPr/>
            <p:nvPr/>
          </p:nvSpPr>
          <p:spPr>
            <a:xfrm>
              <a:off x="325688" y="37979"/>
              <a:ext cx="62136" cy="664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spcBef>
                  <a:spcPts val="3300"/>
                </a:spcBef>
                <a:defRPr sz="1800">
                  <a:solidFill>
                    <a:srgbClr val="838787"/>
                  </a:solidFill>
                  <a:latin typeface="Avenir Next Medium"/>
                  <a:ea typeface="Avenir Next Medium"/>
                  <a:cs typeface="Avenir Next Medium"/>
                  <a:sym typeface="Avenir Next Medium"/>
                </a:defRPr>
              </a:lvl1pPr>
            </a:lstStyle>
            <a:p>
              <a:r>
                <a:rPr sz="1266"/>
                <a:t>H</a:t>
              </a:r>
            </a:p>
          </p:txBody>
        </p:sp>
        <p:sp>
          <p:nvSpPr>
            <p:cNvPr id="154" name="Shape 154"/>
            <p:cNvSpPr/>
            <p:nvPr/>
          </p:nvSpPr>
          <p:spPr>
            <a:xfrm>
              <a:off x="350375" y="167109"/>
              <a:ext cx="95138" cy="81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spcBef>
                  <a:spcPts val="3300"/>
                </a:spcBef>
                <a:defRPr sz="1800">
                  <a:solidFill>
                    <a:srgbClr val="838787"/>
                  </a:solidFill>
                  <a:latin typeface="Avenir Next Medium"/>
                  <a:ea typeface="Avenir Next Medium"/>
                  <a:cs typeface="Avenir Next Medium"/>
                  <a:sym typeface="Avenir Next Medium"/>
                </a:defRPr>
              </a:lvl1pPr>
            </a:lstStyle>
            <a:p>
              <a:r>
                <a:rPr sz="1266"/>
                <a:t>Cl</a:t>
              </a:r>
            </a:p>
          </p:txBody>
        </p:sp>
        <p:sp>
          <p:nvSpPr>
            <p:cNvPr id="155" name="Shape 155"/>
            <p:cNvSpPr/>
            <p:nvPr/>
          </p:nvSpPr>
          <p:spPr>
            <a:xfrm>
              <a:off x="238046" y="94501"/>
              <a:ext cx="62411" cy="233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229" tIns="50229" rIns="50229" bIns="50229" numCol="1" anchor="ctr">
              <a:noAutofit/>
            </a:bodyPr>
            <a:lstStyle>
              <a:lvl1pPr algn="l" defTabSz="821531">
                <a:spcBef>
                  <a:spcPts val="3300"/>
                </a:spcBef>
                <a:defRPr sz="5400">
                  <a:latin typeface="Avenir Next Demi Bold"/>
                  <a:ea typeface="Avenir Next Demi Bold"/>
                  <a:cs typeface="Avenir Next Demi Bold"/>
                  <a:sym typeface="Avenir Next Demi Bold"/>
                </a:defRPr>
              </a:lvl1pPr>
            </a:lstStyle>
            <a:p>
              <a:r>
                <a:rPr sz="3797" dirty="0"/>
                <a:t>.</a:t>
              </a:r>
            </a:p>
          </p:txBody>
        </p:sp>
      </p:grpSp>
      <p:sp>
        <p:nvSpPr>
          <p:cNvPr id="158" name="Shape 158"/>
          <p:cNvSpPr/>
          <p:nvPr/>
        </p:nvSpPr>
        <p:spPr>
          <a:xfrm>
            <a:off x="4028830" y="4699429"/>
            <a:ext cx="394340" cy="18030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821531">
              <a:spcBef>
                <a:spcPts val="300"/>
              </a:spcBef>
              <a:defRPr sz="1000">
                <a:solidFill>
                  <a:srgbClr val="FFFFFF"/>
                </a:solidFill>
                <a:latin typeface="Avenir Next Medium"/>
                <a:ea typeface="Avenir Next Medium"/>
                <a:cs typeface="Avenir Next Medium"/>
                <a:sym typeface="Avenir Next Medium"/>
              </a:defRPr>
            </a:lvl1pPr>
          </a:lstStyle>
          <a:p>
            <a:r>
              <a:rPr sz="703" dirty="0"/>
              <a:t>PyBTM </a:t>
            </a:r>
          </a:p>
        </p:txBody>
      </p:sp>
      <p:sp>
        <p:nvSpPr>
          <p:cNvPr id="161" name="Shape 161"/>
          <p:cNvSpPr/>
          <p:nvPr/>
        </p:nvSpPr>
        <p:spPr>
          <a:xfrm>
            <a:off x="288330" y="5898703"/>
            <a:ext cx="2363660" cy="287579"/>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spcBef>
                <a:spcPts val="4200"/>
              </a:spcBef>
              <a:defRPr sz="1600" i="1"/>
            </a:lvl1pPr>
          </a:lstStyle>
          <a:p>
            <a:r>
              <a:rPr sz="1400" b="1" dirty="0">
                <a:latin typeface="Times New Roman" panose="02020603050405020304" pitchFamily="18" charset="0"/>
                <a:cs typeface="Times New Roman" panose="02020603050405020304" pitchFamily="18" charset="0"/>
              </a:rPr>
              <a:t>Phys. Rev. A 93, 063855</a:t>
            </a:r>
            <a:r>
              <a:rPr sz="1400" b="1" u="sng" dirty="0">
                <a:latin typeface="Times New Roman" panose="02020603050405020304" pitchFamily="18" charset="0"/>
                <a:cs typeface="Times New Roman" panose="02020603050405020304" pitchFamily="18" charset="0"/>
              </a:rPr>
              <a:t> </a:t>
            </a:r>
            <a:r>
              <a:rPr sz="1400" b="1" dirty="0">
                <a:latin typeface="Times New Roman" panose="02020603050405020304" pitchFamily="18" charset="0"/>
                <a:cs typeface="Times New Roman" panose="02020603050405020304" pitchFamily="18" charset="0"/>
              </a:rPr>
              <a:t>(2016)</a:t>
            </a:r>
          </a:p>
        </p:txBody>
      </p:sp>
      <p:sp>
        <p:nvSpPr>
          <p:cNvPr id="2" name="CasellaDiTesto 1"/>
          <p:cNvSpPr txBox="1"/>
          <p:nvPr/>
        </p:nvSpPr>
        <p:spPr>
          <a:xfrm>
            <a:off x="299275" y="6095011"/>
            <a:ext cx="3652988" cy="646331"/>
          </a:xfrm>
          <a:prstGeom prst="rect">
            <a:avLst/>
          </a:prstGeom>
          <a:noFill/>
        </p:spPr>
        <p:txBody>
          <a:bodyPr wrap="none" rtlCol="0">
            <a:spAutoFit/>
          </a:bodyPr>
          <a:lstStyle/>
          <a:p>
            <a:r>
              <a:rPr lang="it-IT" dirty="0" err="1"/>
              <a:t>Radicals</a:t>
            </a:r>
            <a:r>
              <a:rPr lang="it-IT" dirty="0"/>
              <a:t> </a:t>
            </a:r>
            <a:r>
              <a:rPr lang="it-IT" dirty="0" err="1"/>
              <a:t>synthesized</a:t>
            </a:r>
            <a:endParaRPr lang="it-IT" dirty="0"/>
          </a:p>
          <a:p>
            <a:r>
              <a:rPr lang="it-IT" b="1" dirty="0"/>
              <a:t> by L. </a:t>
            </a:r>
            <a:r>
              <a:rPr lang="it-IT" b="1" dirty="0" err="1"/>
              <a:t>Beverina</a:t>
            </a:r>
            <a:r>
              <a:rPr lang="it-IT" b="1" dirty="0"/>
              <a:t> (Uni. Milano Bicocca)</a:t>
            </a:r>
          </a:p>
        </p:txBody>
      </p:sp>
      <p:sp>
        <p:nvSpPr>
          <p:cNvPr id="4" name="Rettangolo 3"/>
          <p:cNvSpPr/>
          <p:nvPr/>
        </p:nvSpPr>
        <p:spPr>
          <a:xfrm>
            <a:off x="6550727" y="4009713"/>
            <a:ext cx="4840937" cy="1754326"/>
          </a:xfrm>
          <a:prstGeom prst="rect">
            <a:avLst/>
          </a:prstGeom>
        </p:spPr>
        <p:txBody>
          <a:bodyPr wrap="square">
            <a:spAutoFit/>
          </a:bodyPr>
          <a:lstStyle/>
          <a:p>
            <a:r>
              <a:rPr lang="en-US" dirty="0">
                <a:latin typeface="Times New Roman" panose="02020603050405020304" pitchFamily="18" charset="0"/>
              </a:rPr>
              <a:t>We report the evolution of the transmission peak in correspondence to the resonance field of the DPPH spin ensemble (</a:t>
            </a:r>
            <a:r>
              <a:rPr lang="en-US" dirty="0">
                <a:latin typeface="Arial" panose="020B0604020202020204" pitchFamily="34" charset="0"/>
              </a:rPr>
              <a:t>Br=</a:t>
            </a:r>
            <a:r>
              <a:rPr lang="en-US" dirty="0">
                <a:latin typeface="Times New Roman" panose="02020603050405020304" pitchFamily="18" charset="0"/>
              </a:rPr>
              <a:t>0</a:t>
            </a:r>
            <a:r>
              <a:rPr lang="en-US" dirty="0">
                <a:latin typeface="Arial" panose="020B0604020202020204" pitchFamily="34" charset="0"/>
              </a:rPr>
              <a:t>.</a:t>
            </a:r>
            <a:r>
              <a:rPr lang="en-US" dirty="0">
                <a:latin typeface="Times New Roman" panose="02020603050405020304" pitchFamily="18" charset="0"/>
              </a:rPr>
              <a:t>276 T). At 2 K, two branches are observed, which indicate the presence of a large </a:t>
            </a:r>
            <a:r>
              <a:rPr lang="en-US" dirty="0" err="1">
                <a:latin typeface="Times New Roman" panose="02020603050405020304" pitchFamily="18" charset="0"/>
              </a:rPr>
              <a:t>anticrossing</a:t>
            </a:r>
            <a:r>
              <a:rPr lang="en-US" dirty="0">
                <a:latin typeface="Times New Roman" panose="02020603050405020304" pitchFamily="18" charset="0"/>
              </a:rPr>
              <a:t> between the resonator mode and the spin ensemble </a:t>
            </a:r>
            <a:endParaRPr lang="en-US" dirty="0">
              <a:effectLst/>
              <a:latin typeface="Times New Roman" panose="02020603050405020304" pitchFamily="18" charset="0"/>
            </a:endParaRPr>
          </a:p>
        </p:txBody>
      </p:sp>
      <p:sp>
        <p:nvSpPr>
          <p:cNvPr id="3" name="Segnaposto numero diapositiva 2"/>
          <p:cNvSpPr>
            <a:spLocks noGrp="1"/>
          </p:cNvSpPr>
          <p:nvPr>
            <p:ph type="sldNum" sz="quarter" idx="2"/>
          </p:nvPr>
        </p:nvSpPr>
        <p:spPr/>
        <p:txBody>
          <a:bodyPr/>
          <a:lstStyle/>
          <a:p>
            <a:fld id="{86CB4B4D-7CA3-9044-876B-883B54F8677D}" type="slidenum">
              <a:rPr lang="it-IT" smtClean="0"/>
              <a:t>5</a:t>
            </a:fld>
            <a:endParaRPr lang="it-IT"/>
          </a:p>
        </p:txBody>
      </p:sp>
      <p:sp>
        <p:nvSpPr>
          <p:cNvPr id="5" name="CasellaDiTesto 4"/>
          <p:cNvSpPr txBox="1"/>
          <p:nvPr/>
        </p:nvSpPr>
        <p:spPr>
          <a:xfrm>
            <a:off x="9607399" y="1131196"/>
            <a:ext cx="2452916" cy="369332"/>
          </a:xfrm>
          <a:prstGeom prst="rect">
            <a:avLst/>
          </a:prstGeom>
          <a:noFill/>
        </p:spPr>
        <p:txBody>
          <a:bodyPr wrap="none" rtlCol="0">
            <a:spAutoFit/>
          </a:bodyPr>
          <a:lstStyle/>
          <a:p>
            <a:r>
              <a:rPr lang="it-IT" dirty="0"/>
              <a:t>Uni Modena-CNR NANO</a:t>
            </a:r>
          </a:p>
        </p:txBody>
      </p:sp>
      <p:sp>
        <p:nvSpPr>
          <p:cNvPr id="6" name="Ovale 5">
            <a:extLst>
              <a:ext uri="{FF2B5EF4-FFF2-40B4-BE49-F238E27FC236}">
                <a16:creationId xmlns:a16="http://schemas.microsoft.com/office/drawing/2014/main" id="{96EE194F-AF24-2D5E-2AF9-F7D94D4353C6}"/>
              </a:ext>
            </a:extLst>
          </p:cNvPr>
          <p:cNvSpPr/>
          <p:nvPr/>
        </p:nvSpPr>
        <p:spPr>
          <a:xfrm>
            <a:off x="5415277" y="1996167"/>
            <a:ext cx="5586291" cy="17543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6">
            <a:extLst>
              <a:ext uri="{FF2B5EF4-FFF2-40B4-BE49-F238E27FC236}">
                <a16:creationId xmlns:a16="http://schemas.microsoft.com/office/drawing/2014/main" id="{A7FD1896-21D8-6321-ABA0-9C8E4A36929C}"/>
              </a:ext>
            </a:extLst>
          </p:cNvPr>
          <p:cNvSpPr txBox="1"/>
          <p:nvPr/>
        </p:nvSpPr>
        <p:spPr>
          <a:xfrm>
            <a:off x="6772821" y="5693261"/>
            <a:ext cx="4929178" cy="523220"/>
          </a:xfrm>
          <a:prstGeom prst="rect">
            <a:avLst/>
          </a:prstGeom>
          <a:noFill/>
        </p:spPr>
        <p:txBody>
          <a:bodyPr wrap="square" rtlCol="0">
            <a:spAutoFit/>
          </a:bodyPr>
          <a:lstStyle/>
          <a:p>
            <a:r>
              <a:rPr lang="it-IT" sz="1400" dirty="0" err="1">
                <a:solidFill>
                  <a:srgbClr val="00B0F0"/>
                </a:solidFill>
              </a:rPr>
              <a:t>Recently</a:t>
            </a:r>
            <a:r>
              <a:rPr lang="it-IT" sz="1400" dirty="0">
                <a:solidFill>
                  <a:srgbClr val="00B0F0"/>
                </a:solidFill>
              </a:rPr>
              <a:t> </a:t>
            </a:r>
            <a:r>
              <a:rPr lang="it-IT" sz="1400" dirty="0" err="1">
                <a:solidFill>
                  <a:srgbClr val="00B0F0"/>
                </a:solidFill>
              </a:rPr>
              <a:t>we</a:t>
            </a:r>
            <a:r>
              <a:rPr lang="it-IT" sz="1400" dirty="0">
                <a:solidFill>
                  <a:srgbClr val="00B0F0"/>
                </a:solidFill>
              </a:rPr>
              <a:t> are working 2D and 3D </a:t>
            </a:r>
            <a:r>
              <a:rPr lang="it-IT" sz="1400" dirty="0" err="1">
                <a:solidFill>
                  <a:srgbClr val="00B0F0"/>
                </a:solidFill>
              </a:rPr>
              <a:t>cavities</a:t>
            </a:r>
            <a:r>
              <a:rPr lang="it-IT" sz="1400" dirty="0">
                <a:solidFill>
                  <a:srgbClr val="00B0F0"/>
                </a:solidFill>
              </a:rPr>
              <a:t> and  MASER </a:t>
            </a:r>
            <a:r>
              <a:rPr lang="it-IT" sz="1400" dirty="0" err="1">
                <a:solidFill>
                  <a:srgbClr val="00B0F0"/>
                </a:solidFill>
              </a:rPr>
              <a:t>applications</a:t>
            </a:r>
            <a:r>
              <a:rPr lang="it-IT" sz="1400" dirty="0">
                <a:solidFill>
                  <a:srgbClr val="00B0F0"/>
                </a:solidFill>
              </a:rPr>
              <a:t> by </a:t>
            </a:r>
            <a:r>
              <a:rPr lang="it-IT" sz="1400" dirty="0" err="1">
                <a:solidFill>
                  <a:srgbClr val="00B0F0"/>
                </a:solidFill>
              </a:rPr>
              <a:t>consider</a:t>
            </a:r>
            <a:r>
              <a:rPr lang="it-IT" sz="1400" dirty="0">
                <a:solidFill>
                  <a:srgbClr val="00B0F0"/>
                </a:solidFill>
              </a:rPr>
              <a:t> </a:t>
            </a:r>
            <a:r>
              <a:rPr lang="it-IT" sz="1400" dirty="0" err="1">
                <a:solidFill>
                  <a:srgbClr val="00B0F0"/>
                </a:solidFill>
              </a:rPr>
              <a:t>different</a:t>
            </a:r>
            <a:r>
              <a:rPr lang="it-IT" sz="1400" dirty="0">
                <a:solidFill>
                  <a:srgbClr val="00B0F0"/>
                </a:solidFill>
              </a:rPr>
              <a:t> </a:t>
            </a:r>
            <a:r>
              <a:rPr lang="it-IT" sz="1400" dirty="0" err="1">
                <a:solidFill>
                  <a:srgbClr val="00B0F0"/>
                </a:solidFill>
              </a:rPr>
              <a:t>active</a:t>
            </a:r>
            <a:r>
              <a:rPr lang="it-IT" sz="1400" dirty="0">
                <a:solidFill>
                  <a:srgbClr val="00B0F0"/>
                </a:solidFill>
              </a:rPr>
              <a:t> </a:t>
            </a:r>
            <a:r>
              <a:rPr lang="it-IT" sz="1400" dirty="0" err="1">
                <a:solidFill>
                  <a:srgbClr val="00B0F0"/>
                </a:solidFill>
              </a:rPr>
              <a:t>materials</a:t>
            </a:r>
            <a:r>
              <a:rPr lang="it-IT" sz="1400" dirty="0">
                <a:solidFill>
                  <a:srgbClr val="00B0F0"/>
                </a:solidFill>
              </a:rPr>
              <a:t>  </a:t>
            </a:r>
          </a:p>
        </p:txBody>
      </p:sp>
    </p:spTree>
    <p:extLst>
      <p:ext uri="{BB962C8B-B14F-4D97-AF65-F5344CB8AC3E}">
        <p14:creationId xmlns:p14="http://schemas.microsoft.com/office/powerpoint/2010/main" val="340191203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9949" y="1230951"/>
            <a:ext cx="4762302" cy="874325"/>
          </a:xfrm>
          <a:prstGeom prst="rect">
            <a:avLst/>
          </a:prstGeom>
        </p:spPr>
      </p:pic>
      <p:pic>
        <p:nvPicPr>
          <p:cNvPr id="5" name="Immagine 4"/>
          <p:cNvPicPr>
            <a:picLocks noChangeAspect="1"/>
          </p:cNvPicPr>
          <p:nvPr/>
        </p:nvPicPr>
        <p:blipFill>
          <a:blip r:embed="rId3"/>
          <a:stretch>
            <a:fillRect/>
          </a:stretch>
        </p:blipFill>
        <p:spPr>
          <a:xfrm>
            <a:off x="3928562" y="2006925"/>
            <a:ext cx="4798950" cy="627200"/>
          </a:xfrm>
          <a:prstGeom prst="rect">
            <a:avLst/>
          </a:prstGeom>
        </p:spPr>
      </p:pic>
      <p:pic>
        <p:nvPicPr>
          <p:cNvPr id="7" name="Immagine 6"/>
          <p:cNvPicPr>
            <a:picLocks noChangeAspect="1"/>
          </p:cNvPicPr>
          <p:nvPr/>
        </p:nvPicPr>
        <p:blipFill>
          <a:blip r:embed="rId4"/>
          <a:stretch>
            <a:fillRect/>
          </a:stretch>
        </p:blipFill>
        <p:spPr>
          <a:xfrm>
            <a:off x="8924684" y="4337423"/>
            <a:ext cx="3050921" cy="1911383"/>
          </a:xfrm>
          <a:prstGeom prst="rect">
            <a:avLst/>
          </a:prstGeom>
        </p:spPr>
      </p:pic>
      <p:pic>
        <p:nvPicPr>
          <p:cNvPr id="8" name="Immagine 7"/>
          <p:cNvPicPr>
            <a:picLocks noChangeAspect="1"/>
          </p:cNvPicPr>
          <p:nvPr/>
        </p:nvPicPr>
        <p:blipFill>
          <a:blip r:embed="rId5"/>
          <a:stretch>
            <a:fillRect/>
          </a:stretch>
        </p:blipFill>
        <p:spPr>
          <a:xfrm>
            <a:off x="4631756" y="3752737"/>
            <a:ext cx="3454815" cy="2086755"/>
          </a:xfrm>
          <a:prstGeom prst="rect">
            <a:avLst/>
          </a:prstGeom>
        </p:spPr>
      </p:pic>
      <p:pic>
        <p:nvPicPr>
          <p:cNvPr id="9" name="Immagine 8"/>
          <p:cNvPicPr>
            <a:picLocks noChangeAspect="1"/>
          </p:cNvPicPr>
          <p:nvPr/>
        </p:nvPicPr>
        <p:blipFill>
          <a:blip r:embed="rId6"/>
          <a:stretch>
            <a:fillRect/>
          </a:stretch>
        </p:blipFill>
        <p:spPr>
          <a:xfrm>
            <a:off x="9967124" y="1224545"/>
            <a:ext cx="2144611" cy="1557716"/>
          </a:xfrm>
          <a:prstGeom prst="rect">
            <a:avLst/>
          </a:prstGeom>
        </p:spPr>
      </p:pic>
      <p:pic>
        <p:nvPicPr>
          <p:cNvPr id="10" name="Immagine 9"/>
          <p:cNvPicPr>
            <a:picLocks noChangeAspect="1"/>
          </p:cNvPicPr>
          <p:nvPr/>
        </p:nvPicPr>
        <p:blipFill>
          <a:blip r:embed="rId7"/>
          <a:stretch>
            <a:fillRect/>
          </a:stretch>
        </p:blipFill>
        <p:spPr>
          <a:xfrm>
            <a:off x="663982" y="4337423"/>
            <a:ext cx="2338124" cy="2024329"/>
          </a:xfrm>
          <a:prstGeom prst="rect">
            <a:avLst/>
          </a:prstGeom>
        </p:spPr>
      </p:pic>
      <p:pic>
        <p:nvPicPr>
          <p:cNvPr id="11" name="Immagine 10">
            <a:extLst>
              <a:ext uri="{FF2B5EF4-FFF2-40B4-BE49-F238E27FC236}">
                <a16:creationId xmlns:a16="http://schemas.microsoft.com/office/drawing/2014/main" id="{5A9B7ADC-EEA3-2E35-CF2C-C758CB6EB65C}"/>
              </a:ext>
            </a:extLst>
          </p:cNvPr>
          <p:cNvPicPr>
            <a:picLocks noChangeAspect="1"/>
          </p:cNvPicPr>
          <p:nvPr/>
        </p:nvPicPr>
        <p:blipFill>
          <a:blip r:embed="rId8"/>
          <a:stretch>
            <a:fillRect/>
          </a:stretch>
        </p:blipFill>
        <p:spPr>
          <a:xfrm>
            <a:off x="3208737" y="2249795"/>
            <a:ext cx="2213658" cy="884474"/>
          </a:xfrm>
          <a:prstGeom prst="rect">
            <a:avLst/>
          </a:prstGeom>
        </p:spPr>
      </p:pic>
      <p:pic>
        <p:nvPicPr>
          <p:cNvPr id="12" name="Immagine 11">
            <a:extLst>
              <a:ext uri="{FF2B5EF4-FFF2-40B4-BE49-F238E27FC236}">
                <a16:creationId xmlns:a16="http://schemas.microsoft.com/office/drawing/2014/main" id="{060B012C-3157-9693-1E69-4473AA1C8C23}"/>
              </a:ext>
            </a:extLst>
          </p:cNvPr>
          <p:cNvPicPr>
            <a:picLocks noChangeAspect="1"/>
          </p:cNvPicPr>
          <p:nvPr/>
        </p:nvPicPr>
        <p:blipFill>
          <a:blip r:embed="rId9"/>
          <a:stretch>
            <a:fillRect/>
          </a:stretch>
        </p:blipFill>
        <p:spPr>
          <a:xfrm>
            <a:off x="79949" y="3285402"/>
            <a:ext cx="1520255" cy="473413"/>
          </a:xfrm>
          <a:prstGeom prst="rect">
            <a:avLst/>
          </a:prstGeom>
        </p:spPr>
      </p:pic>
      <p:pic>
        <p:nvPicPr>
          <p:cNvPr id="13" name="Immagine 12">
            <a:extLst>
              <a:ext uri="{FF2B5EF4-FFF2-40B4-BE49-F238E27FC236}">
                <a16:creationId xmlns:a16="http://schemas.microsoft.com/office/drawing/2014/main" id="{6650883D-BF9B-0063-6B09-100588783C4D}"/>
              </a:ext>
            </a:extLst>
          </p:cNvPr>
          <p:cNvPicPr>
            <a:picLocks noChangeAspect="1"/>
          </p:cNvPicPr>
          <p:nvPr/>
        </p:nvPicPr>
        <p:blipFill>
          <a:blip r:embed="rId10"/>
          <a:stretch>
            <a:fillRect/>
          </a:stretch>
        </p:blipFill>
        <p:spPr>
          <a:xfrm>
            <a:off x="9268330" y="3027351"/>
            <a:ext cx="2144611" cy="602476"/>
          </a:xfrm>
          <a:prstGeom prst="rect">
            <a:avLst/>
          </a:prstGeom>
        </p:spPr>
      </p:pic>
      <p:pic>
        <p:nvPicPr>
          <p:cNvPr id="14" name="Immagine 13">
            <a:extLst>
              <a:ext uri="{FF2B5EF4-FFF2-40B4-BE49-F238E27FC236}">
                <a16:creationId xmlns:a16="http://schemas.microsoft.com/office/drawing/2014/main" id="{F742EFC5-0FB3-DD7A-16F5-5FC5734F3ACC}"/>
              </a:ext>
            </a:extLst>
          </p:cNvPr>
          <p:cNvPicPr>
            <a:picLocks noChangeAspect="1"/>
          </p:cNvPicPr>
          <p:nvPr/>
        </p:nvPicPr>
        <p:blipFill>
          <a:blip r:embed="rId11"/>
          <a:stretch>
            <a:fillRect/>
          </a:stretch>
        </p:blipFill>
        <p:spPr>
          <a:xfrm>
            <a:off x="5533851" y="2508976"/>
            <a:ext cx="3740386" cy="1002979"/>
          </a:xfrm>
          <a:prstGeom prst="rect">
            <a:avLst/>
          </a:prstGeom>
        </p:spPr>
      </p:pic>
      <p:pic>
        <p:nvPicPr>
          <p:cNvPr id="16" name="Immagine 15">
            <a:extLst>
              <a:ext uri="{FF2B5EF4-FFF2-40B4-BE49-F238E27FC236}">
                <a16:creationId xmlns:a16="http://schemas.microsoft.com/office/drawing/2014/main" id="{E8BF80ED-EECC-794B-B4C2-1373AE5EAD91}"/>
              </a:ext>
            </a:extLst>
          </p:cNvPr>
          <p:cNvPicPr>
            <a:picLocks noChangeAspect="1"/>
          </p:cNvPicPr>
          <p:nvPr/>
        </p:nvPicPr>
        <p:blipFill>
          <a:blip r:embed="rId12"/>
          <a:stretch>
            <a:fillRect/>
          </a:stretch>
        </p:blipFill>
        <p:spPr>
          <a:xfrm>
            <a:off x="1557635" y="3331921"/>
            <a:ext cx="3915177" cy="525294"/>
          </a:xfrm>
          <a:prstGeom prst="rect">
            <a:avLst/>
          </a:prstGeom>
        </p:spPr>
      </p:pic>
      <p:pic>
        <p:nvPicPr>
          <p:cNvPr id="17" name="Immagine 16">
            <a:extLst>
              <a:ext uri="{FF2B5EF4-FFF2-40B4-BE49-F238E27FC236}">
                <a16:creationId xmlns:a16="http://schemas.microsoft.com/office/drawing/2014/main" id="{FC1A0F8D-4737-1617-BBC2-8AAA3762082C}"/>
              </a:ext>
            </a:extLst>
          </p:cNvPr>
          <p:cNvPicPr>
            <a:picLocks noChangeAspect="1"/>
          </p:cNvPicPr>
          <p:nvPr/>
        </p:nvPicPr>
        <p:blipFill>
          <a:blip r:embed="rId13"/>
          <a:stretch>
            <a:fillRect/>
          </a:stretch>
        </p:blipFill>
        <p:spPr>
          <a:xfrm>
            <a:off x="10125030" y="3674597"/>
            <a:ext cx="1828800" cy="629055"/>
          </a:xfrm>
          <a:prstGeom prst="rect">
            <a:avLst/>
          </a:prstGeom>
        </p:spPr>
      </p:pic>
      <p:pic>
        <p:nvPicPr>
          <p:cNvPr id="6" name="Immagine 5"/>
          <p:cNvPicPr>
            <a:picLocks noChangeAspect="1"/>
          </p:cNvPicPr>
          <p:nvPr/>
        </p:nvPicPr>
        <p:blipFill>
          <a:blip r:embed="rId14"/>
          <a:stretch>
            <a:fillRect/>
          </a:stretch>
        </p:blipFill>
        <p:spPr>
          <a:xfrm>
            <a:off x="14993" y="2145613"/>
            <a:ext cx="3449497" cy="1114770"/>
          </a:xfrm>
          <a:prstGeom prst="rect">
            <a:avLst/>
          </a:prstGeom>
        </p:spPr>
      </p:pic>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6EDB3EDB-BD5C-97C8-FC28-A337669EADB5}"/>
                  </a:ext>
                </a:extLst>
              </p:cNvPr>
              <p:cNvSpPr txBox="1"/>
              <p:nvPr/>
            </p:nvSpPr>
            <p:spPr>
              <a:xfrm>
                <a:off x="-127556" y="3859980"/>
                <a:ext cx="3921199" cy="799386"/>
              </a:xfrm>
              <a:prstGeom prst="rect">
                <a:avLst/>
              </a:prstGeom>
              <a:noFill/>
            </p:spPr>
            <p:txBody>
              <a:bodyPr wrap="square" lIns="0" tIns="0" rIns="0" bIns="0" rtlCol="0" anchor="ctr">
                <a:spAutoFit/>
              </a:bodyPr>
              <a:lstStyle/>
              <a:p>
                <a:pPr algn="ctr"/>
                <a14:m>
                  <m:oMath xmlns:m="http://schemas.openxmlformats.org/officeDocument/2006/math">
                    <m:r>
                      <m:rPr>
                        <m:nor/>
                      </m:rPr>
                      <a:rPr lang="el-GR" b="1" i="1" dirty="0">
                        <a:solidFill>
                          <a:srgbClr val="000000"/>
                        </a:solidFill>
                        <a:latin typeface="EOWRM L+ STIX General"/>
                      </a:rPr>
                      <m:t>𝝴</m:t>
                    </m:r>
                    <m:r>
                      <m:rPr>
                        <m:nor/>
                      </m:rPr>
                      <a:rPr lang="it-IT" b="1" i="1" dirty="0">
                        <a:solidFill>
                          <a:srgbClr val="000000"/>
                        </a:solidFill>
                        <a:latin typeface="EOWRM L+ STIX General"/>
                      </a:rPr>
                      <m:t>(</m:t>
                    </m:r>
                    <m:r>
                      <m:rPr>
                        <m:nor/>
                      </m:rPr>
                      <a:rPr lang="it-IT" b="1" i="1" dirty="0">
                        <a:solidFill>
                          <a:srgbClr val="000000"/>
                        </a:solidFill>
                        <a:latin typeface="EOWRM L+ STIX General"/>
                      </a:rPr>
                      <m:t>T</m:t>
                    </m:r>
                    <m:r>
                      <m:rPr>
                        <m:nor/>
                      </m:rPr>
                      <a:rPr lang="it-IT" b="1" i="1" dirty="0">
                        <a:solidFill>
                          <a:srgbClr val="000000"/>
                        </a:solidFill>
                        <a:latin typeface="EOWRM L+ STIX General"/>
                      </a:rPr>
                      <m:t>)</m:t>
                    </m:r>
                  </m:oMath>
                </a14:m>
                <a:r>
                  <a:rPr lang="it-IT" b="1" i="1" dirty="0">
                    <a:solidFill>
                      <a:srgbClr val="000000"/>
                    </a:solidFill>
                    <a:latin typeface="EOWRM L+ STIX General"/>
                  </a:rPr>
                  <a:t> = </a:t>
                </a:r>
                <a14:m>
                  <m:oMath xmlns:m="http://schemas.openxmlformats.org/officeDocument/2006/math">
                    <m:sSub>
                      <m:sSubPr>
                        <m:ctrlPr>
                          <a:rPr lang="it-IT" b="1" i="1">
                            <a:solidFill>
                              <a:srgbClr val="000000"/>
                            </a:solidFill>
                            <a:latin typeface="Cambria Math" panose="02040503050406030204" pitchFamily="18" charset="0"/>
                          </a:rPr>
                        </m:ctrlPr>
                      </m:sSubPr>
                      <m:e>
                        <m:r>
                          <m:rPr>
                            <m:nor/>
                          </m:rPr>
                          <a:rPr lang="el-GR" b="1" i="1" dirty="0">
                            <a:solidFill>
                              <a:srgbClr val="000000"/>
                            </a:solidFill>
                            <a:latin typeface="EOWRM L+ STIX General"/>
                          </a:rPr>
                          <m:t>𝝴</m:t>
                        </m:r>
                      </m:e>
                      <m:sub>
                        <m:r>
                          <a:rPr lang="it-IT" b="1" i="1">
                            <a:solidFill>
                              <a:srgbClr val="000000"/>
                            </a:solidFill>
                            <a:latin typeface="Cambria Math" panose="02040503050406030204" pitchFamily="18" charset="0"/>
                          </a:rPr>
                          <m:t>𝟎</m:t>
                        </m:r>
                      </m:sub>
                    </m:sSub>
                    <m:r>
                      <a:rPr lang="it-IT" b="1" i="1">
                        <a:solidFill>
                          <a:srgbClr val="000000"/>
                        </a:solidFill>
                        <a:latin typeface="Cambria Math" panose="02040503050406030204" pitchFamily="18" charset="0"/>
                      </a:rPr>
                      <m:t>+</m:t>
                    </m:r>
                    <m:f>
                      <m:fPr>
                        <m:ctrlPr>
                          <a:rPr lang="it-IT" b="1" i="1">
                            <a:solidFill>
                              <a:srgbClr val="000000"/>
                            </a:solidFill>
                            <a:latin typeface="Cambria Math" panose="02040503050406030204" pitchFamily="18" charset="0"/>
                          </a:rPr>
                        </m:ctrlPr>
                      </m:fPr>
                      <m:num>
                        <m:r>
                          <a:rPr lang="it-IT" b="1" i="1">
                            <a:solidFill>
                              <a:srgbClr val="000000"/>
                            </a:solidFill>
                            <a:latin typeface="Cambria Math" panose="02040503050406030204" pitchFamily="18" charset="0"/>
                          </a:rPr>
                          <m:t>𝑪</m:t>
                        </m:r>
                      </m:num>
                      <m:den>
                        <m:f>
                          <m:fPr>
                            <m:ctrlPr>
                              <a:rPr lang="it-IT" b="1" i="1">
                                <a:solidFill>
                                  <a:srgbClr val="000000"/>
                                </a:solidFill>
                                <a:latin typeface="Cambria Math" panose="02040503050406030204" pitchFamily="18" charset="0"/>
                              </a:rPr>
                            </m:ctrlPr>
                          </m:fPr>
                          <m:num>
                            <m:sSub>
                              <m:sSubPr>
                                <m:ctrlPr>
                                  <a:rPr lang="it-IT" b="1" i="1">
                                    <a:solidFill>
                                      <a:srgbClr val="000000"/>
                                    </a:solidFill>
                                    <a:latin typeface="Cambria Math" panose="02040503050406030204" pitchFamily="18" charset="0"/>
                                  </a:rPr>
                                </m:ctrlPr>
                              </m:sSubPr>
                              <m:e>
                                <m:r>
                                  <a:rPr lang="it-IT" b="1" i="1">
                                    <a:solidFill>
                                      <a:srgbClr val="000000"/>
                                    </a:solidFill>
                                    <a:latin typeface="Cambria Math" panose="02040503050406030204" pitchFamily="18" charset="0"/>
                                  </a:rPr>
                                  <m:t> </m:t>
                                </m:r>
                                <m:r>
                                  <a:rPr lang="it-IT" b="1" i="1">
                                    <a:solidFill>
                                      <a:srgbClr val="000000"/>
                                    </a:solidFill>
                                    <a:latin typeface="Cambria Math" panose="02040503050406030204" pitchFamily="18" charset="0"/>
                                  </a:rPr>
                                  <m:t>𝑻</m:t>
                                </m:r>
                              </m:e>
                              <m:sub>
                                <m:r>
                                  <a:rPr lang="it-IT" b="1" i="1">
                                    <a:solidFill>
                                      <a:srgbClr val="000000"/>
                                    </a:solidFill>
                                    <a:latin typeface="Cambria Math" panose="02040503050406030204" pitchFamily="18" charset="0"/>
                                  </a:rPr>
                                  <m:t>𝟏</m:t>
                                </m:r>
                              </m:sub>
                            </m:sSub>
                          </m:num>
                          <m:den>
                            <m:r>
                              <a:rPr lang="it-IT" b="1" i="1">
                                <a:solidFill>
                                  <a:srgbClr val="000000"/>
                                </a:solidFill>
                                <a:latin typeface="Cambria Math" panose="02040503050406030204" pitchFamily="18" charset="0"/>
                              </a:rPr>
                              <m:t>𝟐</m:t>
                            </m:r>
                          </m:den>
                        </m:f>
                        <m:func>
                          <m:funcPr>
                            <m:ctrlPr>
                              <a:rPr lang="it-IT" b="1" i="1">
                                <a:solidFill>
                                  <a:srgbClr val="000000"/>
                                </a:solidFill>
                                <a:latin typeface="Cambria Math" panose="02040503050406030204" pitchFamily="18" charset="0"/>
                              </a:rPr>
                            </m:ctrlPr>
                          </m:funcPr>
                          <m:fName>
                            <m:r>
                              <a:rPr lang="it-IT" b="1" i="1">
                                <a:solidFill>
                                  <a:srgbClr val="000000"/>
                                </a:solidFill>
                                <a:latin typeface="Cambria Math" panose="02040503050406030204" pitchFamily="18" charset="0"/>
                              </a:rPr>
                              <m:t>𝐜𝐨𝐭𝐡</m:t>
                            </m:r>
                          </m:fName>
                          <m:e>
                            <m:r>
                              <a:rPr lang="it-IT" b="1" i="1">
                                <a:solidFill>
                                  <a:srgbClr val="000000"/>
                                </a:solidFill>
                                <a:latin typeface="Cambria Math" panose="02040503050406030204" pitchFamily="18" charset="0"/>
                              </a:rPr>
                              <m:t>(</m:t>
                            </m:r>
                            <m:f>
                              <m:fPr>
                                <m:ctrlPr>
                                  <a:rPr lang="it-IT" b="1" i="1">
                                    <a:solidFill>
                                      <a:srgbClr val="000000"/>
                                    </a:solidFill>
                                    <a:latin typeface="Cambria Math" panose="02040503050406030204" pitchFamily="18" charset="0"/>
                                  </a:rPr>
                                </m:ctrlPr>
                              </m:fPr>
                              <m:num>
                                <m:sSub>
                                  <m:sSubPr>
                                    <m:ctrlPr>
                                      <a:rPr lang="it-IT" b="1" i="1">
                                        <a:solidFill>
                                          <a:srgbClr val="000000"/>
                                        </a:solidFill>
                                        <a:latin typeface="Cambria Math" panose="02040503050406030204" pitchFamily="18" charset="0"/>
                                      </a:rPr>
                                    </m:ctrlPr>
                                  </m:sSubPr>
                                  <m:e>
                                    <m:r>
                                      <a:rPr lang="it-IT" b="1" i="1">
                                        <a:solidFill>
                                          <a:srgbClr val="000000"/>
                                        </a:solidFill>
                                        <a:latin typeface="Cambria Math" panose="02040503050406030204" pitchFamily="18" charset="0"/>
                                      </a:rPr>
                                      <m:t> </m:t>
                                    </m:r>
                                    <m:r>
                                      <a:rPr lang="it-IT" b="1" i="1">
                                        <a:solidFill>
                                          <a:srgbClr val="000000"/>
                                        </a:solidFill>
                                        <a:latin typeface="Cambria Math" panose="02040503050406030204" pitchFamily="18" charset="0"/>
                                      </a:rPr>
                                      <m:t>𝑻</m:t>
                                    </m:r>
                                  </m:e>
                                  <m:sub>
                                    <m:r>
                                      <a:rPr lang="it-IT" b="1" i="1">
                                        <a:solidFill>
                                          <a:srgbClr val="000000"/>
                                        </a:solidFill>
                                        <a:latin typeface="Cambria Math" panose="02040503050406030204" pitchFamily="18" charset="0"/>
                                      </a:rPr>
                                      <m:t>𝟏</m:t>
                                    </m:r>
                                  </m:sub>
                                </m:sSub>
                              </m:num>
                              <m:den>
                                <m:r>
                                  <a:rPr lang="it-IT" b="1" i="1">
                                    <a:solidFill>
                                      <a:srgbClr val="000000"/>
                                    </a:solidFill>
                                    <a:latin typeface="Cambria Math" panose="02040503050406030204" pitchFamily="18" charset="0"/>
                                  </a:rPr>
                                  <m:t>𝟐</m:t>
                                </m:r>
                                <m:r>
                                  <a:rPr lang="it-IT" b="1" i="1">
                                    <a:solidFill>
                                      <a:srgbClr val="000000"/>
                                    </a:solidFill>
                                    <a:latin typeface="Cambria Math" panose="02040503050406030204" pitchFamily="18" charset="0"/>
                                  </a:rPr>
                                  <m:t>𝑻</m:t>
                                </m:r>
                              </m:den>
                            </m:f>
                          </m:e>
                        </m:func>
                        <m:r>
                          <a:rPr lang="it-IT" b="1" i="1">
                            <a:solidFill>
                              <a:srgbClr val="000000"/>
                            </a:solidFill>
                            <a:latin typeface="Cambria Math" panose="02040503050406030204" pitchFamily="18" charset="0"/>
                          </a:rPr>
                          <m:t>) −</m:t>
                        </m:r>
                        <m:sSub>
                          <m:sSubPr>
                            <m:ctrlPr>
                              <a:rPr lang="it-IT" b="1" i="1">
                                <a:solidFill>
                                  <a:srgbClr val="000000"/>
                                </a:solidFill>
                                <a:latin typeface="Cambria Math" panose="02040503050406030204" pitchFamily="18" charset="0"/>
                              </a:rPr>
                            </m:ctrlPr>
                          </m:sSubPr>
                          <m:e>
                            <m:r>
                              <a:rPr lang="it-IT" b="1" i="1">
                                <a:solidFill>
                                  <a:srgbClr val="000000"/>
                                </a:solidFill>
                                <a:latin typeface="Cambria Math" panose="02040503050406030204" pitchFamily="18" charset="0"/>
                              </a:rPr>
                              <m:t> </m:t>
                            </m:r>
                            <m:r>
                              <a:rPr lang="it-IT" b="1" i="1">
                                <a:solidFill>
                                  <a:srgbClr val="000000"/>
                                </a:solidFill>
                                <a:latin typeface="Cambria Math" panose="02040503050406030204" pitchFamily="18" charset="0"/>
                              </a:rPr>
                              <m:t>𝑻</m:t>
                            </m:r>
                          </m:e>
                          <m:sub>
                            <m:r>
                              <a:rPr lang="it-IT" b="1" i="1">
                                <a:solidFill>
                                  <a:srgbClr val="000000"/>
                                </a:solidFill>
                                <a:latin typeface="Cambria Math" panose="02040503050406030204" pitchFamily="18" charset="0"/>
                              </a:rPr>
                              <m:t>𝟎</m:t>
                            </m:r>
                          </m:sub>
                        </m:sSub>
                      </m:den>
                    </m:f>
                  </m:oMath>
                </a14:m>
                <a:endParaRPr lang="it-IT" b="1" i="1" dirty="0">
                  <a:solidFill>
                    <a:srgbClr val="000000"/>
                  </a:solidFill>
                  <a:latin typeface="EOWRM L+ STIX General"/>
                </a:endParaRPr>
              </a:p>
              <a:p>
                <a:pPr algn="ctr"/>
                <a:endParaRPr lang="it-IT" dirty="0"/>
              </a:p>
            </p:txBody>
          </p:sp>
        </mc:Choice>
        <mc:Fallback xmlns="">
          <p:sp>
            <p:nvSpPr>
              <p:cNvPr id="2" name="CasellaDiTesto 1">
                <a:extLst>
                  <a:ext uri="{FF2B5EF4-FFF2-40B4-BE49-F238E27FC236}">
                    <a16:creationId xmlns:a16="http://schemas.microsoft.com/office/drawing/2014/main" id="{6EDB3EDB-BD5C-97C8-FC28-A337669EADB5}"/>
                  </a:ext>
                </a:extLst>
              </p:cNvPr>
              <p:cNvSpPr txBox="1">
                <a:spLocks noRot="1" noChangeAspect="1" noMove="1" noResize="1" noEditPoints="1" noAdjustHandles="1" noChangeArrowheads="1" noChangeShapeType="1" noTextEdit="1"/>
              </p:cNvSpPr>
              <p:nvPr/>
            </p:nvSpPr>
            <p:spPr>
              <a:xfrm>
                <a:off x="-127556" y="3859980"/>
                <a:ext cx="3921199" cy="799386"/>
              </a:xfrm>
              <a:prstGeom prst="rect">
                <a:avLst/>
              </a:prstGeom>
              <a:blipFill>
                <a:blip r:embed="rId15"/>
                <a:stretch>
                  <a:fillRect t="-763"/>
                </a:stretch>
              </a:blipFill>
            </p:spPr>
            <p:txBody>
              <a:bodyPr/>
              <a:lstStyle/>
              <a:p>
                <a:r>
                  <a:rPr lang="it-IT">
                    <a:noFill/>
                  </a:rPr>
                  <a:t> </a:t>
                </a:r>
              </a:p>
            </p:txBody>
          </p:sp>
        </mc:Fallback>
      </mc:AlternateContent>
      <p:sp>
        <p:nvSpPr>
          <p:cNvPr id="3" name="CasellaDiTesto 2">
            <a:extLst>
              <a:ext uri="{FF2B5EF4-FFF2-40B4-BE49-F238E27FC236}">
                <a16:creationId xmlns:a16="http://schemas.microsoft.com/office/drawing/2014/main" id="{925A5648-476C-88A2-3500-F6CCEE45E588}"/>
              </a:ext>
            </a:extLst>
          </p:cNvPr>
          <p:cNvSpPr txBox="1"/>
          <p:nvPr/>
        </p:nvSpPr>
        <p:spPr>
          <a:xfrm>
            <a:off x="3119582" y="4639163"/>
            <a:ext cx="1394697" cy="1200329"/>
          </a:xfrm>
          <a:prstGeom prst="rect">
            <a:avLst/>
          </a:prstGeom>
          <a:noFill/>
        </p:spPr>
        <p:txBody>
          <a:bodyPr wrap="square">
            <a:spAutoFit/>
          </a:bodyPr>
          <a:lstStyle/>
          <a:p>
            <a:pPr algn="just"/>
            <a:r>
              <a:rPr lang="en-US" sz="1200" b="1" dirty="0">
                <a:solidFill>
                  <a:srgbClr val="222222"/>
                </a:solidFill>
                <a:latin typeface="-apple-system"/>
              </a:rPr>
              <a:t>Where:</a:t>
            </a:r>
          </a:p>
          <a:p>
            <a:pPr marL="171450" indent="-171450" algn="just">
              <a:buFont typeface="Arial" panose="020B0604020202020204" pitchFamily="34" charset="0"/>
              <a:buChar char="•"/>
            </a:pPr>
            <a:r>
              <a:rPr lang="en-US" sz="1200" b="1" i="1" dirty="0">
                <a:solidFill>
                  <a:srgbClr val="222222"/>
                </a:solidFill>
                <a:latin typeface="-apple-system"/>
              </a:rPr>
              <a:t>T</a:t>
            </a:r>
            <a:r>
              <a:rPr lang="en-US" sz="1200" b="1" dirty="0">
                <a:solidFill>
                  <a:srgbClr val="222222"/>
                </a:solidFill>
                <a:latin typeface="-apple-system"/>
              </a:rPr>
              <a:t> is temperature</a:t>
            </a:r>
          </a:p>
          <a:p>
            <a:pPr marL="171450" indent="-171450" algn="just">
              <a:buFont typeface="Arial" panose="020B0604020202020204" pitchFamily="34" charset="0"/>
              <a:buChar char="•"/>
            </a:pPr>
            <a:r>
              <a:rPr lang="en-US" sz="1200" b="1" i="1" dirty="0">
                <a:solidFill>
                  <a:srgbClr val="222222"/>
                </a:solidFill>
                <a:latin typeface="-apple-system"/>
              </a:rPr>
              <a:t>C</a:t>
            </a:r>
            <a:r>
              <a:rPr lang="en-US" sz="1200" b="1" dirty="0">
                <a:solidFill>
                  <a:srgbClr val="222222"/>
                </a:solidFill>
                <a:latin typeface="-apple-system"/>
              </a:rPr>
              <a:t>, </a:t>
            </a:r>
            <a:r>
              <a:rPr lang="en-US" sz="1200" b="1" i="1" dirty="0">
                <a:solidFill>
                  <a:srgbClr val="222222"/>
                </a:solidFill>
                <a:latin typeface="-apple-system"/>
              </a:rPr>
              <a:t>T</a:t>
            </a:r>
            <a:r>
              <a:rPr lang="en-US" sz="1200" b="1" baseline="-25000" dirty="0">
                <a:solidFill>
                  <a:srgbClr val="222222"/>
                </a:solidFill>
                <a:latin typeface="-apple-system"/>
              </a:rPr>
              <a:t>1</a:t>
            </a:r>
            <a:r>
              <a:rPr lang="en-US" sz="1200" b="1" dirty="0">
                <a:solidFill>
                  <a:srgbClr val="222222"/>
                </a:solidFill>
                <a:latin typeface="-apple-system"/>
              </a:rPr>
              <a:t> and </a:t>
            </a:r>
            <a:r>
              <a:rPr lang="en-US" sz="1200" b="1" i="1" dirty="0">
                <a:solidFill>
                  <a:srgbClr val="222222"/>
                </a:solidFill>
                <a:latin typeface="-apple-system"/>
              </a:rPr>
              <a:t>T</a:t>
            </a:r>
            <a:r>
              <a:rPr lang="en-US" sz="1200" b="1" baseline="-25000" dirty="0">
                <a:solidFill>
                  <a:srgbClr val="222222"/>
                </a:solidFill>
                <a:latin typeface="-apple-system"/>
              </a:rPr>
              <a:t>0</a:t>
            </a:r>
            <a:r>
              <a:rPr lang="en-US" sz="1200" b="1" dirty="0">
                <a:solidFill>
                  <a:srgbClr val="222222"/>
                </a:solidFill>
                <a:latin typeface="-apple-system"/>
              </a:rPr>
              <a:t> are fitting parameters</a:t>
            </a:r>
            <a:endParaRPr lang="it-IT" sz="1200" b="1" dirty="0"/>
          </a:p>
        </p:txBody>
      </p:sp>
    </p:spTree>
    <p:extLst>
      <p:ext uri="{BB962C8B-B14F-4D97-AF65-F5344CB8AC3E}">
        <p14:creationId xmlns:p14="http://schemas.microsoft.com/office/powerpoint/2010/main" val="1564823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863609" y="3325872"/>
            <a:ext cx="4777003" cy="3040490"/>
          </a:xfrm>
          <a:prstGeom prst="rect">
            <a:avLst/>
          </a:prstGeom>
        </p:spPr>
      </p:pic>
      <p:pic>
        <p:nvPicPr>
          <p:cNvPr id="3" name="Immagine 2"/>
          <p:cNvPicPr>
            <a:picLocks noChangeAspect="1"/>
          </p:cNvPicPr>
          <p:nvPr/>
        </p:nvPicPr>
        <p:blipFill>
          <a:blip r:embed="rId3"/>
          <a:stretch>
            <a:fillRect/>
          </a:stretch>
        </p:blipFill>
        <p:spPr>
          <a:xfrm>
            <a:off x="551388" y="3031958"/>
            <a:ext cx="4962772" cy="2944300"/>
          </a:xfrm>
          <a:prstGeom prst="rect">
            <a:avLst/>
          </a:prstGeom>
        </p:spPr>
      </p:pic>
      <p:pic>
        <p:nvPicPr>
          <p:cNvPr id="5" name="Immagine 4"/>
          <p:cNvPicPr>
            <a:picLocks noChangeAspect="1"/>
          </p:cNvPicPr>
          <p:nvPr/>
        </p:nvPicPr>
        <p:blipFill>
          <a:blip r:embed="rId4"/>
          <a:stretch>
            <a:fillRect/>
          </a:stretch>
        </p:blipFill>
        <p:spPr>
          <a:xfrm>
            <a:off x="8124457" y="1196513"/>
            <a:ext cx="2977365" cy="2220686"/>
          </a:xfrm>
          <a:prstGeom prst="rect">
            <a:avLst/>
          </a:prstGeom>
        </p:spPr>
      </p:pic>
      <p:pic>
        <p:nvPicPr>
          <p:cNvPr id="7" name="Immagine 6"/>
          <p:cNvPicPr>
            <a:picLocks noChangeAspect="1"/>
          </p:cNvPicPr>
          <p:nvPr/>
        </p:nvPicPr>
        <p:blipFill>
          <a:blip r:embed="rId5"/>
          <a:stretch>
            <a:fillRect/>
          </a:stretch>
        </p:blipFill>
        <p:spPr>
          <a:xfrm>
            <a:off x="1254535" y="1196513"/>
            <a:ext cx="4011430" cy="1835445"/>
          </a:xfrm>
          <a:prstGeom prst="rect">
            <a:avLst/>
          </a:prstGeom>
        </p:spPr>
      </p:pic>
    </p:spTree>
    <p:extLst>
      <p:ext uri="{BB962C8B-B14F-4D97-AF65-F5344CB8AC3E}">
        <p14:creationId xmlns:p14="http://schemas.microsoft.com/office/powerpoint/2010/main" val="1226909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92700" y="1373301"/>
            <a:ext cx="5271236" cy="4457227"/>
          </a:xfrm>
          <a:prstGeom prst="rect">
            <a:avLst/>
          </a:prstGeom>
        </p:spPr>
      </p:pic>
      <p:pic>
        <p:nvPicPr>
          <p:cNvPr id="4" name="Immagine 3"/>
          <p:cNvPicPr>
            <a:picLocks noChangeAspect="1"/>
          </p:cNvPicPr>
          <p:nvPr/>
        </p:nvPicPr>
        <p:blipFill>
          <a:blip r:embed="rId3"/>
          <a:stretch>
            <a:fillRect/>
          </a:stretch>
        </p:blipFill>
        <p:spPr>
          <a:xfrm>
            <a:off x="6370522" y="1723238"/>
            <a:ext cx="5153675" cy="3411524"/>
          </a:xfrm>
          <a:prstGeom prst="rect">
            <a:avLst/>
          </a:prstGeom>
        </p:spPr>
      </p:pic>
    </p:spTree>
    <p:extLst>
      <p:ext uri="{BB962C8B-B14F-4D97-AF65-F5344CB8AC3E}">
        <p14:creationId xmlns:p14="http://schemas.microsoft.com/office/powerpoint/2010/main" val="3825595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6982B-C692-C74C-9947-27A2D6702D3D}"/>
              </a:ext>
            </a:extLst>
          </p:cNvPr>
          <p:cNvPicPr>
            <a:picLocks noChangeAspect="1"/>
          </p:cNvPicPr>
          <p:nvPr/>
        </p:nvPicPr>
        <p:blipFill>
          <a:blip r:embed="rId2"/>
          <a:stretch>
            <a:fillRect/>
          </a:stretch>
        </p:blipFill>
        <p:spPr>
          <a:xfrm>
            <a:off x="1468483" y="1238947"/>
            <a:ext cx="8965474" cy="5055718"/>
          </a:xfrm>
          <a:prstGeom prst="rect">
            <a:avLst/>
          </a:prstGeom>
        </p:spPr>
      </p:pic>
    </p:spTree>
    <p:extLst>
      <p:ext uri="{BB962C8B-B14F-4D97-AF65-F5344CB8AC3E}">
        <p14:creationId xmlns:p14="http://schemas.microsoft.com/office/powerpoint/2010/main" val="314439280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398c2fc-ef96-41f5-a6be-4e19eee013d8" xsi:nil="true"/>
    <lcf76f155ced4ddcb4097134ff3c332f xmlns="33de9cbb-7065-497c-aaf6-21859a933a9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777A26F539967D4F98503910BA4FFFD8" ma:contentTypeVersion="15" ma:contentTypeDescription="Creare un nuovo documento." ma:contentTypeScope="" ma:versionID="63b9c261a55c251c9d1e50215d3749c4">
  <xsd:schema xmlns:xsd="http://www.w3.org/2001/XMLSchema" xmlns:xs="http://www.w3.org/2001/XMLSchema" xmlns:p="http://schemas.microsoft.com/office/2006/metadata/properties" xmlns:ns2="33de9cbb-7065-497c-aaf6-21859a933a93" xmlns:ns3="a398c2fc-ef96-41f5-a6be-4e19eee013d8" targetNamespace="http://schemas.microsoft.com/office/2006/metadata/properties" ma:root="true" ma:fieldsID="a66aada771cda6968eaf211002d80a89" ns2:_="" ns3:_="">
    <xsd:import namespace="33de9cbb-7065-497c-aaf6-21859a933a93"/>
    <xsd:import namespace="a398c2fc-ef96-41f5-a6be-4e19eee013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9cbb-7065-497c-aaf6-21859a933a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Tag immagine"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98c2fc-ef96-41f5-a6be-4e19eee013d8" elementFormDefault="qualified">
    <xsd:import namespace="http://schemas.microsoft.com/office/2006/documentManagement/types"/>
    <xsd:import namespace="http://schemas.microsoft.com/office/infopath/2007/PartnerControls"/>
    <xsd:element name="SharedWithUsers" ma:index="16"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Condiviso con dettagli" ma:internalName="SharedWithDetails" ma:readOnly="true">
      <xsd:simpleType>
        <xsd:restriction base="dms:Note">
          <xsd:maxLength value="255"/>
        </xsd:restriction>
      </xsd:simpleType>
    </xsd:element>
    <xsd:element name="TaxCatchAll" ma:index="21" nillable="true" ma:displayName="Taxonomy Catch All Column" ma:hidden="true" ma:list="{71b5f323-8b4a-4b41-bb8e-fb1b53a1f540}" ma:internalName="TaxCatchAll" ma:showField="CatchAllData" ma:web="a398c2fc-ef96-41f5-a6be-4e19eee013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BE24F4-7EB1-434B-8205-B2D5D6584867}">
  <ds:schemaRefs>
    <ds:schemaRef ds:uri="http://schemas.microsoft.com/sharepoint/v3/contenttype/forms"/>
  </ds:schemaRefs>
</ds:datastoreItem>
</file>

<file path=customXml/itemProps2.xml><?xml version="1.0" encoding="utf-8"?>
<ds:datastoreItem xmlns:ds="http://schemas.openxmlformats.org/officeDocument/2006/customXml" ds:itemID="{03467FBC-AEAE-4EC2-BF36-9EF027E22BDD}">
  <ds:schemaRefs>
    <ds:schemaRef ds:uri="33de9cbb-7065-497c-aaf6-21859a933a93"/>
    <ds:schemaRef ds:uri="a398c2fc-ef96-41f5-a6be-4e19eee013d8"/>
    <ds:schemaRef ds:uri="d2b3df68-07b5-4773-aba1-bd9b51ecb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F8A19A0-51A2-4533-A590-3477DED3BD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9cbb-7065-497c-aaf6-21859a933a93"/>
    <ds:schemaRef ds:uri="a398c2fc-ef96-41f5-a6be-4e19eee013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Template MUR_SoggAttuatori</Template>
  <TotalTime>16</TotalTime>
  <Words>1877</Words>
  <Application>Microsoft Office PowerPoint</Application>
  <PresentationFormat>Widescreen</PresentationFormat>
  <Paragraphs>262</Paragraphs>
  <Slides>29</Slides>
  <Notes>6</Notes>
  <HiddenSlides>0</HiddenSlides>
  <MMClips>0</MMClips>
  <ScaleCrop>false</ScaleCrop>
  <HeadingPairs>
    <vt:vector size="8" baseType="variant">
      <vt:variant>
        <vt:lpstr>Caratteri utilizzati</vt:lpstr>
      </vt:variant>
      <vt:variant>
        <vt:i4>21</vt:i4>
      </vt:variant>
      <vt:variant>
        <vt:lpstr>Tema</vt:lpstr>
      </vt:variant>
      <vt:variant>
        <vt:i4>1</vt:i4>
      </vt:variant>
      <vt:variant>
        <vt:lpstr>Server OLE incorporati</vt:lpstr>
      </vt:variant>
      <vt:variant>
        <vt:i4>2</vt:i4>
      </vt:variant>
      <vt:variant>
        <vt:lpstr>Titoli diapositive</vt:lpstr>
      </vt:variant>
      <vt:variant>
        <vt:i4>29</vt:i4>
      </vt:variant>
    </vt:vector>
  </HeadingPairs>
  <TitlesOfParts>
    <vt:vector size="53" baseType="lpstr">
      <vt:lpstr>Abadi</vt:lpstr>
      <vt:lpstr>-apple-system</vt:lpstr>
      <vt:lpstr>Arial</vt:lpstr>
      <vt:lpstr>Arial MT</vt:lpstr>
      <vt:lpstr>Calibri</vt:lpstr>
      <vt:lpstr>Cambria</vt:lpstr>
      <vt:lpstr>Cambria Math</vt:lpstr>
      <vt:lpstr>CMMI6</vt:lpstr>
      <vt:lpstr>CMMI9</vt:lpstr>
      <vt:lpstr>CMR6</vt:lpstr>
      <vt:lpstr>CMR9</vt:lpstr>
      <vt:lpstr>CMSY9</vt:lpstr>
      <vt:lpstr>EOWRM L+ STIX General</vt:lpstr>
      <vt:lpstr>Liberation Sans</vt:lpstr>
      <vt:lpstr>Lucida Grande</vt:lpstr>
      <vt:lpstr>Symbol</vt:lpstr>
      <vt:lpstr>Times New Roman</vt:lpstr>
      <vt:lpstr>Titillium</vt:lpstr>
      <vt:lpstr>Titillium Bd</vt:lpstr>
      <vt:lpstr>VBADSV+HelveticaNeue</vt:lpstr>
      <vt:lpstr>Wingdings</vt:lpstr>
      <vt:lpstr>Tema di Office</vt:lpstr>
      <vt:lpstr>Immagine bitmap</vt:lpstr>
      <vt:lpstr>Graph</vt:lpstr>
      <vt:lpstr>Presentazione standard di PowerPoint</vt:lpstr>
      <vt:lpstr>Presentazione standard di PowerPoint</vt:lpstr>
      <vt:lpstr>Presentazione standard di PowerPoint</vt:lpstr>
      <vt:lpstr>Presentazione standard di PowerPoint</vt:lpstr>
      <vt:lpstr>Coherent coupling between molecular spin ensembles and high critical temperature superconducting coplanar resonators  ( &gt; 2016)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Tesla cavity and dielectric puck modes</vt:lpstr>
      <vt:lpstr> Courtesy Walter  Venturini CERN Preliminary measurements of  Frequency variations at 1.85 K (VNA) vs time  performed by Lorena  Vega  (2023) (non optimized) </vt:lpstr>
      <vt:lpstr>Dielectric resonators</vt:lpstr>
      <vt:lpstr>Presentazione standard di PowerPoint</vt:lpstr>
      <vt:lpstr>Dielectric resonators  SrTi03</vt:lpstr>
      <vt:lpstr>Rutile TiO2</vt:lpstr>
      <vt:lpstr>Presentazione standard di PowerPoint</vt:lpstr>
      <vt:lpstr>Eigenmode analysis Cu Cavities</vt:lpstr>
      <vt:lpstr>Terminologies</vt:lpstr>
      <vt:lpstr>Eigenmode analysis in PEC cavity</vt:lpstr>
      <vt:lpstr>Frequency domain analysis Cu  cavities</vt:lpstr>
      <vt:lpstr>Parameter sweep in ε_r</vt:lpstr>
      <vt:lpstr>Frequency sensitivity</vt:lpstr>
      <vt:lpstr>Frequency domain analysis in PEC cavity</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ANTONIO CASSINESE</cp:lastModifiedBy>
  <cp:revision>10</cp:revision>
  <dcterms:created xsi:type="dcterms:W3CDTF">2022-10-26T09:11:02Z</dcterms:created>
  <dcterms:modified xsi:type="dcterms:W3CDTF">2025-02-05T21:27:48Z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0x010100777A26F539967D4F98503910BA4FFFD8</vt:lpwstr>
  </property>
  <property fmtid="{D5CDD505-2E9C-101B-9397-08002B2CF9AE}" pid="4" name="MSIP_Label_2ad0b24d-6422-44b0-b3de-abb3a9e8c81a_Enabled">
    <vt:lpwstr>true</vt:lpwstr>
  </property>
  <property fmtid="{D5CDD505-2E9C-101B-9397-08002B2CF9AE}" pid="5" name="MSIP_Label_2ad0b24d-6422-44b0-b3de-abb3a9e8c81a_SetDate">
    <vt:lpwstr>2025-02-05T18:08:25Z</vt:lpwstr>
  </property>
  <property fmtid="{D5CDD505-2E9C-101B-9397-08002B2CF9AE}" pid="6" name="MSIP_Label_2ad0b24d-6422-44b0-b3de-abb3a9e8c81a_Method">
    <vt:lpwstr>Standard</vt:lpwstr>
  </property>
  <property fmtid="{D5CDD505-2E9C-101B-9397-08002B2CF9AE}" pid="7" name="MSIP_Label_2ad0b24d-6422-44b0-b3de-abb3a9e8c81a_Name">
    <vt:lpwstr>defa4170-0d19-0005-0004-bc88714345d2</vt:lpwstr>
  </property>
  <property fmtid="{D5CDD505-2E9C-101B-9397-08002B2CF9AE}" pid="8" name="MSIP_Label_2ad0b24d-6422-44b0-b3de-abb3a9e8c81a_SiteId">
    <vt:lpwstr>2fcfe26a-bb62-46b0-b1e3-28f9da0c45fd</vt:lpwstr>
  </property>
  <property fmtid="{D5CDD505-2E9C-101B-9397-08002B2CF9AE}" pid="9" name="MSIP_Label_2ad0b24d-6422-44b0-b3de-abb3a9e8c81a_ActionId">
    <vt:lpwstr>6f3f2770-edc4-4b48-af70-6929ebb938de</vt:lpwstr>
  </property>
  <property fmtid="{D5CDD505-2E9C-101B-9397-08002B2CF9AE}" pid="10" name="MSIP_Label_2ad0b24d-6422-44b0-b3de-abb3a9e8c81a_ContentBits">
    <vt:lpwstr>0</vt:lpwstr>
  </property>
</Properties>
</file>