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81" r:id="rId7"/>
    <p:sldId id="284" r:id="rId8"/>
    <p:sldId id="288" r:id="rId9"/>
    <p:sldId id="263" r:id="rId10"/>
    <p:sldId id="264" r:id="rId11"/>
    <p:sldId id="265" r:id="rId12"/>
    <p:sldId id="287" r:id="rId13"/>
    <p:sldId id="286" r:id="rId14"/>
    <p:sldId id="267" r:id="rId15"/>
    <p:sldId id="285" r:id="rId16"/>
    <p:sldId id="269" r:id="rId17"/>
    <p:sldId id="289" r:id="rId18"/>
    <p:sldId id="293" r:id="rId19"/>
    <p:sldId id="282" r:id="rId20"/>
    <p:sldId id="283" r:id="rId21"/>
    <p:sldId id="27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0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06/02/2025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37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81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5555555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12" name="Picture 11" descr="A logo with white text and blue and red letters&#10;&#10;Description automatically generated">
            <a:extLst>
              <a:ext uri="{FF2B5EF4-FFF2-40B4-BE49-F238E27FC236}">
                <a16:creationId xmlns:a16="http://schemas.microsoft.com/office/drawing/2014/main" id="{7C48384D-22A6-B30A-B976-0A4706A185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193038"/>
            <a:ext cx="17490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5555555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5555555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5555555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5555555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5555555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5555555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5555555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5555555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5555555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5555555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5555555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5555555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Picture 8" descr="A logo with white text and blue and red letters&#10;&#10;Description automatically generated">
            <a:extLst>
              <a:ext uri="{FF2B5EF4-FFF2-40B4-BE49-F238E27FC236}">
                <a16:creationId xmlns:a16="http://schemas.microsoft.com/office/drawing/2014/main" id="{73A45157-A572-B860-93E0-1FB1BBAAA1E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905" y="193038"/>
            <a:ext cx="17490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2829" y="2654180"/>
            <a:ext cx="4873841" cy="31853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000" b="1" dirty="0">
                <a:latin typeface="Titillium"/>
              </a:rPr>
              <a:t>PNRR Partenariato Esteso </a:t>
            </a:r>
            <a:r>
              <a:rPr lang="it-IT" sz="2000" dirty="0">
                <a:latin typeface="Titillium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000" b="1" dirty="0">
                <a:latin typeface="Titillium"/>
              </a:rPr>
              <a:t>NATIONAL  QUANTUM SCIENCE AND TECHNOLOGY INSTITUTE “NQSTI”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000" dirty="0">
                <a:latin typeface="Titillium"/>
              </a:rPr>
              <a:t> </a:t>
            </a:r>
            <a:endParaRPr lang="it-IT" sz="2000" b="1" dirty="0">
              <a:latin typeface="Titillium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000" b="1" dirty="0" err="1">
                <a:latin typeface="Titillium"/>
              </a:rPr>
              <a:t>Spoke</a:t>
            </a:r>
            <a:r>
              <a:rPr lang="it-IT" sz="2000" b="1" dirty="0">
                <a:latin typeface="Titillium"/>
              </a:rPr>
              <a:t> 6  Quantum Integration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000" b="1" dirty="0">
                <a:latin typeface="Titillium"/>
                <a:ea typeface="Times New Roman" pitchFamily="18" charset="0"/>
                <a:cs typeface="Calibri" pitchFamily="34" charset="0"/>
              </a:rPr>
              <a:t>A6.3.3 </a:t>
            </a:r>
            <a:r>
              <a:rPr lang="it-IT" sz="2000" b="1" dirty="0" err="1">
                <a:latin typeface="Titillium"/>
                <a:ea typeface="Times New Roman" pitchFamily="18" charset="0"/>
                <a:cs typeface="Calibri" pitchFamily="34" charset="0"/>
              </a:rPr>
              <a:t>Superconducting</a:t>
            </a:r>
            <a:r>
              <a:rPr lang="it-IT" sz="2000" b="1" dirty="0">
                <a:latin typeface="Titillium"/>
                <a:ea typeface="Times New Roman" pitchFamily="18" charset="0"/>
                <a:cs typeface="Calibri" pitchFamily="34" charset="0"/>
              </a:rPr>
              <a:t> quantum networks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000" b="1" dirty="0">
                <a:latin typeface="Titillium"/>
                <a:ea typeface="Times New Roman" pitchFamily="18" charset="0"/>
                <a:cs typeface="Calibri" pitchFamily="34" charset="0"/>
              </a:rPr>
              <a:t>A6.3.3.1   </a:t>
            </a:r>
            <a:r>
              <a:rPr lang="it-IT" sz="2000" b="1" dirty="0">
                <a:latin typeface="Titillium"/>
              </a:rPr>
              <a:t>Mikhail </a:t>
            </a:r>
            <a:r>
              <a:rPr lang="it-IT" sz="2000" b="1" dirty="0" err="1">
                <a:latin typeface="Titillium"/>
              </a:rPr>
              <a:t>Lisitskiy</a:t>
            </a:r>
            <a:r>
              <a:rPr lang="it-IT" sz="2000" b="1" dirty="0">
                <a:latin typeface="Titillium"/>
              </a:rPr>
              <a:t> SPIN CNR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000" b="1" dirty="0">
                <a:latin typeface="Titillium"/>
                <a:ea typeface="Times New Roman" pitchFamily="18" charset="0"/>
                <a:cs typeface="Calibri" pitchFamily="34" charset="0"/>
              </a:rPr>
              <a:t> A6.3.3.2  </a:t>
            </a:r>
            <a:r>
              <a:rPr lang="it-IT" sz="2000" b="1" dirty="0">
                <a:latin typeface="Titillium"/>
              </a:rPr>
              <a:t>Berardo Ruggiero ISASI CNR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it-IT" sz="2000" b="1" dirty="0">
                <a:latin typeface="Titillium"/>
              </a:rPr>
              <a:t>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endParaRPr lang="it-IT" sz="2000" b="1" dirty="0">
              <a:latin typeface="Titillium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7BAC4D-D2BF-2592-F23D-9862662F83B9}"/>
              </a:ext>
            </a:extLst>
          </p:cNvPr>
          <p:cNvSpPr txBox="1"/>
          <p:nvPr/>
        </p:nvSpPr>
        <p:spPr>
          <a:xfrm>
            <a:off x="5113538" y="1376908"/>
            <a:ext cx="61078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rgbClr val="890723"/>
                </a:solidFill>
                <a:latin typeface="Titillium"/>
              </a:rPr>
              <a:t>Low power  microwave photon detector based on Superconducting Qubit Network </a:t>
            </a:r>
            <a:endParaRPr lang="it-IT" sz="4000" dirty="0">
              <a:solidFill>
                <a:srgbClr val="890723"/>
              </a:solidFill>
              <a:latin typeface="Titillium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C98A50-CB31-317B-1062-518C3FAECED5}"/>
              </a:ext>
            </a:extLst>
          </p:cNvPr>
          <p:cNvSpPr txBox="1"/>
          <p:nvPr/>
        </p:nvSpPr>
        <p:spPr>
          <a:xfrm>
            <a:off x="4873841" y="4076308"/>
            <a:ext cx="65250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tillium"/>
              </a:rPr>
              <a:t>Mikhail Lisitskiy </a:t>
            </a:r>
          </a:p>
          <a:p>
            <a:pPr algn="ctr"/>
            <a:r>
              <a:rPr lang="it-IT" sz="2400" b="1" dirty="0">
                <a:latin typeface="Titillium"/>
              </a:rPr>
              <a:t> </a:t>
            </a:r>
          </a:p>
          <a:p>
            <a:pPr algn="ctr"/>
            <a:r>
              <a:rPr lang="en-US" sz="2400" b="1" dirty="0">
                <a:latin typeface="Titillium"/>
              </a:rPr>
              <a:t>SPIN- CNR Institute of Superconductors, Innovative Materials and Devices,</a:t>
            </a:r>
            <a:r>
              <a:rPr lang="en-US" b="1" dirty="0">
                <a:latin typeface="Titillium"/>
              </a:rPr>
              <a:t> </a:t>
            </a:r>
          </a:p>
          <a:p>
            <a:pPr algn="ctr"/>
            <a:endParaRPr lang="en-US" dirty="0">
              <a:latin typeface="Titillium"/>
            </a:endParaRPr>
          </a:p>
          <a:p>
            <a:pPr algn="ctr"/>
            <a:r>
              <a:rPr lang="en-US" i="1" dirty="0">
                <a:latin typeface="Titillium"/>
              </a:rPr>
              <a:t>mikhail.lisitskiy@spin.cnr.it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CBF1EF-9935-9F29-E714-16487255F0D8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A9F10-0C4E-C055-5ED3-BB57F5391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A9CD69-A0C8-F60F-9E6D-1B0D0231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10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4ED159-A59E-F1DD-8E85-7673D665BAE8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22D4BD5-CE8B-D64D-320C-CED6923F6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019" y="1913045"/>
            <a:ext cx="5089359" cy="389535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68BBBCD-2AAA-A700-7462-C569EDEDE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62" y="1982642"/>
            <a:ext cx="2700000" cy="2066558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B402B32-17C6-6951-43DA-A4823DDD4EC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525262" y="3015921"/>
            <a:ext cx="2505438" cy="41307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07CF5A6C-5B76-0D70-B8C5-349DCB355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62" y="4166388"/>
            <a:ext cx="2700000" cy="2066558"/>
          </a:xfrm>
          <a:prstGeom prst="rect">
            <a:avLst/>
          </a:prstGeom>
          <a:ln w="31750">
            <a:solidFill>
              <a:srgbClr val="00B050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0016F79-0BBF-22DD-D010-E20A2C0AD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2270" y="4166389"/>
            <a:ext cx="2700000" cy="2066557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37B0609-542F-F235-B639-C471236A6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2270" y="1982643"/>
            <a:ext cx="2700000" cy="2066557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AF93FA9-C2C3-F92C-8E4F-051525447B2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253064" y="3015922"/>
            <a:ext cx="2489206" cy="1647182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3DC448-F3EC-F7F2-CFEB-01AE8C23F209}"/>
              </a:ext>
            </a:extLst>
          </p:cNvPr>
          <p:cNvSpPr txBox="1"/>
          <p:nvPr/>
        </p:nvSpPr>
        <p:spPr>
          <a:xfrm>
            <a:off x="192330" y="1092328"/>
            <a:ext cx="11807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accent1"/>
                </a:solidFill>
              </a:rPr>
              <a:t>Evolution</a:t>
            </a:r>
            <a:r>
              <a:rPr lang="it-IT" sz="2800" b="1" dirty="0">
                <a:solidFill>
                  <a:schemeClr val="accent1"/>
                </a:solidFill>
              </a:rPr>
              <a:t> of the first </a:t>
            </a:r>
            <a:r>
              <a:rPr lang="it-IT" sz="2800" b="1" dirty="0" err="1">
                <a:solidFill>
                  <a:schemeClr val="accent1"/>
                </a:solidFill>
              </a:rPr>
              <a:t>tone</a:t>
            </a:r>
            <a:r>
              <a:rPr lang="it-IT" sz="2800" b="1" dirty="0">
                <a:solidFill>
                  <a:schemeClr val="accent1"/>
                </a:solidFill>
              </a:rPr>
              <a:t> S</a:t>
            </a:r>
            <a:r>
              <a:rPr lang="it-IT" sz="2800" b="1" baseline="-25000" dirty="0">
                <a:solidFill>
                  <a:schemeClr val="accent1"/>
                </a:solidFill>
              </a:rPr>
              <a:t>21</a:t>
            </a:r>
            <a:r>
              <a:rPr lang="it-IT" sz="2800" b="1" dirty="0">
                <a:solidFill>
                  <a:schemeClr val="accent1"/>
                </a:solidFill>
              </a:rPr>
              <a:t> with </a:t>
            </a:r>
            <a:r>
              <a:rPr lang="it-IT" sz="2800" b="1" dirty="0" err="1">
                <a:solidFill>
                  <a:schemeClr val="accent1"/>
                </a:solidFill>
              </a:rPr>
              <a:t>increasing</a:t>
            </a:r>
            <a:r>
              <a:rPr lang="it-IT" sz="2800" b="1" dirty="0">
                <a:solidFill>
                  <a:schemeClr val="accent1"/>
                </a:solidFill>
              </a:rPr>
              <a:t> second </a:t>
            </a:r>
            <a:r>
              <a:rPr lang="it-IT" sz="2800" b="1" dirty="0" err="1">
                <a:solidFill>
                  <a:schemeClr val="accent1"/>
                </a:solidFill>
              </a:rPr>
              <a:t>tone</a:t>
            </a:r>
            <a:r>
              <a:rPr lang="it-IT" sz="2800" b="1" dirty="0">
                <a:solidFill>
                  <a:schemeClr val="accent1"/>
                </a:solidFill>
              </a:rPr>
              <a:t> power for  </a:t>
            </a:r>
            <a:r>
              <a:rPr lang="it-IT" sz="2800" b="1" dirty="0" err="1">
                <a:solidFill>
                  <a:schemeClr val="accent1"/>
                </a:solidFill>
              </a:rPr>
              <a:t>bistability</a:t>
            </a:r>
            <a:endParaRPr lang="it-IT" sz="2800" b="1" dirty="0">
              <a:solidFill>
                <a:schemeClr val="accent1"/>
              </a:solidFill>
            </a:endParaRPr>
          </a:p>
          <a:p>
            <a:r>
              <a:rPr lang="it-IT" sz="2800" b="1" dirty="0" err="1">
                <a:solidFill>
                  <a:schemeClr val="accent1"/>
                </a:solidFill>
              </a:rPr>
              <a:t>dependences</a:t>
            </a:r>
            <a:r>
              <a:rPr lang="it-IT" sz="2800" b="1" dirty="0">
                <a:solidFill>
                  <a:schemeClr val="accent1"/>
                </a:solidFill>
              </a:rPr>
              <a:t>. 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B376F89-CDE2-1F31-631B-D12D17C890B2}"/>
              </a:ext>
            </a:extLst>
          </p:cNvPr>
          <p:cNvCxnSpPr>
            <a:cxnSpLocks/>
          </p:cNvCxnSpPr>
          <p:nvPr/>
        </p:nvCxnSpPr>
        <p:spPr>
          <a:xfrm flipH="1" flipV="1">
            <a:off x="6171533" y="4792062"/>
            <a:ext cx="2570737" cy="41867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E2217EB-3B15-5CE6-8996-C8088E83ED62}"/>
              </a:ext>
            </a:extLst>
          </p:cNvPr>
          <p:cNvCxnSpPr>
            <a:cxnSpLocks/>
          </p:cNvCxnSpPr>
          <p:nvPr/>
        </p:nvCxnSpPr>
        <p:spPr>
          <a:xfrm flipV="1">
            <a:off x="3552702" y="3552187"/>
            <a:ext cx="2543297" cy="1646513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6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7D4DA3-E52D-4161-6BC8-E49656D53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11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438CDE-AE7A-693A-5972-ABDB83388933}"/>
              </a:ext>
            </a:extLst>
          </p:cNvPr>
          <p:cNvSpPr txBox="1"/>
          <p:nvPr/>
        </p:nvSpPr>
        <p:spPr>
          <a:xfrm>
            <a:off x="6627986" y="5616643"/>
            <a:ext cx="531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Theoretically predicted values of frequency shift versus the input power in dBm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5AEC6B0-E6C6-41F5-E5F7-EDEE8BAF8E4A}"/>
              </a:ext>
            </a:extLst>
          </p:cNvPr>
          <p:cNvSpPr txBox="1"/>
          <p:nvPr/>
        </p:nvSpPr>
        <p:spPr>
          <a:xfrm>
            <a:off x="561541" y="1757225"/>
            <a:ext cx="11208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accent1"/>
                </a:solidFill>
              </a:rPr>
              <a:t>Theoretical model is  based on a non-linear multiphoton interaction between pump microwave signal and a qubit system of the SQN where the  frequency shift is the sum of the multiphoton AC Stark shift values of each qubit. (P. </a:t>
            </a:r>
            <a:r>
              <a:rPr lang="en-US" sz="1400" dirty="0" err="1">
                <a:solidFill>
                  <a:schemeClr val="accent1"/>
                </a:solidFill>
              </a:rPr>
              <a:t>Navez</a:t>
            </a:r>
            <a:r>
              <a:rPr lang="en-US" sz="1400" dirty="0">
                <a:solidFill>
                  <a:schemeClr val="accent1"/>
                </a:solidFill>
              </a:rPr>
              <a:t> et al, in preparation).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DBD0994-6E4C-1DE2-B961-818DC7F292A0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pic>
        <p:nvPicPr>
          <p:cNvPr id="3" name="Immagine 2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AC7C1879-437F-C082-3CD8-3C56FC6F6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04" y="2663616"/>
            <a:ext cx="5018595" cy="292525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14427A-83D0-ADF2-2471-5DD142F2D059}"/>
              </a:ext>
            </a:extLst>
          </p:cNvPr>
          <p:cNvSpPr txBox="1"/>
          <p:nvPr/>
        </p:nvSpPr>
        <p:spPr>
          <a:xfrm>
            <a:off x="1450859" y="1180315"/>
            <a:ext cx="1180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accent1"/>
                </a:solidFill>
              </a:rPr>
              <a:t>Theoretical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description</a:t>
            </a:r>
            <a:r>
              <a:rPr lang="it-IT" sz="2800" b="1" dirty="0">
                <a:solidFill>
                  <a:schemeClr val="accent1"/>
                </a:solidFill>
              </a:rPr>
              <a:t>  of the dip position on the </a:t>
            </a:r>
            <a:r>
              <a:rPr lang="it-IT" sz="2800" b="1" dirty="0" err="1">
                <a:solidFill>
                  <a:schemeClr val="accent1"/>
                </a:solidFill>
              </a:rPr>
              <a:t>signal</a:t>
            </a:r>
            <a:r>
              <a:rPr lang="it-IT" sz="2800" b="1" dirty="0">
                <a:solidFill>
                  <a:schemeClr val="accent1"/>
                </a:solidFill>
              </a:rPr>
              <a:t> power</a:t>
            </a:r>
          </a:p>
        </p:txBody>
      </p:sp>
      <p:pic>
        <p:nvPicPr>
          <p:cNvPr id="5" name="Immagine 4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96C8367A-06AE-CE06-74CA-F9406C3B3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9387" r="11837" b="4362"/>
          <a:stretch/>
        </p:blipFill>
        <p:spPr>
          <a:xfrm>
            <a:off x="561541" y="2521779"/>
            <a:ext cx="4444241" cy="35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9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B05A0-E862-63BA-CDDB-48137E04E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8CB948-5D6A-8CB5-898D-646C9190B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11883A-41A1-32D6-B6DE-BEF55F64FBED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DF9D08-E20A-EBA4-75D1-12BEE7BD5167}"/>
              </a:ext>
            </a:extLst>
          </p:cNvPr>
          <p:cNvSpPr txBox="1"/>
          <p:nvPr/>
        </p:nvSpPr>
        <p:spPr>
          <a:xfrm>
            <a:off x="3539134" y="1169142"/>
            <a:ext cx="693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accent1"/>
                </a:solidFill>
              </a:rPr>
              <a:t>Photon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number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calculation</a:t>
            </a:r>
            <a:endParaRPr lang="it-IT" sz="2800" b="1" dirty="0">
              <a:solidFill>
                <a:schemeClr val="accent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04EC16-77E9-BA14-DDFF-4508452E14DB}"/>
              </a:ext>
            </a:extLst>
          </p:cNvPr>
          <p:cNvSpPr txBox="1"/>
          <p:nvPr/>
        </p:nvSpPr>
        <p:spPr>
          <a:xfrm>
            <a:off x="445827" y="2790873"/>
            <a:ext cx="4278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average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photons</a:t>
            </a:r>
            <a:r>
              <a:rPr lang="it-IT" dirty="0"/>
              <a:t> per </a:t>
            </a:r>
            <a:r>
              <a:rPr lang="it-IT" dirty="0" err="1"/>
              <a:t>period</a:t>
            </a:r>
            <a:r>
              <a:rPr lang="it-IT" dirty="0"/>
              <a:t> </a:t>
            </a:r>
            <a:r>
              <a:rPr lang="it-IT" dirty="0" err="1"/>
              <a:t>stored</a:t>
            </a:r>
            <a:r>
              <a:rPr lang="it-IT" dirty="0"/>
              <a:t> in the sensing </a:t>
            </a:r>
            <a:r>
              <a:rPr lang="it-IT" dirty="0" err="1"/>
              <a:t>resonator</a:t>
            </a:r>
            <a:endParaRPr lang="it-IT" dirty="0"/>
          </a:p>
          <a:p>
            <a:r>
              <a:rPr lang="it-IT" i="1" dirty="0"/>
              <a:t>P</a:t>
            </a:r>
            <a:r>
              <a:rPr lang="it-IT" i="1" baseline="-25000" dirty="0"/>
              <a:t>3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 second </a:t>
            </a:r>
            <a:r>
              <a:rPr lang="it-IT" dirty="0" err="1"/>
              <a:t>tone</a:t>
            </a:r>
            <a:r>
              <a:rPr lang="it-IT" dirty="0"/>
              <a:t> power </a:t>
            </a:r>
            <a:r>
              <a:rPr lang="it-IT" dirty="0" err="1"/>
              <a:t>applied</a:t>
            </a:r>
            <a:r>
              <a:rPr lang="it-IT" dirty="0"/>
              <a:t> to the sensing </a:t>
            </a:r>
            <a:r>
              <a:rPr lang="it-IT" dirty="0" err="1"/>
              <a:t>resonator</a:t>
            </a:r>
            <a:endParaRPr lang="it-IT" dirty="0"/>
          </a:p>
          <a:p>
            <a:r>
              <a:rPr lang="it-IT" i="1" dirty="0" err="1"/>
              <a:t>Q</a:t>
            </a:r>
            <a:r>
              <a:rPr lang="it-IT" i="1" baseline="-25000" dirty="0" err="1"/>
              <a:t>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loaded</a:t>
            </a:r>
            <a:r>
              <a:rPr lang="it-IT" dirty="0"/>
              <a:t>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factor</a:t>
            </a:r>
            <a:endParaRPr lang="it-IT" dirty="0"/>
          </a:p>
          <a:p>
            <a:r>
              <a:rPr lang="it-IT" i="1" dirty="0" err="1"/>
              <a:t>Q</a:t>
            </a:r>
            <a:r>
              <a:rPr lang="it-IT" i="1" baseline="-25000" dirty="0" err="1"/>
              <a:t>c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coupling</a:t>
            </a:r>
            <a:r>
              <a:rPr lang="it-IT" dirty="0"/>
              <a:t>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factor</a:t>
            </a:r>
            <a:endParaRPr lang="it-IT" dirty="0"/>
          </a:p>
          <a:p>
            <a:r>
              <a:rPr lang="it-IT" i="1" dirty="0"/>
              <a:t>f</a:t>
            </a:r>
            <a:r>
              <a:rPr lang="it-IT" i="1" baseline="-25000" dirty="0"/>
              <a:t>0</a:t>
            </a:r>
            <a:r>
              <a:rPr lang="it-IT" baseline="-25000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resonant</a:t>
            </a:r>
            <a:r>
              <a:rPr lang="it-IT" dirty="0"/>
              <a:t> frequency 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75AC98B-DEB3-63F6-79E8-72CD7699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31" y="1577262"/>
            <a:ext cx="1852035" cy="109200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6E7D4A7-1B8A-50EA-C2D0-9A1455D4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870" y="3488945"/>
            <a:ext cx="3616886" cy="276889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E27FDD1-1A0D-AB48-6CAC-CAC7DAF90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116" y="1549028"/>
            <a:ext cx="5214796" cy="138518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D73855-37D8-B872-B885-3944DBADAF0C}"/>
              </a:ext>
            </a:extLst>
          </p:cNvPr>
          <p:cNvSpPr txBox="1"/>
          <p:nvPr/>
        </p:nvSpPr>
        <p:spPr>
          <a:xfrm>
            <a:off x="4724400" y="30982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𝑄</a:t>
            </a:r>
            <a:r>
              <a:rPr lang="it-IT" sz="11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𝑐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=|𝑄</a:t>
            </a:r>
            <a:r>
              <a:rPr lang="it-IT" sz="11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𝑐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|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Cambria Math" panose="02040503050406030204" pitchFamily="18" charset="0"/>
              </a:rPr>
              <a:t>exp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(−𝑖𝜙) </a:t>
            </a:r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7210896-615F-5889-5599-EB372C737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756" y="2934208"/>
            <a:ext cx="3418291" cy="318328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5E351DE-783F-246F-A93B-05EA1824ACCC}"/>
              </a:ext>
            </a:extLst>
          </p:cNvPr>
          <p:cNvSpPr txBox="1"/>
          <p:nvPr/>
        </p:nvSpPr>
        <p:spPr>
          <a:xfrm>
            <a:off x="445827" y="5152103"/>
            <a:ext cx="4313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Defrance</a:t>
            </a:r>
            <a:r>
              <a:rPr lang="it-IT" i="1" dirty="0"/>
              <a:t> F. et al, </a:t>
            </a:r>
            <a:r>
              <a:rPr lang="it-IT" i="1" dirty="0" err="1"/>
              <a:t>Physical</a:t>
            </a:r>
            <a:r>
              <a:rPr lang="it-IT" i="1" dirty="0"/>
              <a:t> Review </a:t>
            </a:r>
            <a:r>
              <a:rPr lang="it-IT" i="1" dirty="0" err="1"/>
              <a:t>Materials</a:t>
            </a:r>
            <a:r>
              <a:rPr lang="it-IT" i="1" dirty="0"/>
              <a:t>, </a:t>
            </a:r>
          </a:p>
          <a:p>
            <a:r>
              <a:rPr lang="it-IT" i="1" dirty="0"/>
              <a:t>8(3) (2024)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A78F465-8627-841B-5F79-A4E568834FA1}"/>
              </a:ext>
            </a:extLst>
          </p:cNvPr>
          <p:cNvSpPr txBox="1"/>
          <p:nvPr/>
        </p:nvSpPr>
        <p:spPr>
          <a:xfrm>
            <a:off x="9613912" y="1858297"/>
            <a:ext cx="2165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Chen Q. et al ,</a:t>
            </a:r>
          </a:p>
          <a:p>
            <a:r>
              <a:rPr lang="it-IT" i="1" dirty="0" err="1"/>
              <a:t>Phys</a:t>
            </a:r>
            <a:r>
              <a:rPr lang="it-IT" i="1" dirty="0"/>
              <a:t>. Rev. B, 106 (21)</a:t>
            </a:r>
          </a:p>
          <a:p>
            <a:r>
              <a:rPr lang="it-IT" i="1" dirty="0"/>
              <a:t>(2021)</a:t>
            </a:r>
          </a:p>
        </p:txBody>
      </p:sp>
    </p:spTree>
    <p:extLst>
      <p:ext uri="{BB962C8B-B14F-4D97-AF65-F5344CB8AC3E}">
        <p14:creationId xmlns:p14="http://schemas.microsoft.com/office/powerpoint/2010/main" val="224569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299840-ACC2-9C53-18A7-80A94A7CC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B097CD-F1EE-A92E-C220-0AEB2AD6FECC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1FBE76-F2A7-1FE3-B309-03A7176C8DB0}"/>
              </a:ext>
            </a:extLst>
          </p:cNvPr>
          <p:cNvSpPr txBox="1"/>
          <p:nvPr/>
        </p:nvSpPr>
        <p:spPr>
          <a:xfrm>
            <a:off x="943898" y="1152206"/>
            <a:ext cx="1154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accent1"/>
                </a:solidFill>
              </a:rPr>
              <a:t>Average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number</a:t>
            </a:r>
            <a:r>
              <a:rPr lang="it-IT" sz="2800" b="1" dirty="0">
                <a:solidFill>
                  <a:schemeClr val="accent1"/>
                </a:solidFill>
              </a:rPr>
              <a:t> of </a:t>
            </a:r>
            <a:r>
              <a:rPr lang="it-IT" sz="2800" b="1" dirty="0" err="1">
                <a:solidFill>
                  <a:schemeClr val="accent1"/>
                </a:solidFill>
              </a:rPr>
              <a:t>photons</a:t>
            </a:r>
            <a:r>
              <a:rPr lang="it-IT" sz="2800" b="1" dirty="0">
                <a:solidFill>
                  <a:schemeClr val="accent1"/>
                </a:solidFill>
              </a:rPr>
              <a:t> per </a:t>
            </a:r>
            <a:r>
              <a:rPr lang="it-IT" sz="2800" b="1" dirty="0" err="1">
                <a:solidFill>
                  <a:schemeClr val="accent1"/>
                </a:solidFill>
              </a:rPr>
              <a:t>period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stored</a:t>
            </a:r>
            <a:r>
              <a:rPr lang="it-IT" sz="2800" b="1" dirty="0">
                <a:solidFill>
                  <a:schemeClr val="accent1"/>
                </a:solidFill>
              </a:rPr>
              <a:t> in the sensing </a:t>
            </a:r>
            <a:r>
              <a:rPr lang="it-IT" sz="2800" b="1" dirty="0" err="1">
                <a:solidFill>
                  <a:schemeClr val="accent1"/>
                </a:solidFill>
              </a:rPr>
              <a:t>resonator</a:t>
            </a:r>
            <a:endParaRPr lang="it-IT" sz="2800" b="1" dirty="0">
              <a:solidFill>
                <a:schemeClr val="accent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3FAEA76-179F-577E-8D0A-6BC2C0D6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80" t="8704" r="10608" b="4401"/>
          <a:stretch/>
        </p:blipFill>
        <p:spPr>
          <a:xfrm>
            <a:off x="2721304" y="1651820"/>
            <a:ext cx="5515897" cy="45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F30C0-214C-50EE-D5E1-76225EEFA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D0C249-1513-1FEB-5FD4-46B730BD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0A91F4-6654-AB9F-DFC4-025AE0622539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C8F628A-EB9F-0ACE-2961-58BCF930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5" t="8039" r="11796" b="3863"/>
          <a:stretch/>
        </p:blipFill>
        <p:spPr>
          <a:xfrm>
            <a:off x="6968519" y="2074607"/>
            <a:ext cx="5149739" cy="4178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22DEC72-83AA-A568-06CF-7073561C44C3}"/>
                  </a:ext>
                </a:extLst>
              </p:cNvPr>
              <p:cNvSpPr txBox="1"/>
              <p:nvPr/>
            </p:nvSpPr>
            <p:spPr>
              <a:xfrm>
                <a:off x="1098390" y="2157353"/>
                <a:ext cx="4644428" cy="169687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N</a:t>
                </a:r>
                <a:r>
                  <a:rPr lang="it-IT" sz="1400" baseline="-25000" dirty="0"/>
                  <a:t>-110</a:t>
                </a:r>
                <a:r>
                  <a:rPr lang="it-IT" sz="1400" dirty="0"/>
                  <a:t> ≈ 72,91	 f-</a:t>
                </a:r>
                <a:r>
                  <a:rPr lang="it-IT" sz="1400" baseline="-25000" dirty="0"/>
                  <a:t>110</a:t>
                </a:r>
                <a:r>
                  <a:rPr lang="it-IT" sz="1400" dirty="0"/>
                  <a:t> = 7.746295 GHz</a:t>
                </a:r>
              </a:p>
              <a:p>
                <a:r>
                  <a:rPr lang="it-IT" sz="1400" dirty="0"/>
                  <a:t>N</a:t>
                </a:r>
                <a:r>
                  <a:rPr lang="it-IT" sz="1400" baseline="-25000" dirty="0"/>
                  <a:t>-109</a:t>
                </a:r>
                <a:r>
                  <a:rPr lang="it-IT" sz="1400" dirty="0"/>
                  <a:t> ≈ 91,79	 f-</a:t>
                </a:r>
                <a:r>
                  <a:rPr lang="it-IT" sz="1400" baseline="-25000" dirty="0"/>
                  <a:t>109</a:t>
                </a:r>
                <a:r>
                  <a:rPr lang="it-IT" sz="1400" dirty="0"/>
                  <a:t> = 7.746285 GHz</a:t>
                </a:r>
              </a:p>
              <a:p>
                <a:endParaRPr lang="it-IT" sz="1400" dirty="0"/>
              </a:p>
              <a:p>
                <a:r>
                  <a:rPr lang="it-IT" sz="1400" dirty="0"/>
                  <a:t>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num>
                      <m:den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18,88</m:t>
                        </m:r>
                      </m:den>
                    </m:f>
                  </m:oMath>
                </a14:m>
                <a:r>
                  <a:rPr lang="it-IT" sz="1400" dirty="0"/>
                  <a:t> = </a:t>
                </a:r>
                <a:r>
                  <a:rPr lang="it-IT" sz="1400" dirty="0">
                    <a:solidFill>
                      <a:srgbClr val="FF0000"/>
                    </a:solidFill>
                  </a:rPr>
                  <a:t>0.53 kHz/</a:t>
                </a:r>
                <a:r>
                  <a:rPr lang="it-IT" sz="1400" dirty="0" err="1">
                    <a:solidFill>
                      <a:srgbClr val="FF0000"/>
                    </a:solidFill>
                  </a:rPr>
                  <a:t>photon</a:t>
                </a:r>
                <a:endParaRPr lang="it-IT" sz="1400" dirty="0">
                  <a:solidFill>
                    <a:srgbClr val="FF0000"/>
                  </a:solidFill>
                </a:endParaRPr>
              </a:p>
              <a:p>
                <a:endParaRPr lang="it-IT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𝑘𝐻𝑧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0.26 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=38.46∗</m:t>
                      </m:r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F22DEC72-83AA-A568-06CF-7073561C4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90" y="2157353"/>
                <a:ext cx="4644428" cy="1696875"/>
              </a:xfrm>
              <a:prstGeom prst="rect">
                <a:avLst/>
              </a:prstGeom>
              <a:blipFill>
                <a:blip r:embed="rId3"/>
                <a:stretch>
                  <a:fillRect l="-131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e 5">
            <a:extLst>
              <a:ext uri="{FF2B5EF4-FFF2-40B4-BE49-F238E27FC236}">
                <a16:creationId xmlns:a16="http://schemas.microsoft.com/office/drawing/2014/main" id="{F6E410BC-7F6D-D8B2-440E-2BA93F6C97F8}"/>
              </a:ext>
            </a:extLst>
          </p:cNvPr>
          <p:cNvSpPr/>
          <p:nvPr/>
        </p:nvSpPr>
        <p:spPr>
          <a:xfrm>
            <a:off x="7693742" y="2536723"/>
            <a:ext cx="299884" cy="1966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2B6AC8C-A350-62F1-7D14-0F4C5281E537}"/>
              </a:ext>
            </a:extLst>
          </p:cNvPr>
          <p:cNvSpPr/>
          <p:nvPr/>
        </p:nvSpPr>
        <p:spPr>
          <a:xfrm>
            <a:off x="8474629" y="2845592"/>
            <a:ext cx="299884" cy="19664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F49695B-58D8-0B9B-544D-B380EC605F74}"/>
                  </a:ext>
                </a:extLst>
              </p:cNvPr>
              <p:cNvSpPr txBox="1"/>
              <p:nvPr/>
            </p:nvSpPr>
            <p:spPr>
              <a:xfrm>
                <a:off x="1098390" y="3966851"/>
                <a:ext cx="4644428" cy="1680588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N</a:t>
                </a:r>
                <a:r>
                  <a:rPr lang="it-IT" sz="1400" baseline="-25000" dirty="0"/>
                  <a:t>-101</a:t>
                </a:r>
                <a:r>
                  <a:rPr lang="it-IT" sz="1400" dirty="0"/>
                  <a:t> ≈ 579	 f-</a:t>
                </a:r>
                <a:r>
                  <a:rPr lang="it-IT" sz="1400" baseline="-25000" dirty="0"/>
                  <a:t>101</a:t>
                </a:r>
                <a:r>
                  <a:rPr lang="it-IT" sz="1400" dirty="0"/>
                  <a:t> = 7.74595 GHz</a:t>
                </a:r>
              </a:p>
              <a:p>
                <a:r>
                  <a:rPr lang="it-IT" sz="1400" dirty="0"/>
                  <a:t>N</a:t>
                </a:r>
                <a:r>
                  <a:rPr lang="it-IT" sz="1400" baseline="-25000" dirty="0"/>
                  <a:t>-100</a:t>
                </a:r>
                <a:r>
                  <a:rPr lang="it-IT" sz="1400" dirty="0"/>
                  <a:t> ≈ 729	 f-</a:t>
                </a:r>
                <a:r>
                  <a:rPr lang="it-IT" sz="1400" baseline="-25000" dirty="0"/>
                  <a:t>100</a:t>
                </a:r>
                <a:r>
                  <a:rPr lang="it-IT" sz="1400" dirty="0"/>
                  <a:t> = 7.74588 GHz</a:t>
                </a:r>
              </a:p>
              <a:p>
                <a:endParaRPr lang="it-IT" sz="1400" dirty="0"/>
              </a:p>
              <a:p>
                <a:r>
                  <a:rPr lang="it-IT" sz="1400" dirty="0"/>
                  <a:t>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num>
                      <m:den>
                        <m:r>
                          <a:rPr lang="it-IT" sz="14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r>
                  <a:rPr lang="it-IT" sz="1400" dirty="0"/>
                  <a:t> = </a:t>
                </a:r>
                <a:r>
                  <a:rPr lang="it-IT" sz="1400" dirty="0">
                    <a:solidFill>
                      <a:srgbClr val="00B050"/>
                    </a:solidFill>
                  </a:rPr>
                  <a:t>0.46 kHz/</a:t>
                </a:r>
                <a:r>
                  <a:rPr lang="it-IT" sz="1400" dirty="0" err="1">
                    <a:solidFill>
                      <a:srgbClr val="00B050"/>
                    </a:solidFill>
                  </a:rPr>
                  <a:t>photon</a:t>
                </a:r>
                <a:endParaRPr lang="it-IT" sz="1400" dirty="0">
                  <a:solidFill>
                    <a:srgbClr val="00B050"/>
                  </a:solidFill>
                </a:endParaRPr>
              </a:p>
              <a:p>
                <a:endParaRPr lang="it-IT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𝑘𝐻𝑧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2.06 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=3.398∗</m:t>
                      </m:r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EF49695B-58D8-0B9B-544D-B380EC605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90" y="3966851"/>
                <a:ext cx="4644428" cy="1680588"/>
              </a:xfrm>
              <a:prstGeom prst="rect">
                <a:avLst/>
              </a:prstGeom>
              <a:blipFill>
                <a:blip r:embed="rId4"/>
                <a:stretch>
                  <a:fillRect l="-131"/>
                </a:stretch>
              </a:blipFill>
              <a:ln w="254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BC49A6-0351-D211-FA70-62F920BB7AD3}"/>
              </a:ext>
            </a:extLst>
          </p:cNvPr>
          <p:cNvSpPr txBox="1"/>
          <p:nvPr/>
        </p:nvSpPr>
        <p:spPr>
          <a:xfrm>
            <a:off x="4316362" y="1242784"/>
            <a:ext cx="499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accent1"/>
                </a:solidFill>
              </a:rPr>
              <a:t>Sensitivity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without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bistability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1441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08E6B-F2C1-4B89-D5B6-BCFDA90EC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3D8ABE-6FB5-3536-BB83-8AF67E52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5EBA3B7-5031-4F8F-1A4E-D81A188CB731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098EA9-3A88-3FDA-1092-89430D47C06D}"/>
              </a:ext>
            </a:extLst>
          </p:cNvPr>
          <p:cNvSpPr txBox="1"/>
          <p:nvPr/>
        </p:nvSpPr>
        <p:spPr>
          <a:xfrm>
            <a:off x="3982064" y="1102752"/>
            <a:ext cx="499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accent1"/>
                </a:solidFill>
              </a:rPr>
              <a:t>Sensitivity</a:t>
            </a:r>
            <a:r>
              <a:rPr lang="it-IT" sz="2800" b="1" dirty="0">
                <a:solidFill>
                  <a:schemeClr val="accent1"/>
                </a:solidFill>
              </a:rPr>
              <a:t> with </a:t>
            </a:r>
            <a:r>
              <a:rPr lang="it-IT" sz="2800" b="1" dirty="0" err="1">
                <a:solidFill>
                  <a:schemeClr val="accent1"/>
                </a:solidFill>
              </a:rPr>
              <a:t>bistability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7E0941-72A5-6F98-A181-EF6CE1055B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84" t="7892" r="11782" b="4348"/>
          <a:stretch/>
        </p:blipFill>
        <p:spPr>
          <a:xfrm>
            <a:off x="248931" y="1548807"/>
            <a:ext cx="5847069" cy="4684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4D77822-CFEB-1571-81CD-983434CB998F}"/>
                  </a:ext>
                </a:extLst>
              </p:cNvPr>
              <p:cNvSpPr txBox="1"/>
              <p:nvPr/>
            </p:nvSpPr>
            <p:spPr>
              <a:xfrm>
                <a:off x="3015681" y="2462153"/>
                <a:ext cx="2893506" cy="134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/>
                  <a:t>N</a:t>
                </a:r>
                <a:r>
                  <a:rPr lang="it-IT" sz="1100" baseline="-25000" dirty="0"/>
                  <a:t>-90</a:t>
                </a:r>
                <a:r>
                  <a:rPr lang="it-IT" sz="1100" dirty="0"/>
                  <a:t> ≈ 7.29*10^3      f-</a:t>
                </a:r>
                <a:r>
                  <a:rPr lang="it-IT" sz="1100" baseline="-25000" dirty="0"/>
                  <a:t>90</a:t>
                </a:r>
                <a:r>
                  <a:rPr lang="it-IT" sz="1100" dirty="0"/>
                  <a:t> = 7.745265 GHz</a:t>
                </a:r>
              </a:p>
              <a:p>
                <a:r>
                  <a:rPr lang="it-IT" sz="1100" dirty="0"/>
                  <a:t>N</a:t>
                </a:r>
                <a:r>
                  <a:rPr lang="it-IT" sz="1100" baseline="-25000" dirty="0"/>
                  <a:t>-89</a:t>
                </a:r>
                <a:r>
                  <a:rPr lang="it-IT" sz="1100" dirty="0"/>
                  <a:t> ≈ 9.18*10^3       f-</a:t>
                </a:r>
                <a:r>
                  <a:rPr lang="it-IT" sz="1100" baseline="-25000" dirty="0"/>
                  <a:t>89</a:t>
                </a:r>
                <a:r>
                  <a:rPr lang="it-IT" sz="1100" dirty="0"/>
                  <a:t> = 7.74335 GHz</a:t>
                </a:r>
              </a:p>
              <a:p>
                <a:endParaRPr lang="it-IT" sz="1100" dirty="0"/>
              </a:p>
              <a:p>
                <a:r>
                  <a:rPr lang="it-IT" sz="1100" dirty="0"/>
                  <a:t>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it-IT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𝑀𝐻𝑧</m:t>
                        </m:r>
                      </m:num>
                      <m:den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1.89 </m:t>
                        </m:r>
                        <m:r>
                          <a:rPr lang="it-IT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it-IT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it-IT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sz="1100" dirty="0"/>
                  <a:t> = </a:t>
                </a:r>
                <a:r>
                  <a:rPr lang="it-IT" sz="1100" dirty="0">
                    <a:solidFill>
                      <a:srgbClr val="FF0000"/>
                    </a:solidFill>
                  </a:rPr>
                  <a:t>1 kHz/</a:t>
                </a:r>
                <a:r>
                  <a:rPr lang="it-IT" sz="1100" dirty="0" err="1">
                    <a:solidFill>
                      <a:srgbClr val="FF0000"/>
                    </a:solidFill>
                  </a:rPr>
                  <a:t>photon</a:t>
                </a:r>
                <a:endParaRPr lang="it-IT" sz="1100" dirty="0">
                  <a:solidFill>
                    <a:srgbClr val="FF0000"/>
                  </a:solidFill>
                </a:endParaRPr>
              </a:p>
              <a:p>
                <a:endParaRPr lang="it-IT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𝑀𝐻𝑧</m:t>
                          </m:r>
                        </m:num>
                        <m:den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0.26 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−12</m:t>
                              </m:r>
                            </m:sup>
                          </m:sSup>
                          <m:r>
                            <a:rPr lang="it-IT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=7.69∗</m:t>
                      </m:r>
                      <m:sSup>
                        <m:sSupPr>
                          <m:ctrlPr>
                            <a:rPr lang="it-IT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sz="11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4D77822-CFEB-1571-81CD-983434CB9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681" y="2462153"/>
                <a:ext cx="2893506" cy="1340432"/>
              </a:xfrm>
              <a:prstGeom prst="rect">
                <a:avLst/>
              </a:prstGeom>
              <a:blipFill>
                <a:blip r:embed="rId3"/>
                <a:stretch>
                  <a:fillRect t="-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44153A2A-FE0F-1F1B-3428-D52FD709FE86}"/>
              </a:ext>
            </a:extLst>
          </p:cNvPr>
          <p:cNvSpPr/>
          <p:nvPr/>
        </p:nvSpPr>
        <p:spPr>
          <a:xfrm>
            <a:off x="2821858" y="3303639"/>
            <a:ext cx="193823" cy="1710813"/>
          </a:xfrm>
          <a:prstGeom prst="leftBrac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0000"/>
              </a:highlight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84A7DD5-ABCF-F48D-9DC9-E7E528F7D1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32" t="9370" r="12315" b="4021"/>
          <a:stretch/>
        </p:blipFill>
        <p:spPr>
          <a:xfrm>
            <a:off x="6103010" y="1648790"/>
            <a:ext cx="5765004" cy="4584862"/>
          </a:xfrm>
          <a:prstGeom prst="rect">
            <a:avLst/>
          </a:prstGeom>
        </p:spPr>
      </p:pic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E890C54F-FB0E-3BA9-A80C-6D42AADC5299}"/>
              </a:ext>
            </a:extLst>
          </p:cNvPr>
          <p:cNvSpPr/>
          <p:nvPr/>
        </p:nvSpPr>
        <p:spPr>
          <a:xfrm>
            <a:off x="7654413" y="2718621"/>
            <a:ext cx="181897" cy="710380"/>
          </a:xfrm>
          <a:prstGeom prst="leftBrace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8628711-1D04-41CC-27EF-D2C8AFC2CA22}"/>
                  </a:ext>
                </a:extLst>
              </p:cNvPr>
              <p:cNvSpPr txBox="1"/>
              <p:nvPr/>
            </p:nvSpPr>
            <p:spPr>
              <a:xfrm>
                <a:off x="8521743" y="2633455"/>
                <a:ext cx="2952501" cy="1340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/>
                  <a:t>N</a:t>
                </a:r>
                <a:r>
                  <a:rPr lang="it-IT" sz="1100" baseline="-25000" dirty="0"/>
                  <a:t>-101</a:t>
                </a:r>
                <a:r>
                  <a:rPr lang="it-IT" sz="1100" dirty="0"/>
                  <a:t> ≈ 579	f-</a:t>
                </a:r>
                <a:r>
                  <a:rPr lang="it-IT" sz="1100" baseline="-25000" dirty="0"/>
                  <a:t>101</a:t>
                </a:r>
                <a:r>
                  <a:rPr lang="it-IT" sz="1100" dirty="0"/>
                  <a:t> = 7.745735 GHz</a:t>
                </a:r>
              </a:p>
              <a:p>
                <a:r>
                  <a:rPr lang="it-IT" sz="1100" dirty="0"/>
                  <a:t>N</a:t>
                </a:r>
                <a:r>
                  <a:rPr lang="it-IT" sz="1100" baseline="-25000" dirty="0"/>
                  <a:t>-100</a:t>
                </a:r>
                <a:r>
                  <a:rPr lang="it-IT" sz="1100" dirty="0"/>
                  <a:t> ≈ 729	 f-</a:t>
                </a:r>
                <a:r>
                  <a:rPr lang="it-IT" sz="1100" baseline="-25000" dirty="0"/>
                  <a:t>100</a:t>
                </a:r>
                <a:r>
                  <a:rPr lang="it-IT" sz="1100" dirty="0"/>
                  <a:t> = 7.744985 GHz </a:t>
                </a:r>
              </a:p>
              <a:p>
                <a:endParaRPr lang="it-IT" sz="1100" dirty="0"/>
              </a:p>
              <a:p>
                <a:r>
                  <a:rPr lang="it-IT" sz="1100" dirty="0"/>
                  <a:t>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it-IT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it-IT" sz="1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sz="11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𝑀𝐻𝑧</m:t>
                        </m:r>
                      </m:num>
                      <m:den>
                        <m:r>
                          <a:rPr lang="it-IT" sz="11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den>
                    </m:f>
                  </m:oMath>
                </a14:m>
                <a:r>
                  <a:rPr lang="it-IT" sz="1100" dirty="0"/>
                  <a:t> = </a:t>
                </a:r>
                <a:r>
                  <a:rPr lang="it-IT" sz="1100" dirty="0">
                    <a:solidFill>
                      <a:srgbClr val="FF0000"/>
                    </a:solidFill>
                  </a:rPr>
                  <a:t>6 kHz/</a:t>
                </a:r>
                <a:r>
                  <a:rPr lang="it-IT" sz="1100" dirty="0" err="1">
                    <a:solidFill>
                      <a:srgbClr val="FF0000"/>
                    </a:solidFill>
                  </a:rPr>
                  <a:t>photon</a:t>
                </a:r>
                <a:endParaRPr lang="it-IT" sz="1100" dirty="0">
                  <a:solidFill>
                    <a:srgbClr val="FF0000"/>
                  </a:solidFill>
                </a:endParaRPr>
              </a:p>
              <a:p>
                <a:endParaRPr lang="it-IT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it-IT" sz="1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𝑀𝐻𝑧</m:t>
                          </m:r>
                        </m:num>
                        <m:den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2.06 </m:t>
                          </m:r>
                          <m:r>
                            <a:rPr lang="it-IT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it-IT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−14</m:t>
                              </m:r>
                            </m:sup>
                          </m:sSup>
                          <m:r>
                            <a:rPr lang="it-IT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=4,85∗</m:t>
                      </m:r>
                      <m:sSup>
                        <m:sSupPr>
                          <m:ctrlPr>
                            <a:rPr lang="it-IT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11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𝑀𝐻𝑧</m:t>
                      </m:r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it-IT" sz="11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it-IT" sz="11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8628711-1D04-41CC-27EF-D2C8AFC2C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743" y="2633455"/>
                <a:ext cx="2952501" cy="1340367"/>
              </a:xfrm>
              <a:prstGeom prst="rect">
                <a:avLst/>
              </a:prstGeom>
              <a:blipFill>
                <a:blip r:embed="rId5"/>
                <a:stretch>
                  <a:fillRect t="-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99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48EE0-1BE8-8603-2571-9F893F180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B35022-C163-B6BF-7D0B-3AA60715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DFA406-0165-CC9D-AF0F-FA72A6F26941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9CE58B-CC57-FCC5-5D42-0979BA97C97C}"/>
              </a:ext>
            </a:extLst>
          </p:cNvPr>
          <p:cNvSpPr txBox="1"/>
          <p:nvPr/>
        </p:nvSpPr>
        <p:spPr>
          <a:xfrm>
            <a:off x="1135207" y="1179633"/>
            <a:ext cx="10314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accent1"/>
                </a:solidFill>
              </a:rPr>
              <a:t>Microwave</a:t>
            </a:r>
            <a:r>
              <a:rPr lang="it-IT" sz="2800" b="1" dirty="0">
                <a:solidFill>
                  <a:schemeClr val="accent1"/>
                </a:solidFill>
              </a:rPr>
              <a:t> power range: SQN detector –vs- Schottky </a:t>
            </a:r>
            <a:r>
              <a:rPr lang="it-IT" sz="2800" b="1" dirty="0" err="1">
                <a:solidFill>
                  <a:schemeClr val="accent1"/>
                </a:solidFill>
              </a:rPr>
              <a:t>diode</a:t>
            </a:r>
            <a:r>
              <a:rPr lang="it-IT" sz="2800" b="1" dirty="0">
                <a:solidFill>
                  <a:schemeClr val="accent1"/>
                </a:solidFill>
              </a:rPr>
              <a:t> detector</a:t>
            </a:r>
          </a:p>
        </p:txBody>
      </p:sp>
      <p:pic>
        <p:nvPicPr>
          <p:cNvPr id="6" name="Immagine 5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7333BEA1-F002-28B7-A6FF-B897B71EB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36" y="1848052"/>
            <a:ext cx="5578248" cy="293077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BE0CEB-BA64-9488-39FB-87961B7F30BF}"/>
              </a:ext>
            </a:extLst>
          </p:cNvPr>
          <p:cNvSpPr txBox="1"/>
          <p:nvPr/>
        </p:nvSpPr>
        <p:spPr>
          <a:xfrm>
            <a:off x="1622819" y="5804473"/>
            <a:ext cx="359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-110 dBm  -      -75 dBm @7.748 GHz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1CB193-EC40-7476-1ECA-F3A0962FAE23}"/>
              </a:ext>
            </a:extLst>
          </p:cNvPr>
          <p:cNvSpPr txBox="1"/>
          <p:nvPr/>
        </p:nvSpPr>
        <p:spPr>
          <a:xfrm>
            <a:off x="7812535" y="4608502"/>
            <a:ext cx="32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-30 dBm  -      -15 dBm @5.5 GHz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5D33D1-909F-E672-B5C8-5FA579D3D855}"/>
              </a:ext>
            </a:extLst>
          </p:cNvPr>
          <p:cNvSpPr txBox="1"/>
          <p:nvPr/>
        </p:nvSpPr>
        <p:spPr>
          <a:xfrm>
            <a:off x="7897596" y="5181502"/>
            <a:ext cx="207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Agilent</a:t>
            </a:r>
            <a:r>
              <a:rPr lang="it-IT" dirty="0"/>
              <a:t> LBSD 8484A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BD7A978-CB89-4142-A60C-A8A02DF361A5}"/>
              </a:ext>
            </a:extLst>
          </p:cNvPr>
          <p:cNvSpPr txBox="1"/>
          <p:nvPr/>
        </p:nvSpPr>
        <p:spPr>
          <a:xfrm>
            <a:off x="6979346" y="5684509"/>
            <a:ext cx="4277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-70 dBm -      -20 dBm  @10 </a:t>
            </a:r>
            <a:r>
              <a:rPr lang="it-IT" dirty="0" err="1"/>
              <a:t>MGz</a:t>
            </a:r>
            <a:r>
              <a:rPr lang="it-IT" dirty="0"/>
              <a:t> -18 GHz</a:t>
            </a:r>
          </a:p>
        </p:txBody>
      </p:sp>
      <p:pic>
        <p:nvPicPr>
          <p:cNvPr id="11" name="Immagine 10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0CC0E216-441E-D975-B4CA-C86A3C7EC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9387" r="11837" b="4362"/>
          <a:stretch/>
        </p:blipFill>
        <p:spPr>
          <a:xfrm>
            <a:off x="1087603" y="1670285"/>
            <a:ext cx="5205042" cy="41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0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C63FC-66F4-E1A9-D6A7-980695B60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19094B-9BB5-D218-A8C8-4C968494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F5A340-E595-6682-7BA8-7CB0A6A3EAEC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9246A6-3B44-8467-7377-2E4332C12843}"/>
              </a:ext>
            </a:extLst>
          </p:cNvPr>
          <p:cNvSpPr txBox="1"/>
          <p:nvPr/>
        </p:nvSpPr>
        <p:spPr>
          <a:xfrm>
            <a:off x="598967" y="1797036"/>
            <a:ext cx="109940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err="1"/>
              <a:t>We</a:t>
            </a:r>
            <a:r>
              <a:rPr lang="it-IT" sz="2800" dirty="0"/>
              <a:t> </a:t>
            </a:r>
            <a:r>
              <a:rPr lang="it-IT" sz="2800" dirty="0" err="1"/>
              <a:t>theoretically</a:t>
            </a:r>
            <a:r>
              <a:rPr lang="it-IT" sz="2800" dirty="0"/>
              <a:t> </a:t>
            </a:r>
            <a:r>
              <a:rPr lang="it-IT" sz="2800" dirty="0" err="1"/>
              <a:t>predicted</a:t>
            </a:r>
            <a:r>
              <a:rPr lang="it-IT" sz="2800" dirty="0"/>
              <a:t> and </a:t>
            </a:r>
            <a:r>
              <a:rPr lang="it-IT" sz="2800" dirty="0" err="1"/>
              <a:t>experimentally</a:t>
            </a:r>
            <a:r>
              <a:rPr lang="it-IT" sz="2800" dirty="0"/>
              <a:t> </a:t>
            </a:r>
            <a:r>
              <a:rPr lang="it-IT" sz="2800" dirty="0" err="1"/>
              <a:t>demonstrated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SQN detector with </a:t>
            </a:r>
            <a:r>
              <a:rPr lang="it-IT" sz="2800" dirty="0" err="1"/>
              <a:t>collective</a:t>
            </a:r>
            <a:r>
              <a:rPr lang="it-IT" sz="2800" dirty="0"/>
              <a:t> quantum state  </a:t>
            </a:r>
            <a:r>
              <a:rPr lang="it-IT" sz="2800" dirty="0" err="1"/>
              <a:t>permits</a:t>
            </a:r>
            <a:r>
              <a:rPr lang="it-IT" sz="2800" dirty="0"/>
              <a:t> to </a:t>
            </a:r>
            <a:r>
              <a:rPr lang="it-IT" sz="2800" dirty="0" err="1"/>
              <a:t>detect</a:t>
            </a:r>
            <a:r>
              <a:rPr lang="it-IT" sz="2800" dirty="0"/>
              <a:t> a low power </a:t>
            </a:r>
            <a:r>
              <a:rPr lang="it-IT" sz="2800" dirty="0" err="1"/>
              <a:t>microwave</a:t>
            </a:r>
            <a:r>
              <a:rPr lang="it-IT" sz="2800" dirty="0"/>
              <a:t> </a:t>
            </a:r>
            <a:r>
              <a:rPr lang="it-IT" sz="2800" dirty="0" err="1"/>
              <a:t>signal</a:t>
            </a:r>
            <a:r>
              <a:rPr lang="it-IT" sz="2800" dirty="0"/>
              <a:t> with a </a:t>
            </a:r>
            <a:r>
              <a:rPr lang="it-IT" sz="2800" dirty="0" err="1"/>
              <a:t>frequncy</a:t>
            </a:r>
            <a:r>
              <a:rPr lang="it-IT" sz="2800" dirty="0"/>
              <a:t> of 7.748  GHz in the range </a:t>
            </a:r>
            <a:r>
              <a:rPr lang="it-IT" sz="2800" dirty="0" err="1"/>
              <a:t>between</a:t>
            </a:r>
            <a:r>
              <a:rPr lang="it-IT" sz="2800" dirty="0"/>
              <a:t> -110 dBm and -75 dBm </a:t>
            </a:r>
            <a:r>
              <a:rPr lang="it-IT" sz="2800" dirty="0" err="1"/>
              <a:t>which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lower</a:t>
            </a:r>
            <a:r>
              <a:rPr lang="it-IT" sz="2800" dirty="0"/>
              <a:t> </a:t>
            </a:r>
            <a:r>
              <a:rPr lang="it-IT" sz="2800" dirty="0" err="1"/>
              <a:t>than</a:t>
            </a:r>
            <a:r>
              <a:rPr lang="it-IT" sz="2800" dirty="0"/>
              <a:t> the </a:t>
            </a:r>
            <a:r>
              <a:rPr lang="it-IT" sz="2800" dirty="0" err="1"/>
              <a:t>microwave</a:t>
            </a:r>
            <a:r>
              <a:rPr lang="it-IT" sz="2800" dirty="0"/>
              <a:t> power range of </a:t>
            </a:r>
            <a:r>
              <a:rPr lang="it-IT" sz="2800" dirty="0" err="1"/>
              <a:t>conventional</a:t>
            </a:r>
            <a:r>
              <a:rPr lang="it-IT" sz="2800" dirty="0"/>
              <a:t> Schottky detector. 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The detector </a:t>
            </a:r>
            <a:r>
              <a:rPr lang="it-IT" sz="2800" dirty="0" err="1"/>
              <a:t>sensitivity</a:t>
            </a:r>
            <a:r>
              <a:rPr lang="it-IT" sz="2800" dirty="0"/>
              <a:t> of SND device 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suitable</a:t>
            </a:r>
            <a:r>
              <a:rPr lang="it-IT" sz="2800" dirty="0"/>
              <a:t> to </a:t>
            </a:r>
            <a:r>
              <a:rPr lang="it-IT" sz="2800" dirty="0" err="1"/>
              <a:t>count</a:t>
            </a:r>
            <a:r>
              <a:rPr lang="it-IT" sz="2800" dirty="0"/>
              <a:t> a </a:t>
            </a:r>
            <a:r>
              <a:rPr lang="it-IT" sz="2800" dirty="0" err="1"/>
              <a:t>few</a:t>
            </a:r>
            <a:r>
              <a:rPr lang="it-IT" sz="2800" dirty="0"/>
              <a:t> </a:t>
            </a:r>
            <a:r>
              <a:rPr lang="it-IT" sz="2800" dirty="0" err="1"/>
              <a:t>photons</a:t>
            </a:r>
            <a:r>
              <a:rPr lang="it-IT" sz="2800" dirty="0"/>
              <a:t> with a frequencies </a:t>
            </a:r>
            <a:r>
              <a:rPr lang="it-IT" sz="2800" dirty="0" err="1"/>
              <a:t>related</a:t>
            </a:r>
            <a:r>
              <a:rPr lang="it-IT" sz="2800" dirty="0"/>
              <a:t> to </a:t>
            </a:r>
            <a:r>
              <a:rPr lang="it-IT" sz="2800" dirty="0" err="1"/>
              <a:t>bistability</a:t>
            </a:r>
            <a:r>
              <a:rPr lang="it-IT" sz="2800" dirty="0"/>
              <a:t> regime.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6E50FDB-EA68-4F22-9C92-3F5C16CEDD67}"/>
              </a:ext>
            </a:extLst>
          </p:cNvPr>
          <p:cNvSpPr txBox="1"/>
          <p:nvPr/>
        </p:nvSpPr>
        <p:spPr>
          <a:xfrm>
            <a:off x="4937718" y="1245144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accent1"/>
                </a:solidFill>
              </a:rPr>
              <a:t>Conclusions</a:t>
            </a:r>
            <a:endParaRPr lang="it-IT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19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0A64EE-231E-17CD-44F2-2DDBA5D7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18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929794-7D10-C824-58F0-A51D476B58C4}"/>
              </a:ext>
            </a:extLst>
          </p:cNvPr>
          <p:cNvSpPr txBox="1"/>
          <p:nvPr/>
        </p:nvSpPr>
        <p:spPr>
          <a:xfrm>
            <a:off x="1191126" y="2334126"/>
            <a:ext cx="102845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>
                <a:solidFill>
                  <a:schemeClr val="accent1"/>
                </a:solidFill>
              </a:rPr>
              <a:t>Thank </a:t>
            </a:r>
            <a:r>
              <a:rPr lang="it-IT" sz="6600" dirty="0" err="1">
                <a:solidFill>
                  <a:schemeClr val="accent1"/>
                </a:solidFill>
              </a:rPr>
              <a:t>you</a:t>
            </a:r>
            <a:r>
              <a:rPr lang="it-IT" sz="6600" dirty="0">
                <a:solidFill>
                  <a:schemeClr val="accent1"/>
                </a:solidFill>
              </a:rPr>
              <a:t> for </a:t>
            </a:r>
            <a:r>
              <a:rPr lang="it-IT" sz="6600" dirty="0" err="1">
                <a:solidFill>
                  <a:schemeClr val="accent1"/>
                </a:solidFill>
              </a:rPr>
              <a:t>your</a:t>
            </a:r>
            <a:r>
              <a:rPr lang="it-IT" sz="6600" dirty="0">
                <a:solidFill>
                  <a:schemeClr val="accent1"/>
                </a:solidFill>
              </a:rPr>
              <a:t> </a:t>
            </a:r>
            <a:r>
              <a:rPr lang="it-IT" sz="6600" dirty="0" err="1">
                <a:solidFill>
                  <a:schemeClr val="accent1"/>
                </a:solidFill>
              </a:rPr>
              <a:t>attention</a:t>
            </a:r>
            <a:r>
              <a:rPr lang="it-IT" sz="660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FC20E3-6A43-AAF9-4197-25736B42E3C7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</p:spTree>
    <p:extLst>
      <p:ext uri="{BB962C8B-B14F-4D97-AF65-F5344CB8AC3E}">
        <p14:creationId xmlns:p14="http://schemas.microsoft.com/office/powerpoint/2010/main" val="90846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029DF9-AAE0-13DE-734D-5DC1BB17657B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B4B9714-6234-BF96-7D23-CA563EFB7338}"/>
              </a:ext>
            </a:extLst>
          </p:cNvPr>
          <p:cNvSpPr txBox="1"/>
          <p:nvPr/>
        </p:nvSpPr>
        <p:spPr>
          <a:xfrm>
            <a:off x="577515" y="1676187"/>
            <a:ext cx="1127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tillium"/>
              </a:rPr>
              <a:t>Valentina Di Meo</a:t>
            </a:r>
            <a:r>
              <a:rPr lang="it-IT" baseline="30000" dirty="0">
                <a:latin typeface="Titillium"/>
              </a:rPr>
              <a:t>1</a:t>
            </a:r>
            <a:r>
              <a:rPr lang="it-IT" dirty="0">
                <a:latin typeface="Titillium"/>
              </a:rPr>
              <a:t>, Berardo Ruggiero</a:t>
            </a:r>
            <a:r>
              <a:rPr lang="it-IT" baseline="30000" dirty="0">
                <a:latin typeface="Titillium"/>
              </a:rPr>
              <a:t>2</a:t>
            </a:r>
            <a:r>
              <a:rPr lang="it-IT" dirty="0">
                <a:latin typeface="Titillium"/>
              </a:rPr>
              <a:t>, Carmela Bonavolontà</a:t>
            </a:r>
            <a:r>
              <a:rPr lang="it-IT" baseline="30000" dirty="0">
                <a:latin typeface="Titillium"/>
              </a:rPr>
              <a:t>2</a:t>
            </a:r>
            <a:r>
              <a:rPr lang="it-IT" dirty="0">
                <a:latin typeface="Titillium"/>
              </a:rPr>
              <a:t>, Paolo Vanacore</a:t>
            </a:r>
            <a:r>
              <a:rPr lang="it-IT" baseline="30000" dirty="0">
                <a:latin typeface="Titillium"/>
              </a:rPr>
              <a:t>2</a:t>
            </a:r>
            <a:r>
              <a:rPr lang="it-IT" dirty="0">
                <a:latin typeface="Titillium"/>
              </a:rPr>
              <a:t>, Claudio Gatti</a:t>
            </a:r>
            <a:r>
              <a:rPr lang="it-IT" baseline="30000" dirty="0">
                <a:latin typeface="Titillium"/>
              </a:rPr>
              <a:t>3</a:t>
            </a:r>
            <a:r>
              <a:rPr lang="it-IT" dirty="0">
                <a:latin typeface="Titillium"/>
              </a:rPr>
              <a:t>, Fabio Chiarello</a:t>
            </a:r>
            <a:r>
              <a:rPr lang="it-IT" baseline="30000" dirty="0">
                <a:latin typeface="Titillium"/>
              </a:rPr>
              <a:t>4</a:t>
            </a:r>
            <a:r>
              <a:rPr lang="it-IT" dirty="0">
                <a:latin typeface="Titillium"/>
              </a:rPr>
              <a:t>, Giorgio Brida</a:t>
            </a:r>
            <a:r>
              <a:rPr lang="it-IT" baseline="30000" dirty="0">
                <a:latin typeface="Titillium"/>
              </a:rPr>
              <a:t>5</a:t>
            </a:r>
            <a:r>
              <a:rPr lang="it-IT" dirty="0">
                <a:latin typeface="Titillium"/>
              </a:rPr>
              <a:t>, Emanuele Enrico</a:t>
            </a:r>
            <a:r>
              <a:rPr lang="it-IT" baseline="30000" dirty="0">
                <a:latin typeface="Titillium"/>
              </a:rPr>
              <a:t>5</a:t>
            </a:r>
            <a:r>
              <a:rPr lang="it-IT" dirty="0">
                <a:latin typeface="Titillium"/>
              </a:rPr>
              <a:t>, Luca Fasolo</a:t>
            </a:r>
            <a:r>
              <a:rPr lang="it-IT" baseline="30000" dirty="0">
                <a:latin typeface="Titillium"/>
              </a:rPr>
              <a:t>5</a:t>
            </a:r>
            <a:r>
              <a:rPr lang="it-IT" dirty="0">
                <a:latin typeface="Titillium"/>
              </a:rPr>
              <a:t>, Luca Oberto</a:t>
            </a:r>
            <a:r>
              <a:rPr lang="it-IT" baseline="30000" dirty="0">
                <a:latin typeface="Titillium"/>
              </a:rPr>
              <a:t>5</a:t>
            </a:r>
            <a:r>
              <a:rPr lang="it-IT" dirty="0">
                <a:latin typeface="Titillium"/>
              </a:rPr>
              <a:t>, Mikhail Fistul</a:t>
            </a:r>
            <a:r>
              <a:rPr lang="it-IT" baseline="30000" dirty="0">
                <a:latin typeface="Titillium"/>
              </a:rPr>
              <a:t>6</a:t>
            </a:r>
            <a:r>
              <a:rPr lang="it-IT" dirty="0">
                <a:latin typeface="Titillium"/>
              </a:rPr>
              <a:t>, Gregor Oelsner</a:t>
            </a:r>
            <a:r>
              <a:rPr lang="it-IT" baseline="30000" dirty="0">
                <a:latin typeface="Titillium"/>
              </a:rPr>
              <a:t>7</a:t>
            </a:r>
            <a:r>
              <a:rPr lang="it-IT" dirty="0">
                <a:latin typeface="Titillium"/>
              </a:rPr>
              <a:t>, Eugeni Ill’chev</a:t>
            </a:r>
            <a:r>
              <a:rPr lang="it-IT" baseline="30000" dirty="0">
                <a:latin typeface="Titillium"/>
              </a:rPr>
              <a:t>7</a:t>
            </a:r>
            <a:r>
              <a:rPr lang="it-IT" dirty="0">
                <a:latin typeface="Titillium"/>
              </a:rPr>
              <a:t>, Patrick Navez</a:t>
            </a:r>
            <a:r>
              <a:rPr lang="it-IT" baseline="30000" dirty="0">
                <a:latin typeface="Titillium"/>
              </a:rPr>
              <a:t>8</a:t>
            </a:r>
            <a:r>
              <a:rPr lang="it-IT" dirty="0">
                <a:latin typeface="Titillium"/>
              </a:rPr>
              <a:t>, Alexandre Zagoskin</a:t>
            </a:r>
            <a:r>
              <a:rPr lang="it-IT" baseline="30000" dirty="0">
                <a:latin typeface="Titillium"/>
              </a:rPr>
              <a:t>8</a:t>
            </a:r>
            <a:r>
              <a:rPr lang="it-IT" dirty="0">
                <a:latin typeface="Titillium"/>
              </a:rPr>
              <a:t>, and Paolo Silvestrini</a:t>
            </a:r>
            <a:r>
              <a:rPr lang="it-IT" baseline="30000" dirty="0">
                <a:latin typeface="Titillium"/>
              </a:rPr>
              <a:t>9,2</a:t>
            </a:r>
            <a:r>
              <a:rPr lang="it-IT" dirty="0">
                <a:latin typeface="Titillium"/>
              </a:rPr>
              <a:t> </a:t>
            </a:r>
            <a:endParaRPr lang="it-IT" baseline="30000" dirty="0">
              <a:latin typeface="Titillium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F305E7A-22B3-0A6C-1572-24A87B502BC4}"/>
              </a:ext>
            </a:extLst>
          </p:cNvPr>
          <p:cNvSpPr txBox="1"/>
          <p:nvPr/>
        </p:nvSpPr>
        <p:spPr>
          <a:xfrm>
            <a:off x="619852" y="3149489"/>
            <a:ext cx="1109752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>
                <a:latin typeface="Titillium"/>
              </a:rPr>
              <a:t>1. SPIN CNR ,Via Campi Flegrei 34, I- 80078, Pozzuoli (</a:t>
            </a:r>
            <a:r>
              <a:rPr lang="it-IT" sz="1600" i="1" dirty="0" err="1">
                <a:latin typeface="Titillium"/>
              </a:rPr>
              <a:t>Naples</a:t>
            </a:r>
            <a:r>
              <a:rPr lang="it-IT" sz="1600" i="1" dirty="0">
                <a:latin typeface="Titillium"/>
              </a:rPr>
              <a:t>), </a:t>
            </a:r>
            <a:r>
              <a:rPr lang="it-IT" sz="1600" i="1" dirty="0" err="1">
                <a:latin typeface="Titillium"/>
              </a:rPr>
              <a:t>Italy</a:t>
            </a:r>
            <a:endParaRPr lang="it-IT" sz="1600" i="1" dirty="0">
              <a:latin typeface="Titillium"/>
            </a:endParaRPr>
          </a:p>
          <a:p>
            <a:r>
              <a:rPr lang="it-IT" sz="1600" i="1" dirty="0">
                <a:latin typeface="Titillium"/>
              </a:rPr>
              <a:t>2. ISASI CNR ,Via Campi Flegrei 34, I- 80078, Pozzuoli (</a:t>
            </a:r>
            <a:r>
              <a:rPr lang="it-IT" sz="1600" i="1" dirty="0" err="1">
                <a:latin typeface="Titillium"/>
              </a:rPr>
              <a:t>Naples</a:t>
            </a:r>
            <a:r>
              <a:rPr lang="it-IT" sz="1600" i="1" dirty="0">
                <a:latin typeface="Titillium"/>
              </a:rPr>
              <a:t>), </a:t>
            </a:r>
            <a:r>
              <a:rPr lang="it-IT" sz="1600" i="1" dirty="0" err="1">
                <a:latin typeface="Titillium"/>
              </a:rPr>
              <a:t>Italy</a:t>
            </a:r>
            <a:endParaRPr lang="it-IT" sz="1600" i="1" dirty="0">
              <a:latin typeface="Titillium"/>
            </a:endParaRPr>
          </a:p>
          <a:p>
            <a:r>
              <a:rPr lang="it-IT" sz="1600" i="1" dirty="0">
                <a:latin typeface="Titillium"/>
              </a:rPr>
              <a:t>3. LNF INFN , Via Enrico Fermi 54, I- 00044 , Frascati (Rome), </a:t>
            </a:r>
            <a:r>
              <a:rPr lang="it-IT" sz="1600" i="1" dirty="0" err="1">
                <a:latin typeface="Titillium"/>
              </a:rPr>
              <a:t>Italy</a:t>
            </a:r>
            <a:endParaRPr lang="it-IT" sz="1600" i="1" dirty="0">
              <a:latin typeface="Titillium"/>
            </a:endParaRPr>
          </a:p>
          <a:p>
            <a:r>
              <a:rPr lang="it-IT" sz="1600" i="1" dirty="0">
                <a:latin typeface="Titillium"/>
              </a:rPr>
              <a:t>4. IFN CNR , Via Fosso del Cavaliere 100, I- 00133 , Rome, </a:t>
            </a:r>
            <a:r>
              <a:rPr lang="it-IT" sz="1600" i="1" dirty="0" err="1">
                <a:latin typeface="Titillium"/>
              </a:rPr>
              <a:t>Italy</a:t>
            </a:r>
            <a:endParaRPr lang="it-IT" sz="1600" i="1" dirty="0">
              <a:latin typeface="Titillium"/>
            </a:endParaRPr>
          </a:p>
          <a:p>
            <a:r>
              <a:rPr lang="it-IT" sz="1600" i="1" dirty="0">
                <a:latin typeface="Titillium"/>
              </a:rPr>
              <a:t>5. </a:t>
            </a:r>
            <a:r>
              <a:rPr lang="it-IT" sz="1600" i="1" dirty="0" err="1">
                <a:latin typeface="Titillium"/>
              </a:rPr>
              <a:t>INRiM</a:t>
            </a:r>
            <a:r>
              <a:rPr lang="it-IT" sz="1600" i="1" dirty="0">
                <a:latin typeface="Titillium"/>
              </a:rPr>
              <a:t>, Strada delle Cacce 91, I-10135 , Turin </a:t>
            </a:r>
            <a:r>
              <a:rPr lang="it-IT" sz="1600" i="1" dirty="0" err="1">
                <a:latin typeface="Titillium"/>
              </a:rPr>
              <a:t>Italy</a:t>
            </a:r>
            <a:endParaRPr lang="it-IT" sz="1600" i="1" dirty="0">
              <a:latin typeface="Titillium"/>
            </a:endParaRPr>
          </a:p>
          <a:p>
            <a:r>
              <a:rPr lang="it-IT" sz="1600" i="1" dirty="0">
                <a:latin typeface="Titillium"/>
              </a:rPr>
              <a:t>6. Ruhr University Bochum, </a:t>
            </a:r>
            <a:r>
              <a:rPr lang="it-IT" sz="1600" i="1" dirty="0" err="1">
                <a:latin typeface="Titillium"/>
              </a:rPr>
              <a:t>Universitätsstraße</a:t>
            </a:r>
            <a:r>
              <a:rPr lang="it-IT" sz="1600" i="1" dirty="0">
                <a:latin typeface="Titillium"/>
              </a:rPr>
              <a:t> 150, D-44801, Germany</a:t>
            </a:r>
          </a:p>
          <a:p>
            <a:r>
              <a:rPr lang="it-IT" sz="1600" i="1" dirty="0">
                <a:latin typeface="Titillium"/>
              </a:rPr>
              <a:t>7. Leibniz Institute of </a:t>
            </a:r>
            <a:r>
              <a:rPr lang="it-IT" sz="1600" i="1" dirty="0" err="1">
                <a:latin typeface="Titillium"/>
              </a:rPr>
              <a:t>Photonic</a:t>
            </a:r>
            <a:r>
              <a:rPr lang="it-IT" sz="1600" i="1" dirty="0">
                <a:latin typeface="Titillium"/>
              </a:rPr>
              <a:t> Technology, Albert-Einstein-</a:t>
            </a:r>
            <a:r>
              <a:rPr lang="it-IT" sz="1600" i="1" dirty="0" err="1">
                <a:latin typeface="Titillium"/>
              </a:rPr>
              <a:t>Straße</a:t>
            </a:r>
            <a:r>
              <a:rPr lang="it-IT" sz="1600" i="1" dirty="0">
                <a:latin typeface="Titillium"/>
              </a:rPr>
              <a:t> 9, D-07745 Jena, Germany</a:t>
            </a:r>
          </a:p>
          <a:p>
            <a:r>
              <a:rPr lang="it-IT" sz="1600" i="1" dirty="0">
                <a:latin typeface="Titillium"/>
              </a:rPr>
              <a:t>8. </a:t>
            </a:r>
            <a:r>
              <a:rPr lang="it-IT" sz="1600" i="1" dirty="0" err="1">
                <a:latin typeface="Titillium"/>
              </a:rPr>
              <a:t>Loughborough</a:t>
            </a:r>
            <a:r>
              <a:rPr lang="it-IT" sz="1600" i="1" dirty="0">
                <a:latin typeface="Titillium"/>
              </a:rPr>
              <a:t> University, LE11 3TU, </a:t>
            </a:r>
            <a:r>
              <a:rPr lang="it-IT" sz="1600" i="1" dirty="0" err="1">
                <a:latin typeface="Titillium"/>
              </a:rPr>
              <a:t>Loughborough</a:t>
            </a:r>
            <a:r>
              <a:rPr lang="it-IT" sz="1600" i="1" dirty="0">
                <a:latin typeface="Titillium"/>
              </a:rPr>
              <a:t>, United Kingdom</a:t>
            </a:r>
          </a:p>
          <a:p>
            <a:r>
              <a:rPr lang="it-IT" sz="1600" i="1" dirty="0">
                <a:latin typeface="Titillium"/>
              </a:rPr>
              <a:t>9. Università degli Studi della Campania “L. Vanvitelli”, Dipartimento di Matematica e Fisica, Viale Lincoln 5, I- 81100 Caserta, </a:t>
            </a:r>
            <a:r>
              <a:rPr lang="it-IT" i="1" dirty="0" err="1"/>
              <a:t>Italy</a:t>
            </a:r>
            <a:endParaRPr lang="it-IT" i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E8E74F-D8C2-5E51-63E6-DEB9A5A66762}"/>
              </a:ext>
            </a:extLst>
          </p:cNvPr>
          <p:cNvSpPr txBox="1"/>
          <p:nvPr/>
        </p:nvSpPr>
        <p:spPr>
          <a:xfrm>
            <a:off x="3924805" y="1152967"/>
            <a:ext cx="4878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tillium"/>
              </a:rPr>
              <a:t>Co-authors of the presentation:</a:t>
            </a:r>
            <a:endParaRPr lang="it-IT" sz="2800" b="1" dirty="0">
              <a:solidFill>
                <a:schemeClr val="accent1"/>
              </a:solidFill>
              <a:latin typeface="Titillium"/>
            </a:endParaRP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5C27AB9C-814D-3549-AEF5-11C5A22C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9EF27-8F14-1A95-CAAB-384CEE8B4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A0AAD6-5FF9-238A-643B-7352A89A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84E932-21FF-2E88-E9FF-04EC8F3195CC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22F247-518B-DF15-C6A7-799DD9C8AB32}"/>
              </a:ext>
            </a:extLst>
          </p:cNvPr>
          <p:cNvSpPr txBox="1"/>
          <p:nvPr/>
        </p:nvSpPr>
        <p:spPr>
          <a:xfrm>
            <a:off x="2413589" y="1256220"/>
            <a:ext cx="803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State of the art of </a:t>
            </a:r>
            <a:r>
              <a:rPr lang="it-IT" sz="2800" b="1" dirty="0" err="1">
                <a:solidFill>
                  <a:schemeClr val="accent1"/>
                </a:solidFill>
              </a:rPr>
              <a:t>conventional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microwave</a:t>
            </a:r>
            <a:r>
              <a:rPr lang="it-IT" sz="2800" b="1" dirty="0">
                <a:solidFill>
                  <a:schemeClr val="accent1"/>
                </a:solidFill>
              </a:rPr>
              <a:t> detectors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B842BD-CE3D-0471-1019-9879E4F36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31" y="2521127"/>
            <a:ext cx="3440317" cy="240822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E24F55-5533-1503-BA4D-7EDFA539B769}"/>
              </a:ext>
            </a:extLst>
          </p:cNvPr>
          <p:cNvSpPr txBox="1"/>
          <p:nvPr/>
        </p:nvSpPr>
        <p:spPr>
          <a:xfrm>
            <a:off x="4335077" y="1761184"/>
            <a:ext cx="339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Low-</a:t>
            </a:r>
            <a:r>
              <a:rPr lang="it-IT" dirty="0" err="1"/>
              <a:t>barrier</a:t>
            </a:r>
            <a:r>
              <a:rPr lang="it-IT" dirty="0"/>
              <a:t> Schottky </a:t>
            </a:r>
            <a:r>
              <a:rPr lang="it-IT" dirty="0" err="1"/>
              <a:t>diode</a:t>
            </a:r>
            <a:r>
              <a:rPr lang="it-IT" dirty="0"/>
              <a:t> (LBSD)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39C3796-55E0-11A8-B03E-3B0D6A1E2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077" y="2521127"/>
            <a:ext cx="2722210" cy="30302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CC3DBF-1063-A8BF-EEA0-AF01CA9CFB90}"/>
              </a:ext>
            </a:extLst>
          </p:cNvPr>
          <p:cNvSpPr txBox="1"/>
          <p:nvPr/>
        </p:nvSpPr>
        <p:spPr>
          <a:xfrm>
            <a:off x="8815329" y="2521127"/>
            <a:ext cx="207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Agilent</a:t>
            </a:r>
            <a:r>
              <a:rPr lang="it-IT" dirty="0"/>
              <a:t> LBSD 8484A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4613C2-B950-D742-5765-E65E0287DEF0}"/>
              </a:ext>
            </a:extLst>
          </p:cNvPr>
          <p:cNvSpPr txBox="1"/>
          <p:nvPr/>
        </p:nvSpPr>
        <p:spPr>
          <a:xfrm>
            <a:off x="7896445" y="3909260"/>
            <a:ext cx="3937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Power range:</a:t>
            </a:r>
          </a:p>
          <a:p>
            <a:r>
              <a:rPr lang="it-IT" dirty="0"/>
              <a:t>-70 dBm (100 </a:t>
            </a:r>
            <a:r>
              <a:rPr lang="it-IT" dirty="0" err="1"/>
              <a:t>pW</a:t>
            </a:r>
            <a:r>
              <a:rPr lang="it-IT" dirty="0"/>
              <a:t>) to  -20 dBm  (10 </a:t>
            </a:r>
            <a:r>
              <a:rPr lang="it-IT" dirty="0" err="1"/>
              <a:t>mW</a:t>
            </a:r>
            <a:r>
              <a:rPr lang="it-IT" dirty="0"/>
              <a:t>) </a:t>
            </a:r>
          </a:p>
          <a:p>
            <a:r>
              <a:rPr lang="it-IT" dirty="0"/>
              <a:t>Frequency range:</a:t>
            </a:r>
          </a:p>
          <a:p>
            <a:r>
              <a:rPr lang="it-IT" dirty="0"/>
              <a:t>10 </a:t>
            </a:r>
            <a:r>
              <a:rPr lang="it-IT" dirty="0" err="1"/>
              <a:t>MGz</a:t>
            </a:r>
            <a:r>
              <a:rPr lang="it-IT" dirty="0"/>
              <a:t> -18 GHz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2F7600C-3480-9A17-ED58-C178E0D38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077" y="2584232"/>
            <a:ext cx="3192697" cy="355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3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E8558-443A-F429-E9BB-8E49DE6C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FD44C4-C62C-4EF2-46BB-0CFD5047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9A5AEB-D72B-D9AD-C9A5-B3F576A857BB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ABB577-AD36-3667-B58D-F4D6E60323FD}"/>
              </a:ext>
            </a:extLst>
          </p:cNvPr>
          <p:cNvSpPr txBox="1"/>
          <p:nvPr/>
        </p:nvSpPr>
        <p:spPr>
          <a:xfrm>
            <a:off x="1635737" y="1102687"/>
            <a:ext cx="1068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Theory of SQN detector based on collective quantum states</a:t>
            </a:r>
          </a:p>
        </p:txBody>
      </p:sp>
      <p:pic>
        <p:nvPicPr>
          <p:cNvPr id="3" name="Immagine 2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DFD7BC58-EE68-9B18-D0E7-3467CFCCC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09" y="2149732"/>
            <a:ext cx="5270982" cy="15621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7F1F5D-3841-71DE-F5C9-B7B9C4E3020C}"/>
              </a:ext>
            </a:extLst>
          </p:cNvPr>
          <p:cNvSpPr txBox="1"/>
          <p:nvPr/>
        </p:nvSpPr>
        <p:spPr>
          <a:xfrm>
            <a:off x="3068760" y="1819039"/>
            <a:ext cx="410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Theoretical</a:t>
            </a:r>
            <a:r>
              <a:rPr lang="it-IT" dirty="0"/>
              <a:t> setup of the SQN detector.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E6A87C4-B7AB-FFCC-8FB0-57B563044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760" y="1498671"/>
            <a:ext cx="6681795" cy="43285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966AE27-6645-1AAA-9D5F-22958DB06B0B}"/>
              </a:ext>
            </a:extLst>
          </p:cNvPr>
          <p:cNvSpPr txBox="1"/>
          <p:nvPr/>
        </p:nvSpPr>
        <p:spPr>
          <a:xfrm>
            <a:off x="8232413" y="5433183"/>
            <a:ext cx="3762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 err="1"/>
              <a:t>M.V.Fistul</a:t>
            </a:r>
            <a:r>
              <a:rPr lang="it-IT" i="1" dirty="0"/>
              <a:t> et al, </a:t>
            </a:r>
            <a:r>
              <a:rPr lang="it-IT" i="1" dirty="0" err="1"/>
              <a:t>Phys</a:t>
            </a:r>
            <a:r>
              <a:rPr lang="it-IT" i="1" dirty="0"/>
              <a:t>. Rev. B, 105, 104516 (2022))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BCF1C37-7F44-3DB3-4FE8-7783F1BDB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255" y="2265372"/>
            <a:ext cx="2927951" cy="218122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AC9A6AC-1C93-8F2D-7DE9-4175A293EA4A}"/>
              </a:ext>
            </a:extLst>
          </p:cNvPr>
          <p:cNvSpPr txBox="1"/>
          <p:nvPr/>
        </p:nvSpPr>
        <p:spPr>
          <a:xfrm>
            <a:off x="8856372" y="1834428"/>
            <a:ext cx="2971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err="1"/>
              <a:t>ac</a:t>
            </a:r>
            <a:r>
              <a:rPr lang="it-IT" sz="1600" dirty="0"/>
              <a:t> Stark </a:t>
            </a:r>
            <a:r>
              <a:rPr lang="it-IT" sz="1600" dirty="0" err="1"/>
              <a:t>effect</a:t>
            </a:r>
            <a:r>
              <a:rPr lang="it-IT" sz="1600" dirty="0"/>
              <a:t>  (in </a:t>
            </a:r>
            <a:r>
              <a:rPr lang="it-IT" sz="1600" dirty="0" err="1"/>
              <a:t>electric</a:t>
            </a:r>
            <a:r>
              <a:rPr lang="it-IT" sz="1600" dirty="0"/>
              <a:t> field)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A712B5-10C9-E470-8B20-A97B2634F750}"/>
              </a:ext>
            </a:extLst>
          </p:cNvPr>
          <p:cNvSpPr txBox="1"/>
          <p:nvPr/>
        </p:nvSpPr>
        <p:spPr>
          <a:xfrm>
            <a:off x="9027248" y="4472667"/>
            <a:ext cx="2629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          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average</a:t>
            </a:r>
            <a:r>
              <a:rPr lang="it-IT" sz="1400" dirty="0"/>
              <a:t> </a:t>
            </a:r>
            <a:r>
              <a:rPr lang="it-IT" sz="1400" dirty="0" err="1"/>
              <a:t>qubit</a:t>
            </a:r>
            <a:r>
              <a:rPr lang="it-IT" sz="1400" dirty="0"/>
              <a:t> frequency</a:t>
            </a:r>
          </a:p>
          <a:p>
            <a:pPr algn="just"/>
            <a:r>
              <a:rPr lang="el-GR" sz="1400" dirty="0"/>
              <a:t>γ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the </a:t>
            </a:r>
            <a:r>
              <a:rPr lang="it-IT" sz="1400" dirty="0" err="1"/>
              <a:t>coupling</a:t>
            </a:r>
            <a:r>
              <a:rPr lang="it-IT" sz="1400" dirty="0"/>
              <a:t> </a:t>
            </a:r>
            <a:r>
              <a:rPr lang="it-IT" sz="1400" dirty="0" err="1"/>
              <a:t>strength</a:t>
            </a:r>
            <a:r>
              <a:rPr lang="it-IT" sz="1400" dirty="0"/>
              <a:t> </a:t>
            </a:r>
            <a:r>
              <a:rPr lang="it-IT" sz="1400" dirty="0" err="1"/>
              <a:t>between</a:t>
            </a:r>
            <a:r>
              <a:rPr lang="it-IT" sz="1400" dirty="0"/>
              <a:t> a single </a:t>
            </a:r>
            <a:r>
              <a:rPr lang="it-IT" sz="1400" dirty="0" err="1"/>
              <a:t>qubit</a:t>
            </a:r>
            <a:r>
              <a:rPr lang="it-IT" sz="1400" dirty="0"/>
              <a:t> and a </a:t>
            </a:r>
            <a:r>
              <a:rPr lang="it-IT" sz="1400" dirty="0" err="1"/>
              <a:t>resonator</a:t>
            </a:r>
            <a:endParaRPr lang="it-IT" sz="1400" dirty="0"/>
          </a:p>
        </p:txBody>
      </p:sp>
      <p:pic>
        <p:nvPicPr>
          <p:cNvPr id="12" name="Immagine 11" descr="Immagine che contiene gancio&#10;&#10;Descrizione generata automaticamente">
            <a:extLst>
              <a:ext uri="{FF2B5EF4-FFF2-40B4-BE49-F238E27FC236}">
                <a16:creationId xmlns:a16="http://schemas.microsoft.com/office/drawing/2014/main" id="{49F42027-F5C4-B5A3-9C16-DBB44F138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27" y="4504102"/>
            <a:ext cx="257175" cy="24765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2B791B0-8153-C595-EAC5-CF994A69517B}"/>
              </a:ext>
            </a:extLst>
          </p:cNvPr>
          <p:cNvSpPr txBox="1"/>
          <p:nvPr/>
        </p:nvSpPr>
        <p:spPr>
          <a:xfrm>
            <a:off x="341238" y="3730250"/>
            <a:ext cx="81629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</a:t>
            </a:r>
            <a:r>
              <a:rPr lang="it-IT" dirty="0" err="1"/>
              <a:t>generic</a:t>
            </a:r>
            <a:r>
              <a:rPr lang="it-IT" dirty="0"/>
              <a:t> quantum-</a:t>
            </a:r>
            <a:r>
              <a:rPr lang="it-IT" dirty="0" err="1"/>
              <a:t>mechanical</a:t>
            </a:r>
            <a:r>
              <a:rPr lang="it-IT" dirty="0"/>
              <a:t> model of </a:t>
            </a:r>
            <a:r>
              <a:rPr lang="it-IT" dirty="0" err="1"/>
              <a:t>disodered</a:t>
            </a:r>
            <a:r>
              <a:rPr lang="it-IT" dirty="0"/>
              <a:t> </a:t>
            </a:r>
            <a:r>
              <a:rPr lang="it-IT" dirty="0" err="1"/>
              <a:t>interacting</a:t>
            </a:r>
            <a:r>
              <a:rPr lang="it-IT" dirty="0"/>
              <a:t> SQN </a:t>
            </a:r>
            <a:r>
              <a:rPr lang="it-IT" dirty="0" err="1"/>
              <a:t>coupled</a:t>
            </a:r>
            <a:r>
              <a:rPr lang="it-IT" dirty="0"/>
              <a:t>  to a low-dissipative </a:t>
            </a:r>
            <a:r>
              <a:rPr lang="it-IT" dirty="0" err="1"/>
              <a:t>resonator</a:t>
            </a:r>
            <a:r>
              <a:rPr lang="it-IT" dirty="0"/>
              <a:t> and transmission line</a:t>
            </a:r>
          </a:p>
          <a:p>
            <a:endParaRPr lang="it-IT" dirty="0"/>
          </a:p>
          <a:p>
            <a:r>
              <a:rPr lang="it-IT" dirty="0"/>
              <a:t>An </a:t>
            </a:r>
            <a:r>
              <a:rPr lang="it-IT" dirty="0" err="1"/>
              <a:t>amplitude</a:t>
            </a:r>
            <a:r>
              <a:rPr lang="it-IT" dirty="0"/>
              <a:t> of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resonance</a:t>
            </a:r>
            <a:r>
              <a:rPr lang="it-IT" dirty="0"/>
              <a:t> </a:t>
            </a:r>
            <a:r>
              <a:rPr lang="it-IT" dirty="0" err="1"/>
              <a:t>drastically</a:t>
            </a:r>
            <a:r>
              <a:rPr lang="it-IT" dirty="0"/>
              <a:t> </a:t>
            </a:r>
            <a:r>
              <a:rPr lang="it-IT" dirty="0" err="1"/>
              <a:t>increases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interaction </a:t>
            </a:r>
            <a:r>
              <a:rPr lang="it-IT" dirty="0" err="1"/>
              <a:t>overcomes</a:t>
            </a:r>
            <a:r>
              <a:rPr lang="it-IT" dirty="0"/>
              <a:t> the </a:t>
            </a:r>
            <a:r>
              <a:rPr lang="it-IT" dirty="0" err="1"/>
              <a:t>disoder</a:t>
            </a:r>
            <a:r>
              <a:rPr lang="it-IT" dirty="0"/>
              <a:t>, and the </a:t>
            </a:r>
            <a:r>
              <a:rPr lang="it-IT" dirty="0" err="1"/>
              <a:t>collective</a:t>
            </a:r>
            <a:r>
              <a:rPr lang="it-IT" dirty="0"/>
              <a:t> state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formed</a:t>
            </a:r>
            <a:endParaRPr lang="it-IT" dirty="0"/>
          </a:p>
          <a:p>
            <a:endParaRPr lang="it-IT" dirty="0"/>
          </a:p>
          <a:p>
            <a:r>
              <a:rPr lang="it-IT" dirty="0"/>
              <a:t>In the </a:t>
            </a:r>
            <a:r>
              <a:rPr lang="it-IT" dirty="0" err="1"/>
              <a:t>presence</a:t>
            </a:r>
            <a:r>
              <a:rPr lang="it-IT" dirty="0"/>
              <a:t> of a </a:t>
            </a:r>
            <a:r>
              <a:rPr lang="it-IT" dirty="0" err="1"/>
              <a:t>weak</a:t>
            </a:r>
            <a:r>
              <a:rPr lang="it-IT" dirty="0"/>
              <a:t> non-</a:t>
            </a:r>
            <a:r>
              <a:rPr lang="it-IT" dirty="0" err="1"/>
              <a:t>resonant</a:t>
            </a:r>
            <a:r>
              <a:rPr lang="it-IT" dirty="0"/>
              <a:t> </a:t>
            </a:r>
            <a:r>
              <a:rPr lang="it-IT" dirty="0" err="1"/>
              <a:t>photon</a:t>
            </a:r>
            <a:r>
              <a:rPr lang="it-IT" dirty="0"/>
              <a:t> </a:t>
            </a:r>
            <a:r>
              <a:rPr lang="it-IT" dirty="0" err="1"/>
              <a:t>electric</a:t>
            </a:r>
            <a:r>
              <a:rPr lang="it-IT" dirty="0"/>
              <a:t> field,  the position of </a:t>
            </a:r>
            <a:r>
              <a:rPr lang="it-IT" dirty="0" err="1"/>
              <a:t>resonances</a:t>
            </a:r>
            <a:r>
              <a:rPr lang="it-IT" dirty="0"/>
              <a:t> </a:t>
            </a:r>
            <a:r>
              <a:rPr lang="it-IT" dirty="0" err="1"/>
              <a:t>depends</a:t>
            </a:r>
            <a:r>
              <a:rPr lang="it-IT" dirty="0"/>
              <a:t> on the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photons</a:t>
            </a:r>
            <a:r>
              <a:rPr lang="it-IT" dirty="0"/>
              <a:t>, i.e. the </a:t>
            </a:r>
            <a:r>
              <a:rPr lang="it-IT" dirty="0" err="1"/>
              <a:t>collective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Stark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obtained</a:t>
            </a:r>
            <a:r>
              <a:rPr lang="it-IT" dirty="0"/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D087B2D-6187-1D0F-3D5E-D318DD01980A}"/>
              </a:ext>
            </a:extLst>
          </p:cNvPr>
          <p:cNvSpPr txBox="1"/>
          <p:nvPr/>
        </p:nvSpPr>
        <p:spPr>
          <a:xfrm>
            <a:off x="9478561" y="3313022"/>
            <a:ext cx="124906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blue line    n=0</a:t>
            </a:r>
          </a:p>
          <a:p>
            <a:r>
              <a:rPr lang="it-IT" sz="1400" dirty="0" err="1"/>
              <a:t>red</a:t>
            </a:r>
            <a:r>
              <a:rPr lang="it-IT" sz="1400" dirty="0"/>
              <a:t> line     n=1</a:t>
            </a:r>
          </a:p>
          <a:p>
            <a:r>
              <a:rPr lang="it-IT" sz="1400" dirty="0"/>
              <a:t>green line n=2</a:t>
            </a:r>
          </a:p>
        </p:txBody>
      </p:sp>
    </p:spTree>
    <p:extLst>
      <p:ext uri="{BB962C8B-B14F-4D97-AF65-F5344CB8AC3E}">
        <p14:creationId xmlns:p14="http://schemas.microsoft.com/office/powerpoint/2010/main" val="165278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EBE84-19E1-791C-FF52-DE34B67F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9155A0-ADF2-98FE-C1AA-1C8BA3D1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966FAF-AEB8-42F3-3B00-98E30F0CF064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1ADF2EA-C7FE-D21F-5513-19916CCCDBC7}"/>
              </a:ext>
            </a:extLst>
          </p:cNvPr>
          <p:cNvSpPr/>
          <p:nvPr/>
        </p:nvSpPr>
        <p:spPr>
          <a:xfrm>
            <a:off x="396191" y="2087713"/>
            <a:ext cx="6091084" cy="6179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FF727C1-5255-8F14-ED78-E4F7DC7EE4CA}"/>
              </a:ext>
            </a:extLst>
          </p:cNvPr>
          <p:cNvSpPr/>
          <p:nvPr/>
        </p:nvSpPr>
        <p:spPr>
          <a:xfrm>
            <a:off x="430603" y="5691802"/>
            <a:ext cx="6091084" cy="5703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E2CD991-DEDB-8195-0F94-264D2777588D}"/>
              </a:ext>
            </a:extLst>
          </p:cNvPr>
          <p:cNvSpPr/>
          <p:nvPr/>
        </p:nvSpPr>
        <p:spPr>
          <a:xfrm>
            <a:off x="460099" y="4080232"/>
            <a:ext cx="6091084" cy="2408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84">
            <a:extLst>
              <a:ext uri="{FF2B5EF4-FFF2-40B4-BE49-F238E27FC236}">
                <a16:creationId xmlns:a16="http://schemas.microsoft.com/office/drawing/2014/main" id="{8DA41788-C022-706E-5EE4-CFB9F918797C}"/>
              </a:ext>
            </a:extLst>
          </p:cNvPr>
          <p:cNvSpPr/>
          <p:nvPr/>
        </p:nvSpPr>
        <p:spPr>
          <a:xfrm>
            <a:off x="1965621" y="2797121"/>
            <a:ext cx="2979684" cy="1568202"/>
          </a:xfrm>
          <a:custGeom>
            <a:avLst/>
            <a:gdLst>
              <a:gd name="connsiteX0" fmla="*/ 0 w 2713703"/>
              <a:gd name="connsiteY0" fmla="*/ 634180 h 634180"/>
              <a:gd name="connsiteX1" fmla="*/ 1415845 w 2713703"/>
              <a:gd name="connsiteY1" fmla="*/ 0 h 634180"/>
              <a:gd name="connsiteX2" fmla="*/ 2713703 w 2713703"/>
              <a:gd name="connsiteY2" fmla="*/ 634180 h 634180"/>
              <a:gd name="connsiteX3" fmla="*/ 2713703 w 2713703"/>
              <a:gd name="connsiteY3" fmla="*/ 634180 h 63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3703" h="634180">
                <a:moveTo>
                  <a:pt x="0" y="634180"/>
                </a:moveTo>
                <a:cubicBezTo>
                  <a:pt x="481780" y="317090"/>
                  <a:pt x="963561" y="0"/>
                  <a:pt x="1415845" y="0"/>
                </a:cubicBezTo>
                <a:cubicBezTo>
                  <a:pt x="1868129" y="0"/>
                  <a:pt x="2713703" y="634180"/>
                  <a:pt x="2713703" y="634180"/>
                </a:cubicBezTo>
                <a:lnTo>
                  <a:pt x="2713703" y="63418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Figura a mano libera 85">
            <a:extLst>
              <a:ext uri="{FF2B5EF4-FFF2-40B4-BE49-F238E27FC236}">
                <a16:creationId xmlns:a16="http://schemas.microsoft.com/office/drawing/2014/main" id="{FCC20DBE-16AE-4DC5-4B74-59AEB7B4B19A}"/>
              </a:ext>
            </a:extLst>
          </p:cNvPr>
          <p:cNvSpPr/>
          <p:nvPr/>
        </p:nvSpPr>
        <p:spPr>
          <a:xfrm>
            <a:off x="4913774" y="4313667"/>
            <a:ext cx="1576552" cy="1337722"/>
          </a:xfrm>
          <a:custGeom>
            <a:avLst/>
            <a:gdLst>
              <a:gd name="connsiteX0" fmla="*/ 0 w 2432776"/>
              <a:gd name="connsiteY0" fmla="*/ 0 h 763638"/>
              <a:gd name="connsiteX1" fmla="*/ 1179871 w 2432776"/>
              <a:gd name="connsiteY1" fmla="*/ 589936 h 763638"/>
              <a:gd name="connsiteX2" fmla="*/ 2286000 w 2432776"/>
              <a:gd name="connsiteY2" fmla="*/ 752168 h 763638"/>
              <a:gd name="connsiteX3" fmla="*/ 2389239 w 2432776"/>
              <a:gd name="connsiteY3" fmla="*/ 737419 h 76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776" h="763638">
                <a:moveTo>
                  <a:pt x="0" y="0"/>
                </a:moveTo>
                <a:cubicBezTo>
                  <a:pt x="399435" y="232287"/>
                  <a:pt x="798871" y="464575"/>
                  <a:pt x="1179871" y="589936"/>
                </a:cubicBezTo>
                <a:cubicBezTo>
                  <a:pt x="1560871" y="715297"/>
                  <a:pt x="2084439" y="727588"/>
                  <a:pt x="2286000" y="752168"/>
                </a:cubicBezTo>
                <a:cubicBezTo>
                  <a:pt x="2487561" y="776748"/>
                  <a:pt x="2438400" y="757083"/>
                  <a:pt x="2389239" y="73741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Figura a mano libera 86">
            <a:extLst>
              <a:ext uri="{FF2B5EF4-FFF2-40B4-BE49-F238E27FC236}">
                <a16:creationId xmlns:a16="http://schemas.microsoft.com/office/drawing/2014/main" id="{61B9C25A-47D4-82A4-E8BD-3980FE363E57}"/>
              </a:ext>
            </a:extLst>
          </p:cNvPr>
          <p:cNvSpPr/>
          <p:nvPr/>
        </p:nvSpPr>
        <p:spPr>
          <a:xfrm flipH="1">
            <a:off x="420603" y="4318365"/>
            <a:ext cx="1576551" cy="1337722"/>
          </a:xfrm>
          <a:custGeom>
            <a:avLst/>
            <a:gdLst>
              <a:gd name="connsiteX0" fmla="*/ 0 w 2432776"/>
              <a:gd name="connsiteY0" fmla="*/ 0 h 763638"/>
              <a:gd name="connsiteX1" fmla="*/ 1179871 w 2432776"/>
              <a:gd name="connsiteY1" fmla="*/ 589936 h 763638"/>
              <a:gd name="connsiteX2" fmla="*/ 2286000 w 2432776"/>
              <a:gd name="connsiteY2" fmla="*/ 752168 h 763638"/>
              <a:gd name="connsiteX3" fmla="*/ 2389239 w 2432776"/>
              <a:gd name="connsiteY3" fmla="*/ 737419 h 76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776" h="763638">
                <a:moveTo>
                  <a:pt x="0" y="0"/>
                </a:moveTo>
                <a:cubicBezTo>
                  <a:pt x="399435" y="232287"/>
                  <a:pt x="798871" y="464575"/>
                  <a:pt x="1179871" y="589936"/>
                </a:cubicBezTo>
                <a:cubicBezTo>
                  <a:pt x="1560871" y="715297"/>
                  <a:pt x="2084439" y="727588"/>
                  <a:pt x="2286000" y="752168"/>
                </a:cubicBezTo>
                <a:cubicBezTo>
                  <a:pt x="2487561" y="776748"/>
                  <a:pt x="2438400" y="757083"/>
                  <a:pt x="2389239" y="73741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10" name="Connettore 1 92">
            <a:extLst>
              <a:ext uri="{FF2B5EF4-FFF2-40B4-BE49-F238E27FC236}">
                <a16:creationId xmlns:a16="http://schemas.microsoft.com/office/drawing/2014/main" id="{5CA4D748-79A4-EAB9-00A9-2257B159C3C9}"/>
              </a:ext>
            </a:extLst>
          </p:cNvPr>
          <p:cNvCxnSpPr/>
          <p:nvPr/>
        </p:nvCxnSpPr>
        <p:spPr>
          <a:xfrm>
            <a:off x="1839498" y="3925121"/>
            <a:ext cx="32634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93">
            <a:extLst>
              <a:ext uri="{FF2B5EF4-FFF2-40B4-BE49-F238E27FC236}">
                <a16:creationId xmlns:a16="http://schemas.microsoft.com/office/drawing/2014/main" id="{22F7093F-7F41-9ACB-197D-D4D45F4143F7}"/>
              </a:ext>
            </a:extLst>
          </p:cNvPr>
          <p:cNvCxnSpPr/>
          <p:nvPr/>
        </p:nvCxnSpPr>
        <p:spPr>
          <a:xfrm>
            <a:off x="1991898" y="4077521"/>
            <a:ext cx="3263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94">
            <a:extLst>
              <a:ext uri="{FF2B5EF4-FFF2-40B4-BE49-F238E27FC236}">
                <a16:creationId xmlns:a16="http://schemas.microsoft.com/office/drawing/2014/main" id="{B583F2F9-97F3-F174-DA73-4157ADF34A23}"/>
              </a:ext>
            </a:extLst>
          </p:cNvPr>
          <p:cNvCxnSpPr/>
          <p:nvPr/>
        </p:nvCxnSpPr>
        <p:spPr>
          <a:xfrm>
            <a:off x="1844753" y="3389190"/>
            <a:ext cx="326346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95">
            <a:extLst>
              <a:ext uri="{FF2B5EF4-FFF2-40B4-BE49-F238E27FC236}">
                <a16:creationId xmlns:a16="http://schemas.microsoft.com/office/drawing/2014/main" id="{F52B79B3-DA94-267D-9D52-32B64D592985}"/>
              </a:ext>
            </a:extLst>
          </p:cNvPr>
          <p:cNvCxnSpPr/>
          <p:nvPr/>
        </p:nvCxnSpPr>
        <p:spPr>
          <a:xfrm>
            <a:off x="1849643" y="3072453"/>
            <a:ext cx="326346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96">
            <a:extLst>
              <a:ext uri="{FF2B5EF4-FFF2-40B4-BE49-F238E27FC236}">
                <a16:creationId xmlns:a16="http://schemas.microsoft.com/office/drawing/2014/main" id="{1DD463C6-16A5-AB57-840E-8E25CB5D2061}"/>
              </a:ext>
            </a:extLst>
          </p:cNvPr>
          <p:cNvCxnSpPr/>
          <p:nvPr/>
        </p:nvCxnSpPr>
        <p:spPr>
          <a:xfrm>
            <a:off x="1844753" y="2905618"/>
            <a:ext cx="32634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DF9D41E-098B-C352-17A0-BD68CA5056FE}"/>
              </a:ext>
            </a:extLst>
          </p:cNvPr>
          <p:cNvSpPr txBox="1"/>
          <p:nvPr/>
        </p:nvSpPr>
        <p:spPr>
          <a:xfrm>
            <a:off x="1779258" y="4790103"/>
            <a:ext cx="23316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microwave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photon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with frequency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it-IT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it-IT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100F6FA-872C-CB33-6CBA-627957F1AE7A}"/>
              </a:ext>
            </a:extLst>
          </p:cNvPr>
          <p:cNvSpPr txBox="1"/>
          <p:nvPr/>
        </p:nvSpPr>
        <p:spPr>
          <a:xfrm>
            <a:off x="1073186" y="3667055"/>
            <a:ext cx="6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|0&gt;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193352-9F99-ADED-ED13-1DB9A9BEC48D}"/>
              </a:ext>
            </a:extLst>
          </p:cNvPr>
          <p:cNvSpPr txBox="1"/>
          <p:nvPr/>
        </p:nvSpPr>
        <p:spPr>
          <a:xfrm>
            <a:off x="1087999" y="2658297"/>
            <a:ext cx="84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|CS&gt;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5678F94F-E27A-952B-2607-7B3DB3F3B2C3}"/>
              </a:ext>
            </a:extLst>
          </p:cNvPr>
          <p:cNvCxnSpPr/>
          <p:nvPr/>
        </p:nvCxnSpPr>
        <p:spPr>
          <a:xfrm flipH="1">
            <a:off x="434265" y="4332920"/>
            <a:ext cx="22860" cy="131445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76BA09B1-FC08-A7E0-40F0-2CF29F7C407C}"/>
              </a:ext>
            </a:extLst>
          </p:cNvPr>
          <p:cNvCxnSpPr/>
          <p:nvPr/>
        </p:nvCxnSpPr>
        <p:spPr>
          <a:xfrm flipH="1">
            <a:off x="679375" y="4327348"/>
            <a:ext cx="21722" cy="1274303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33A67BD-1D38-4F7B-5DA6-E3F2C1FB0669}"/>
              </a:ext>
            </a:extLst>
          </p:cNvPr>
          <p:cNvCxnSpPr/>
          <p:nvPr/>
        </p:nvCxnSpPr>
        <p:spPr>
          <a:xfrm flipH="1">
            <a:off x="939725" y="4315918"/>
            <a:ext cx="21722" cy="1220963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CA455E8-FC7F-1EB7-BAEC-EA14226F9C3A}"/>
              </a:ext>
            </a:extLst>
          </p:cNvPr>
          <p:cNvCxnSpPr>
            <a:endCxn id="9" idx="1"/>
          </p:cNvCxnSpPr>
          <p:nvPr/>
        </p:nvCxnSpPr>
        <p:spPr>
          <a:xfrm flipH="1">
            <a:off x="1232543" y="4325300"/>
            <a:ext cx="3093" cy="102650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4569AAC-8CC9-0CDB-AA54-8ADE6BB5D218}"/>
              </a:ext>
            </a:extLst>
          </p:cNvPr>
          <p:cNvCxnSpPr/>
          <p:nvPr/>
        </p:nvCxnSpPr>
        <p:spPr>
          <a:xfrm flipH="1">
            <a:off x="1484555" y="4323538"/>
            <a:ext cx="9022" cy="742173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17F787C-1A9D-E518-0BBB-7E575633BCC5}"/>
              </a:ext>
            </a:extLst>
          </p:cNvPr>
          <p:cNvCxnSpPr/>
          <p:nvPr/>
        </p:nvCxnSpPr>
        <p:spPr>
          <a:xfrm flipH="1">
            <a:off x="1744905" y="4319728"/>
            <a:ext cx="2672" cy="386573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9B5B83E-E6FD-25BD-2783-4980B3A7A523}"/>
              </a:ext>
            </a:extLst>
          </p:cNvPr>
          <p:cNvCxnSpPr/>
          <p:nvPr/>
        </p:nvCxnSpPr>
        <p:spPr>
          <a:xfrm flipH="1">
            <a:off x="6512452" y="4319066"/>
            <a:ext cx="22860" cy="131445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D55AE9A-2A43-8DC9-5185-A4E59E070A40}"/>
              </a:ext>
            </a:extLst>
          </p:cNvPr>
          <p:cNvCxnSpPr/>
          <p:nvPr/>
        </p:nvCxnSpPr>
        <p:spPr>
          <a:xfrm flipH="1">
            <a:off x="6246923" y="4325369"/>
            <a:ext cx="21722" cy="1274303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08D2694-1C13-004D-1992-431F812A813C}"/>
              </a:ext>
            </a:extLst>
          </p:cNvPr>
          <p:cNvCxnSpPr/>
          <p:nvPr/>
        </p:nvCxnSpPr>
        <p:spPr>
          <a:xfrm flipH="1">
            <a:off x="5984760" y="4313938"/>
            <a:ext cx="21722" cy="1220963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FC90BDA0-25BA-87D2-18A4-A6CD48A54B46}"/>
              </a:ext>
            </a:extLst>
          </p:cNvPr>
          <p:cNvCxnSpPr/>
          <p:nvPr/>
        </p:nvCxnSpPr>
        <p:spPr>
          <a:xfrm flipH="1">
            <a:off x="5719436" y="4335196"/>
            <a:ext cx="3093" cy="102650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27D2ED8-FCF1-3F93-0837-597B73EE9729}"/>
              </a:ext>
            </a:extLst>
          </p:cNvPr>
          <p:cNvCxnSpPr/>
          <p:nvPr/>
        </p:nvCxnSpPr>
        <p:spPr>
          <a:xfrm flipH="1">
            <a:off x="5437058" y="4321559"/>
            <a:ext cx="9022" cy="742173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5ED893B5-11D6-3200-D1F6-CEE545682980}"/>
              </a:ext>
            </a:extLst>
          </p:cNvPr>
          <p:cNvCxnSpPr/>
          <p:nvPr/>
        </p:nvCxnSpPr>
        <p:spPr>
          <a:xfrm flipH="1">
            <a:off x="5174895" y="4317749"/>
            <a:ext cx="2672" cy="386573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702CDF34-06E9-D109-14F2-E9E58C3A82D1}"/>
              </a:ext>
            </a:extLst>
          </p:cNvPr>
          <p:cNvCxnSpPr/>
          <p:nvPr/>
        </p:nvCxnSpPr>
        <p:spPr>
          <a:xfrm flipH="1">
            <a:off x="2429715" y="3686378"/>
            <a:ext cx="2672" cy="386573"/>
          </a:xfrm>
          <a:prstGeom prst="straightConnector1">
            <a:avLst/>
          </a:prstGeom>
          <a:ln w="127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FB127314-B120-A426-F98B-615769B02F85}"/>
              </a:ext>
            </a:extLst>
          </p:cNvPr>
          <p:cNvCxnSpPr/>
          <p:nvPr/>
        </p:nvCxnSpPr>
        <p:spPr>
          <a:xfrm flipH="1">
            <a:off x="4482167" y="3672523"/>
            <a:ext cx="2672" cy="386573"/>
          </a:xfrm>
          <a:prstGeom prst="straightConnector1">
            <a:avLst/>
          </a:prstGeom>
          <a:ln w="127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C1D1A25B-34D1-6C68-0B5F-A088C9C3BDA5}"/>
              </a:ext>
            </a:extLst>
          </p:cNvPr>
          <p:cNvCxnSpPr/>
          <p:nvPr/>
        </p:nvCxnSpPr>
        <p:spPr>
          <a:xfrm flipH="1">
            <a:off x="4247547" y="3333928"/>
            <a:ext cx="9022" cy="742173"/>
          </a:xfrm>
          <a:prstGeom prst="straightConnector1">
            <a:avLst/>
          </a:prstGeom>
          <a:ln w="127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F892F6E8-CA11-37CD-5110-DC877DDC99BE}"/>
              </a:ext>
            </a:extLst>
          </p:cNvPr>
          <p:cNvCxnSpPr/>
          <p:nvPr/>
        </p:nvCxnSpPr>
        <p:spPr>
          <a:xfrm flipH="1">
            <a:off x="2678025" y="3331949"/>
            <a:ext cx="9022" cy="742173"/>
          </a:xfrm>
          <a:prstGeom prst="straightConnector1">
            <a:avLst/>
          </a:prstGeom>
          <a:ln w="127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4D19CCB9-DBBB-0B08-4333-94BA78C11E96}"/>
              </a:ext>
            </a:extLst>
          </p:cNvPr>
          <p:cNvCxnSpPr/>
          <p:nvPr/>
        </p:nvCxnSpPr>
        <p:spPr>
          <a:xfrm flipH="1">
            <a:off x="3995535" y="3050682"/>
            <a:ext cx="3093" cy="1026500"/>
          </a:xfrm>
          <a:prstGeom prst="straightConnector1">
            <a:avLst/>
          </a:prstGeom>
          <a:ln w="127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27DB1800-97BB-AE95-F688-9FD0D360C7A0}"/>
              </a:ext>
            </a:extLst>
          </p:cNvPr>
          <p:cNvCxnSpPr/>
          <p:nvPr/>
        </p:nvCxnSpPr>
        <p:spPr>
          <a:xfrm flipH="1">
            <a:off x="2960402" y="3072453"/>
            <a:ext cx="3093" cy="1026500"/>
          </a:xfrm>
          <a:prstGeom prst="straightConnector1">
            <a:avLst/>
          </a:prstGeom>
          <a:ln w="127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82909AE6-8E06-9516-F483-D453B79F5974}"/>
              </a:ext>
            </a:extLst>
          </p:cNvPr>
          <p:cNvCxnSpPr/>
          <p:nvPr/>
        </p:nvCxnSpPr>
        <p:spPr>
          <a:xfrm flipH="1">
            <a:off x="3726469" y="2863170"/>
            <a:ext cx="21722" cy="1220963"/>
          </a:xfrm>
          <a:prstGeom prst="straightConnector1">
            <a:avLst/>
          </a:prstGeom>
          <a:ln w="127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9B0E95D0-2475-A57D-DC6B-FD74CF691A91}"/>
              </a:ext>
            </a:extLst>
          </p:cNvPr>
          <p:cNvCxnSpPr/>
          <p:nvPr/>
        </p:nvCxnSpPr>
        <p:spPr>
          <a:xfrm flipH="1">
            <a:off x="3178225" y="2861190"/>
            <a:ext cx="21722" cy="1220963"/>
          </a:xfrm>
          <a:prstGeom prst="straightConnector1">
            <a:avLst/>
          </a:prstGeom>
          <a:ln w="127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4C0027C5-2C4C-6945-B2D0-328A6D53305A}"/>
              </a:ext>
            </a:extLst>
          </p:cNvPr>
          <p:cNvCxnSpPr/>
          <p:nvPr/>
        </p:nvCxnSpPr>
        <p:spPr>
          <a:xfrm flipH="1">
            <a:off x="3458514" y="2797045"/>
            <a:ext cx="22860" cy="1314450"/>
          </a:xfrm>
          <a:prstGeom prst="straightConnector1">
            <a:avLst/>
          </a:prstGeom>
          <a:ln w="1270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14C78CF2-48EA-0A44-AEE6-909E1860380E}"/>
              </a:ext>
            </a:extLst>
          </p:cNvPr>
          <p:cNvGrpSpPr/>
          <p:nvPr/>
        </p:nvGrpSpPr>
        <p:grpSpPr>
          <a:xfrm>
            <a:off x="34859" y="4574781"/>
            <a:ext cx="404278" cy="523220"/>
            <a:chOff x="1377538" y="6008914"/>
            <a:chExt cx="404278" cy="523220"/>
          </a:xfrm>
        </p:grpSpPr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B786C821-BCB1-3DB7-81A1-9AB3A145E317}"/>
                </a:ext>
              </a:extLst>
            </p:cNvPr>
            <p:cNvSpPr txBox="1"/>
            <p:nvPr/>
          </p:nvSpPr>
          <p:spPr>
            <a:xfrm>
              <a:off x="1377538" y="6008914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cxnSp>
          <p:nvCxnSpPr>
            <p:cNvPr id="41" name="Connettore 2 40">
              <a:extLst>
                <a:ext uri="{FF2B5EF4-FFF2-40B4-BE49-F238E27FC236}">
                  <a16:creationId xmlns:a16="http://schemas.microsoft.com/office/drawing/2014/main" id="{C9B69F97-5954-F5C3-CE4C-339A3F5D0764}"/>
                </a:ext>
              </a:extLst>
            </p:cNvPr>
            <p:cNvCxnSpPr/>
            <p:nvPr/>
          </p:nvCxnSpPr>
          <p:spPr>
            <a:xfrm>
              <a:off x="1436915" y="6092035"/>
              <a:ext cx="32063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23563E3C-F70E-0845-8E97-B0B8F26D4F35}"/>
              </a:ext>
            </a:extLst>
          </p:cNvPr>
          <p:cNvGrpSpPr/>
          <p:nvPr/>
        </p:nvGrpSpPr>
        <p:grpSpPr>
          <a:xfrm>
            <a:off x="7076927" y="5803382"/>
            <a:ext cx="296883" cy="273133"/>
            <a:chOff x="7338952" y="4453246"/>
            <a:chExt cx="296883" cy="273133"/>
          </a:xfrm>
        </p:grpSpPr>
        <p:sp>
          <p:nvSpPr>
            <p:cNvPr id="43" name="Ovale 42">
              <a:extLst>
                <a:ext uri="{FF2B5EF4-FFF2-40B4-BE49-F238E27FC236}">
                  <a16:creationId xmlns:a16="http://schemas.microsoft.com/office/drawing/2014/main" id="{AB6BF450-57E0-C670-26C6-058ED7BB2930}"/>
                </a:ext>
              </a:extLst>
            </p:cNvPr>
            <p:cNvSpPr/>
            <p:nvPr/>
          </p:nvSpPr>
          <p:spPr>
            <a:xfrm>
              <a:off x="7445829" y="4548249"/>
              <a:ext cx="83127" cy="831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D73955AA-2530-7635-22C0-7AA738A9EB5C}"/>
                </a:ext>
              </a:extLst>
            </p:cNvPr>
            <p:cNvSpPr/>
            <p:nvPr/>
          </p:nvSpPr>
          <p:spPr>
            <a:xfrm>
              <a:off x="7338952" y="4453246"/>
              <a:ext cx="296883" cy="2731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9F5FD37-856E-1133-C314-4A9E2982AFDA}"/>
              </a:ext>
            </a:extLst>
          </p:cNvPr>
          <p:cNvSpPr txBox="1"/>
          <p:nvPr/>
        </p:nvSpPr>
        <p:spPr>
          <a:xfrm>
            <a:off x="6671936" y="6009751"/>
            <a:ext cx="1403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cs typeface="Times New Roman" panose="02020603050405020304" pitchFamily="18" charset="0"/>
              </a:rPr>
              <a:t>Magnetic</a:t>
            </a:r>
            <a:r>
              <a:rPr lang="it-IT" sz="1400" dirty="0">
                <a:cs typeface="Times New Roman" panose="02020603050405020304" pitchFamily="18" charset="0"/>
              </a:rPr>
              <a:t>  field</a:t>
            </a: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0D1D6EFB-A844-C838-8852-3B1D410F94ED}"/>
              </a:ext>
            </a:extLst>
          </p:cNvPr>
          <p:cNvCxnSpPr>
            <a:cxnSpLocks/>
          </p:cNvCxnSpPr>
          <p:nvPr/>
        </p:nvCxnSpPr>
        <p:spPr>
          <a:xfrm flipH="1">
            <a:off x="2003487" y="2918385"/>
            <a:ext cx="9160" cy="100707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606A7310-9917-8286-648B-F96CB187E929}"/>
              </a:ext>
            </a:extLst>
          </p:cNvPr>
          <p:cNvCxnSpPr/>
          <p:nvPr/>
        </p:nvCxnSpPr>
        <p:spPr>
          <a:xfrm>
            <a:off x="4856242" y="2900360"/>
            <a:ext cx="14851" cy="21246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17909EA-6A30-4D21-031D-1678A98BA094}"/>
              </a:ext>
            </a:extLst>
          </p:cNvPr>
          <p:cNvSpPr txBox="1"/>
          <p:nvPr/>
        </p:nvSpPr>
        <p:spPr>
          <a:xfrm>
            <a:off x="5222294" y="2721568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Δω</a:t>
            </a:r>
            <a:r>
              <a:rPr 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ℏ</a:t>
            </a:r>
            <a:endParaRPr lang="it-IT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3CD2FD9-CBF7-41B8-3FDE-750D52323572}"/>
              </a:ext>
            </a:extLst>
          </p:cNvPr>
          <p:cNvSpPr txBox="1"/>
          <p:nvPr/>
        </p:nvSpPr>
        <p:spPr>
          <a:xfrm>
            <a:off x="2028964" y="2930466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ℏ</a:t>
            </a:r>
            <a:endParaRPr lang="it-IT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Connettore 2 87">
            <a:extLst>
              <a:ext uri="{FF2B5EF4-FFF2-40B4-BE49-F238E27FC236}">
                <a16:creationId xmlns:a16="http://schemas.microsoft.com/office/drawing/2014/main" id="{7BE815E3-E445-B3D4-D623-3F5348303B17}"/>
              </a:ext>
            </a:extLst>
          </p:cNvPr>
          <p:cNvCxnSpPr>
            <a:cxnSpLocks/>
          </p:cNvCxnSpPr>
          <p:nvPr/>
        </p:nvCxnSpPr>
        <p:spPr>
          <a:xfrm>
            <a:off x="5031597" y="3389190"/>
            <a:ext cx="0" cy="559457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0">
            <a:extLst>
              <a:ext uri="{FF2B5EF4-FFF2-40B4-BE49-F238E27FC236}">
                <a16:creationId xmlns:a16="http://schemas.microsoft.com/office/drawing/2014/main" id="{6C812547-9F1E-A535-8A64-CFE1E1DD55CF}"/>
              </a:ext>
            </a:extLst>
          </p:cNvPr>
          <p:cNvSpPr/>
          <p:nvPr/>
        </p:nvSpPr>
        <p:spPr>
          <a:xfrm flipH="1">
            <a:off x="5063890" y="3382896"/>
            <a:ext cx="728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ℏ</a:t>
            </a:r>
            <a:endParaRPr lang="de-DE" sz="2800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61F1E3DA-C5EB-7C8D-F550-B4A55733B2D9}"/>
              </a:ext>
            </a:extLst>
          </p:cNvPr>
          <p:cNvSpPr txBox="1"/>
          <p:nvPr/>
        </p:nvSpPr>
        <p:spPr>
          <a:xfrm>
            <a:off x="6874836" y="1912553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Δω</a:t>
            </a:r>
            <a:r>
              <a:rPr lang="it-IT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1654221-AC55-C680-810C-262A761F561C}"/>
              </a:ext>
            </a:extLst>
          </p:cNvPr>
          <p:cNvSpPr txBox="1"/>
          <p:nvPr/>
        </p:nvSpPr>
        <p:spPr>
          <a:xfrm>
            <a:off x="7342845" y="2013160"/>
            <a:ext cx="483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- Stark shift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 to a single MW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photon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1B56C217-24F4-5299-9C05-7183FA60263D}"/>
              </a:ext>
            </a:extLst>
          </p:cNvPr>
          <p:cNvSpPr txBox="1"/>
          <p:nvPr/>
        </p:nvSpPr>
        <p:spPr>
          <a:xfrm>
            <a:off x="93971" y="3014131"/>
            <a:ext cx="179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Coherent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quantum state</a:t>
            </a:r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95370E6E-FD49-6ABE-805C-1E7FE54AB78F}"/>
              </a:ext>
            </a:extLst>
          </p:cNvPr>
          <p:cNvGrpSpPr/>
          <p:nvPr/>
        </p:nvGrpSpPr>
        <p:grpSpPr>
          <a:xfrm>
            <a:off x="2741728" y="3495803"/>
            <a:ext cx="1510824" cy="407983"/>
            <a:chOff x="4225008" y="2649553"/>
            <a:chExt cx="1510824" cy="407983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1E369A78-7AF2-6F3E-B3B3-45655C25F40A}"/>
                </a:ext>
              </a:extLst>
            </p:cNvPr>
            <p:cNvGrpSpPr/>
            <p:nvPr/>
          </p:nvGrpSpPr>
          <p:grpSpPr>
            <a:xfrm>
              <a:off x="5309282" y="2657365"/>
              <a:ext cx="426550" cy="400171"/>
              <a:chOff x="10913905" y="1313206"/>
              <a:chExt cx="426550" cy="400171"/>
            </a:xfrm>
          </p:grpSpPr>
          <p:sp>
            <p:nvSpPr>
              <p:cNvPr id="79" name="Rettangolo 78">
                <a:extLst>
                  <a:ext uri="{FF2B5EF4-FFF2-40B4-BE49-F238E27FC236}">
                    <a16:creationId xmlns:a16="http://schemas.microsoft.com/office/drawing/2014/main" id="{573E761A-6C94-8DD5-A032-781DF7FD7BD8}"/>
                  </a:ext>
                </a:extLst>
              </p:cNvPr>
              <p:cNvSpPr/>
              <p:nvPr/>
            </p:nvSpPr>
            <p:spPr>
              <a:xfrm>
                <a:off x="10954783" y="1350770"/>
                <a:ext cx="346842" cy="362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80" name="Gruppo 79">
                <a:extLst>
                  <a:ext uri="{FF2B5EF4-FFF2-40B4-BE49-F238E27FC236}">
                    <a16:creationId xmlns:a16="http://schemas.microsoft.com/office/drawing/2014/main" id="{A4B11B69-9A99-DBB3-F109-7DEDCCA3A2F9}"/>
                  </a:ext>
                </a:extLst>
              </p:cNvPr>
              <p:cNvGrpSpPr/>
              <p:nvPr/>
            </p:nvGrpSpPr>
            <p:grpSpPr>
              <a:xfrm>
                <a:off x="11095559" y="1313206"/>
                <a:ext cx="81700" cy="77551"/>
                <a:chOff x="7586143" y="2997681"/>
                <a:chExt cx="81700" cy="77551"/>
              </a:xfrm>
            </p:grpSpPr>
            <p:cxnSp>
              <p:nvCxnSpPr>
                <p:cNvPr id="87" name="Connettore diritto 86">
                  <a:extLst>
                    <a:ext uri="{FF2B5EF4-FFF2-40B4-BE49-F238E27FC236}">
                      <a16:creationId xmlns:a16="http://schemas.microsoft.com/office/drawing/2014/main" id="{3CF18430-92F8-37FB-6A2B-1384D84B6A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0085" y="2997681"/>
                  <a:ext cx="69982" cy="7636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nettore diritto 87">
                  <a:extLst>
                    <a:ext uri="{FF2B5EF4-FFF2-40B4-BE49-F238E27FC236}">
                      <a16:creationId xmlns:a16="http://schemas.microsoft.com/office/drawing/2014/main" id="{D3C624C1-9995-8F42-0AAE-FE9B349FF7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86143" y="3004973"/>
                  <a:ext cx="81700" cy="70259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uppo 80">
                <a:extLst>
                  <a:ext uri="{FF2B5EF4-FFF2-40B4-BE49-F238E27FC236}">
                    <a16:creationId xmlns:a16="http://schemas.microsoft.com/office/drawing/2014/main" id="{0E04977F-E71A-A038-D01E-83ED0CC2E54A}"/>
                  </a:ext>
                </a:extLst>
              </p:cNvPr>
              <p:cNvGrpSpPr/>
              <p:nvPr/>
            </p:nvGrpSpPr>
            <p:grpSpPr>
              <a:xfrm>
                <a:off x="11258755" y="1504976"/>
                <a:ext cx="81700" cy="77551"/>
                <a:chOff x="7586143" y="2997681"/>
                <a:chExt cx="81700" cy="77551"/>
              </a:xfrm>
            </p:grpSpPr>
            <p:cxnSp>
              <p:nvCxnSpPr>
                <p:cNvPr id="85" name="Connettore diritto 84">
                  <a:extLst>
                    <a:ext uri="{FF2B5EF4-FFF2-40B4-BE49-F238E27FC236}">
                      <a16:creationId xmlns:a16="http://schemas.microsoft.com/office/drawing/2014/main" id="{A04B3953-FD53-380E-2B34-57FC67A165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0085" y="2997681"/>
                  <a:ext cx="69982" cy="7636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ttore diritto 85">
                  <a:extLst>
                    <a:ext uri="{FF2B5EF4-FFF2-40B4-BE49-F238E27FC236}">
                      <a16:creationId xmlns:a16="http://schemas.microsoft.com/office/drawing/2014/main" id="{7309E926-ED3C-858A-521C-B02852DA88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86143" y="3004973"/>
                  <a:ext cx="81700" cy="70259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uppo 81">
                <a:extLst>
                  <a:ext uri="{FF2B5EF4-FFF2-40B4-BE49-F238E27FC236}">
                    <a16:creationId xmlns:a16="http://schemas.microsoft.com/office/drawing/2014/main" id="{066A8F3C-9B83-CC4F-6110-3F5E23BE893B}"/>
                  </a:ext>
                </a:extLst>
              </p:cNvPr>
              <p:cNvGrpSpPr/>
              <p:nvPr/>
            </p:nvGrpSpPr>
            <p:grpSpPr>
              <a:xfrm>
                <a:off x="10913905" y="1497684"/>
                <a:ext cx="81700" cy="77551"/>
                <a:chOff x="7586143" y="2997681"/>
                <a:chExt cx="81700" cy="77551"/>
              </a:xfrm>
            </p:grpSpPr>
            <p:cxnSp>
              <p:nvCxnSpPr>
                <p:cNvPr id="83" name="Connettore diritto 82">
                  <a:extLst>
                    <a:ext uri="{FF2B5EF4-FFF2-40B4-BE49-F238E27FC236}">
                      <a16:creationId xmlns:a16="http://schemas.microsoft.com/office/drawing/2014/main" id="{4F4A2AC7-CCEF-6931-3D62-581B3DFA69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0085" y="2997681"/>
                  <a:ext cx="69982" cy="7636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ttore diritto 83">
                  <a:extLst>
                    <a:ext uri="{FF2B5EF4-FFF2-40B4-BE49-F238E27FC236}">
                      <a16:creationId xmlns:a16="http://schemas.microsoft.com/office/drawing/2014/main" id="{1CB423C1-3AA5-0C74-AE12-2B80F1BC3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86143" y="3004973"/>
                  <a:ext cx="81700" cy="70259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76255FB2-B3DC-B54B-7887-B3CB35E6C44E}"/>
                </a:ext>
              </a:extLst>
            </p:cNvPr>
            <p:cNvGrpSpPr/>
            <p:nvPr/>
          </p:nvGrpSpPr>
          <p:grpSpPr>
            <a:xfrm>
              <a:off x="4225008" y="2656341"/>
              <a:ext cx="426550" cy="400171"/>
              <a:chOff x="10913905" y="1313206"/>
              <a:chExt cx="426550" cy="400171"/>
            </a:xfrm>
          </p:grpSpPr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A648CCC5-9CA0-C272-4CF8-765FF001D212}"/>
                  </a:ext>
                </a:extLst>
              </p:cNvPr>
              <p:cNvSpPr/>
              <p:nvPr/>
            </p:nvSpPr>
            <p:spPr>
              <a:xfrm>
                <a:off x="10954783" y="1350770"/>
                <a:ext cx="346842" cy="362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70" name="Gruppo 69">
                <a:extLst>
                  <a:ext uri="{FF2B5EF4-FFF2-40B4-BE49-F238E27FC236}">
                    <a16:creationId xmlns:a16="http://schemas.microsoft.com/office/drawing/2014/main" id="{B305F87A-CAF6-3A6C-13A9-04CE98AC2BBB}"/>
                  </a:ext>
                </a:extLst>
              </p:cNvPr>
              <p:cNvGrpSpPr/>
              <p:nvPr/>
            </p:nvGrpSpPr>
            <p:grpSpPr>
              <a:xfrm>
                <a:off x="11095559" y="1313206"/>
                <a:ext cx="81700" cy="77551"/>
                <a:chOff x="7586143" y="2997681"/>
                <a:chExt cx="81700" cy="77551"/>
              </a:xfrm>
            </p:grpSpPr>
            <p:cxnSp>
              <p:nvCxnSpPr>
                <p:cNvPr id="77" name="Connettore diritto 76">
                  <a:extLst>
                    <a:ext uri="{FF2B5EF4-FFF2-40B4-BE49-F238E27FC236}">
                      <a16:creationId xmlns:a16="http://schemas.microsoft.com/office/drawing/2014/main" id="{D1300222-6315-A534-2330-E834B0694D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0085" y="2997681"/>
                  <a:ext cx="69982" cy="7636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ttore diritto 77">
                  <a:extLst>
                    <a:ext uri="{FF2B5EF4-FFF2-40B4-BE49-F238E27FC236}">
                      <a16:creationId xmlns:a16="http://schemas.microsoft.com/office/drawing/2014/main" id="{0AA4E974-A91E-839F-1C1B-98FA872925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86143" y="3004973"/>
                  <a:ext cx="81700" cy="70259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o 70">
                <a:extLst>
                  <a:ext uri="{FF2B5EF4-FFF2-40B4-BE49-F238E27FC236}">
                    <a16:creationId xmlns:a16="http://schemas.microsoft.com/office/drawing/2014/main" id="{0E8CA157-8E4D-D258-4B4C-FD3F108956DD}"/>
                  </a:ext>
                </a:extLst>
              </p:cNvPr>
              <p:cNvGrpSpPr/>
              <p:nvPr/>
            </p:nvGrpSpPr>
            <p:grpSpPr>
              <a:xfrm>
                <a:off x="11258755" y="1504976"/>
                <a:ext cx="81700" cy="77551"/>
                <a:chOff x="7586143" y="2997681"/>
                <a:chExt cx="81700" cy="77551"/>
              </a:xfrm>
            </p:grpSpPr>
            <p:cxnSp>
              <p:nvCxnSpPr>
                <p:cNvPr id="75" name="Connettore diritto 74">
                  <a:extLst>
                    <a:ext uri="{FF2B5EF4-FFF2-40B4-BE49-F238E27FC236}">
                      <a16:creationId xmlns:a16="http://schemas.microsoft.com/office/drawing/2014/main" id="{BC1F5231-8F16-6EEB-4885-CFF745718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0085" y="2997681"/>
                  <a:ext cx="69982" cy="7636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ttore diritto 75">
                  <a:extLst>
                    <a:ext uri="{FF2B5EF4-FFF2-40B4-BE49-F238E27FC236}">
                      <a16:creationId xmlns:a16="http://schemas.microsoft.com/office/drawing/2014/main" id="{0EFCA20E-B256-B4F5-9048-5B03D937D8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86143" y="3004973"/>
                  <a:ext cx="81700" cy="70259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o 71">
                <a:extLst>
                  <a:ext uri="{FF2B5EF4-FFF2-40B4-BE49-F238E27FC236}">
                    <a16:creationId xmlns:a16="http://schemas.microsoft.com/office/drawing/2014/main" id="{6DDF421D-04E6-795C-C91D-D7D352B09840}"/>
                  </a:ext>
                </a:extLst>
              </p:cNvPr>
              <p:cNvGrpSpPr/>
              <p:nvPr/>
            </p:nvGrpSpPr>
            <p:grpSpPr>
              <a:xfrm>
                <a:off x="10913905" y="1497684"/>
                <a:ext cx="81700" cy="77551"/>
                <a:chOff x="7586143" y="2997681"/>
                <a:chExt cx="81700" cy="77551"/>
              </a:xfrm>
            </p:grpSpPr>
            <p:cxnSp>
              <p:nvCxnSpPr>
                <p:cNvPr id="73" name="Connettore diritto 72">
                  <a:extLst>
                    <a:ext uri="{FF2B5EF4-FFF2-40B4-BE49-F238E27FC236}">
                      <a16:creationId xmlns:a16="http://schemas.microsoft.com/office/drawing/2014/main" id="{C3339D64-8BEB-8998-337C-1E47EB08DA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0085" y="2997681"/>
                  <a:ext cx="69982" cy="7636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ttore diritto 73">
                  <a:extLst>
                    <a:ext uri="{FF2B5EF4-FFF2-40B4-BE49-F238E27FC236}">
                      <a16:creationId xmlns:a16="http://schemas.microsoft.com/office/drawing/2014/main" id="{1DBD1E86-DFA3-7F8E-A3C8-0673C8C11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86143" y="3004973"/>
                  <a:ext cx="81700" cy="70259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uppo 57">
              <a:extLst>
                <a:ext uri="{FF2B5EF4-FFF2-40B4-BE49-F238E27FC236}">
                  <a16:creationId xmlns:a16="http://schemas.microsoft.com/office/drawing/2014/main" id="{45F221E0-CB46-613C-5544-EE4F0E133A7F}"/>
                </a:ext>
              </a:extLst>
            </p:cNvPr>
            <p:cNvGrpSpPr/>
            <p:nvPr/>
          </p:nvGrpSpPr>
          <p:grpSpPr>
            <a:xfrm>
              <a:off x="4771982" y="2649553"/>
              <a:ext cx="426550" cy="400171"/>
              <a:chOff x="10913905" y="1313206"/>
              <a:chExt cx="426550" cy="400171"/>
            </a:xfrm>
          </p:grpSpPr>
          <p:sp>
            <p:nvSpPr>
              <p:cNvPr id="59" name="Rettangolo 58">
                <a:extLst>
                  <a:ext uri="{FF2B5EF4-FFF2-40B4-BE49-F238E27FC236}">
                    <a16:creationId xmlns:a16="http://schemas.microsoft.com/office/drawing/2014/main" id="{EE1CCAE8-00F8-3F6A-DF9B-872053D4B428}"/>
                  </a:ext>
                </a:extLst>
              </p:cNvPr>
              <p:cNvSpPr/>
              <p:nvPr/>
            </p:nvSpPr>
            <p:spPr>
              <a:xfrm>
                <a:off x="10954783" y="1350770"/>
                <a:ext cx="346842" cy="362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60" name="Gruppo 59">
                <a:extLst>
                  <a:ext uri="{FF2B5EF4-FFF2-40B4-BE49-F238E27FC236}">
                    <a16:creationId xmlns:a16="http://schemas.microsoft.com/office/drawing/2014/main" id="{C5BA8A60-2C98-75D8-318A-9252596A2460}"/>
                  </a:ext>
                </a:extLst>
              </p:cNvPr>
              <p:cNvGrpSpPr/>
              <p:nvPr/>
            </p:nvGrpSpPr>
            <p:grpSpPr>
              <a:xfrm>
                <a:off x="11095559" y="1313206"/>
                <a:ext cx="81700" cy="77551"/>
                <a:chOff x="7586143" y="2997681"/>
                <a:chExt cx="81700" cy="77551"/>
              </a:xfrm>
            </p:grpSpPr>
            <p:cxnSp>
              <p:nvCxnSpPr>
                <p:cNvPr id="67" name="Connettore diritto 66">
                  <a:extLst>
                    <a:ext uri="{FF2B5EF4-FFF2-40B4-BE49-F238E27FC236}">
                      <a16:creationId xmlns:a16="http://schemas.microsoft.com/office/drawing/2014/main" id="{A9F62245-D32A-B451-42AA-83392171D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0085" y="2997681"/>
                  <a:ext cx="69982" cy="7636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ttore diritto 67">
                  <a:extLst>
                    <a:ext uri="{FF2B5EF4-FFF2-40B4-BE49-F238E27FC236}">
                      <a16:creationId xmlns:a16="http://schemas.microsoft.com/office/drawing/2014/main" id="{72E7CE60-BD41-0732-8DA6-D4B2BD5A5D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86143" y="3004973"/>
                  <a:ext cx="81700" cy="70259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uppo 60">
                <a:extLst>
                  <a:ext uri="{FF2B5EF4-FFF2-40B4-BE49-F238E27FC236}">
                    <a16:creationId xmlns:a16="http://schemas.microsoft.com/office/drawing/2014/main" id="{1ABA9F86-AF43-504F-B7EB-E9B2ABD4E0B6}"/>
                  </a:ext>
                </a:extLst>
              </p:cNvPr>
              <p:cNvGrpSpPr/>
              <p:nvPr/>
            </p:nvGrpSpPr>
            <p:grpSpPr>
              <a:xfrm>
                <a:off x="11258755" y="1504976"/>
                <a:ext cx="81700" cy="77551"/>
                <a:chOff x="7586143" y="2997681"/>
                <a:chExt cx="81700" cy="77551"/>
              </a:xfrm>
            </p:grpSpPr>
            <p:cxnSp>
              <p:nvCxnSpPr>
                <p:cNvPr id="65" name="Connettore diritto 64">
                  <a:extLst>
                    <a:ext uri="{FF2B5EF4-FFF2-40B4-BE49-F238E27FC236}">
                      <a16:creationId xmlns:a16="http://schemas.microsoft.com/office/drawing/2014/main" id="{5A750F1D-10DF-2BFB-6096-43E992224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0085" y="2997681"/>
                  <a:ext cx="69982" cy="7636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ttore diritto 65">
                  <a:extLst>
                    <a:ext uri="{FF2B5EF4-FFF2-40B4-BE49-F238E27FC236}">
                      <a16:creationId xmlns:a16="http://schemas.microsoft.com/office/drawing/2014/main" id="{ABEAD350-43FB-27FE-1F55-A06CDA8CE3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86143" y="3004973"/>
                  <a:ext cx="81700" cy="70259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uppo 61">
                <a:extLst>
                  <a:ext uri="{FF2B5EF4-FFF2-40B4-BE49-F238E27FC236}">
                    <a16:creationId xmlns:a16="http://schemas.microsoft.com/office/drawing/2014/main" id="{2FF74AE0-86F3-C30B-5CD7-EFE1EF359862}"/>
                  </a:ext>
                </a:extLst>
              </p:cNvPr>
              <p:cNvGrpSpPr/>
              <p:nvPr/>
            </p:nvGrpSpPr>
            <p:grpSpPr>
              <a:xfrm>
                <a:off x="10913905" y="1497684"/>
                <a:ext cx="81700" cy="77551"/>
                <a:chOff x="7586143" y="2997681"/>
                <a:chExt cx="81700" cy="77551"/>
              </a:xfrm>
            </p:grpSpPr>
            <p:cxnSp>
              <p:nvCxnSpPr>
                <p:cNvPr id="63" name="Connettore diritto 62">
                  <a:extLst>
                    <a:ext uri="{FF2B5EF4-FFF2-40B4-BE49-F238E27FC236}">
                      <a16:creationId xmlns:a16="http://schemas.microsoft.com/office/drawing/2014/main" id="{3951A359-B615-9BE2-63AC-1672792CD6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90085" y="2997681"/>
                  <a:ext cx="69982" cy="76362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ttore diritto 63">
                  <a:extLst>
                    <a:ext uri="{FF2B5EF4-FFF2-40B4-BE49-F238E27FC236}">
                      <a16:creationId xmlns:a16="http://schemas.microsoft.com/office/drawing/2014/main" id="{D20B690D-8005-21FF-C6D4-34E31C86CF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86143" y="3004973"/>
                  <a:ext cx="81700" cy="70259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CD1E070D-454A-DDF5-C64D-F8FD512B0FF9}"/>
              </a:ext>
            </a:extLst>
          </p:cNvPr>
          <p:cNvSpPr txBox="1"/>
          <p:nvPr/>
        </p:nvSpPr>
        <p:spPr>
          <a:xfrm>
            <a:off x="7453015" y="238750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D1C12D92-7713-86D4-DADA-9224011B483D}"/>
              </a:ext>
            </a:extLst>
          </p:cNvPr>
          <p:cNvSpPr txBox="1"/>
          <p:nvPr/>
        </p:nvSpPr>
        <p:spPr>
          <a:xfrm>
            <a:off x="8674585" y="3581512"/>
            <a:ext cx="99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Δω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cxnSp>
        <p:nvCxnSpPr>
          <p:cNvPr id="92" name="Connettore 1 138">
            <a:extLst>
              <a:ext uri="{FF2B5EF4-FFF2-40B4-BE49-F238E27FC236}">
                <a16:creationId xmlns:a16="http://schemas.microsoft.com/office/drawing/2014/main" id="{C2E8A814-181B-8996-AB17-4D0C42A21C51}"/>
              </a:ext>
            </a:extLst>
          </p:cNvPr>
          <p:cNvCxnSpPr/>
          <p:nvPr/>
        </p:nvCxnSpPr>
        <p:spPr>
          <a:xfrm>
            <a:off x="7978200" y="2626237"/>
            <a:ext cx="13647" cy="996287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1 139">
            <a:extLst>
              <a:ext uri="{FF2B5EF4-FFF2-40B4-BE49-F238E27FC236}">
                <a16:creationId xmlns:a16="http://schemas.microsoft.com/office/drawing/2014/main" id="{08DBD865-FD4F-3B58-C41F-E0CA3DBDA0CA}"/>
              </a:ext>
            </a:extLst>
          </p:cNvPr>
          <p:cNvCxnSpPr>
            <a:cxnSpLocks/>
          </p:cNvCxnSpPr>
          <p:nvPr/>
        </p:nvCxnSpPr>
        <p:spPr>
          <a:xfrm flipV="1">
            <a:off x="7978200" y="3596676"/>
            <a:ext cx="3064077" cy="1219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724D2942-DDF2-6525-B56C-89770018B96C}"/>
              </a:ext>
            </a:extLst>
          </p:cNvPr>
          <p:cNvSpPr txBox="1"/>
          <p:nvPr/>
        </p:nvSpPr>
        <p:spPr>
          <a:xfrm>
            <a:off x="11020807" y="3595357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CasellaDiTesto 94">
            <a:extLst>
              <a:ext uri="{FF2B5EF4-FFF2-40B4-BE49-F238E27FC236}">
                <a16:creationId xmlns:a16="http://schemas.microsoft.com/office/drawing/2014/main" id="{F438010E-90E5-4D60-8175-1950B27F337C}"/>
              </a:ext>
            </a:extLst>
          </p:cNvPr>
          <p:cNvSpPr txBox="1"/>
          <p:nvPr/>
        </p:nvSpPr>
        <p:spPr>
          <a:xfrm>
            <a:off x="9743129" y="3585739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50EBF347-BBA6-E0D0-D62D-DD631D2CCA73}"/>
              </a:ext>
            </a:extLst>
          </p:cNvPr>
          <p:cNvGrpSpPr/>
          <p:nvPr/>
        </p:nvGrpSpPr>
        <p:grpSpPr>
          <a:xfrm>
            <a:off x="9661518" y="2669256"/>
            <a:ext cx="533063" cy="785842"/>
            <a:chOff x="8776198" y="817177"/>
            <a:chExt cx="533063" cy="785842"/>
          </a:xfrm>
        </p:grpSpPr>
        <p:cxnSp>
          <p:nvCxnSpPr>
            <p:cNvPr id="105" name="Connettore 1 142">
              <a:extLst>
                <a:ext uri="{FF2B5EF4-FFF2-40B4-BE49-F238E27FC236}">
                  <a16:creationId xmlns:a16="http://schemas.microsoft.com/office/drawing/2014/main" id="{15A9292C-7BE7-8443-E2D9-183AC47F17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1996" y="817177"/>
              <a:ext cx="70989" cy="7858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42">
              <a:extLst>
                <a:ext uri="{FF2B5EF4-FFF2-40B4-BE49-F238E27FC236}">
                  <a16:creationId xmlns:a16="http://schemas.microsoft.com/office/drawing/2014/main" id="{DCE233B4-A677-9163-30BE-2D3ADAEF0F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6198" y="817177"/>
              <a:ext cx="20579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42">
              <a:extLst>
                <a:ext uri="{FF2B5EF4-FFF2-40B4-BE49-F238E27FC236}">
                  <a16:creationId xmlns:a16="http://schemas.microsoft.com/office/drawing/2014/main" id="{79059094-0B79-D449-079E-AF07517BD1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6335" y="817177"/>
              <a:ext cx="20292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42">
              <a:extLst>
                <a:ext uri="{FF2B5EF4-FFF2-40B4-BE49-F238E27FC236}">
                  <a16:creationId xmlns:a16="http://schemas.microsoft.com/office/drawing/2014/main" id="{9947CFAE-EAE8-81F9-85A4-5E3ECE6CD8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3667" y="817177"/>
              <a:ext cx="52668" cy="78584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Freccia a destra 96">
            <a:extLst>
              <a:ext uri="{FF2B5EF4-FFF2-40B4-BE49-F238E27FC236}">
                <a16:creationId xmlns:a16="http://schemas.microsoft.com/office/drawing/2014/main" id="{914B385A-93F1-88D0-073D-8887FCDD883B}"/>
              </a:ext>
            </a:extLst>
          </p:cNvPr>
          <p:cNvSpPr/>
          <p:nvPr/>
        </p:nvSpPr>
        <p:spPr>
          <a:xfrm rot="10800000">
            <a:off x="9192073" y="3015552"/>
            <a:ext cx="543988" cy="172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8" name="Gruppo 97">
            <a:extLst>
              <a:ext uri="{FF2B5EF4-FFF2-40B4-BE49-F238E27FC236}">
                <a16:creationId xmlns:a16="http://schemas.microsoft.com/office/drawing/2014/main" id="{9F857FE3-7AB8-3AEE-9ADA-76B666DCA92B}"/>
              </a:ext>
            </a:extLst>
          </p:cNvPr>
          <p:cNvGrpSpPr/>
          <p:nvPr/>
        </p:nvGrpSpPr>
        <p:grpSpPr>
          <a:xfrm>
            <a:off x="8720454" y="2653565"/>
            <a:ext cx="533063" cy="785842"/>
            <a:chOff x="8872038" y="790361"/>
            <a:chExt cx="533063" cy="785842"/>
          </a:xfrm>
        </p:grpSpPr>
        <p:cxnSp>
          <p:nvCxnSpPr>
            <p:cNvPr id="101" name="Connettore 1 142">
              <a:extLst>
                <a:ext uri="{FF2B5EF4-FFF2-40B4-BE49-F238E27FC236}">
                  <a16:creationId xmlns:a16="http://schemas.microsoft.com/office/drawing/2014/main" id="{0842DDC5-447D-4F8E-7C31-7637E9ACCF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77836" y="790361"/>
              <a:ext cx="70989" cy="7858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42">
              <a:extLst>
                <a:ext uri="{FF2B5EF4-FFF2-40B4-BE49-F238E27FC236}">
                  <a16:creationId xmlns:a16="http://schemas.microsoft.com/office/drawing/2014/main" id="{325C3B62-1196-7CFB-DC33-DC23F8041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2038" y="790361"/>
              <a:ext cx="20579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42">
              <a:extLst>
                <a:ext uri="{FF2B5EF4-FFF2-40B4-BE49-F238E27FC236}">
                  <a16:creationId xmlns:a16="http://schemas.microsoft.com/office/drawing/2014/main" id="{D0CAE224-F548-1285-B2C1-F29F3C3E5A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2175" y="790361"/>
              <a:ext cx="20292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42">
              <a:extLst>
                <a:ext uri="{FF2B5EF4-FFF2-40B4-BE49-F238E27FC236}">
                  <a16:creationId xmlns:a16="http://schemas.microsoft.com/office/drawing/2014/main" id="{A5BB69FE-3BEF-1131-4933-9A2577210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8825" y="790361"/>
              <a:ext cx="52668" cy="7858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55371FF9-DA36-4401-BE83-B5179C3C7E46}"/>
              </a:ext>
            </a:extLst>
          </p:cNvPr>
          <p:cNvCxnSpPr/>
          <p:nvPr/>
        </p:nvCxnSpPr>
        <p:spPr>
          <a:xfrm>
            <a:off x="10423311" y="2663531"/>
            <a:ext cx="0" cy="958993"/>
          </a:xfrm>
          <a:prstGeom prst="line">
            <a:avLst/>
          </a:prstGeom>
          <a:ln w="508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523C2095-B063-9BC8-DB2D-13A3A359797A}"/>
              </a:ext>
            </a:extLst>
          </p:cNvPr>
          <p:cNvSpPr txBox="1"/>
          <p:nvPr/>
        </p:nvSpPr>
        <p:spPr>
          <a:xfrm>
            <a:off x="10234498" y="3570865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it-IT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it-IT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5262C67B-17A2-FA2D-9009-BA30BB4BA2CB}"/>
              </a:ext>
            </a:extLst>
          </p:cNvPr>
          <p:cNvSpPr txBox="1"/>
          <p:nvPr/>
        </p:nvSpPr>
        <p:spPr>
          <a:xfrm>
            <a:off x="913266" y="1183398"/>
            <a:ext cx="1045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Working principle of the SQN detector of a single microwave  photon</a:t>
            </a:r>
            <a:endParaRPr lang="it-IT" sz="2800" b="1" dirty="0">
              <a:solidFill>
                <a:schemeClr val="accent1"/>
              </a:solidFill>
            </a:endParaRP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29CE247D-C690-EC5A-E110-9BCDF24CF4E8}"/>
              </a:ext>
            </a:extLst>
          </p:cNvPr>
          <p:cNvSpPr txBox="1"/>
          <p:nvPr/>
        </p:nvSpPr>
        <p:spPr>
          <a:xfrm>
            <a:off x="6921457" y="4350347"/>
            <a:ext cx="4836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 SQN embedded in a </a:t>
            </a:r>
            <a:r>
              <a:rPr lang="it-IT" sz="1400" dirty="0" err="1"/>
              <a:t>resonator</a:t>
            </a:r>
            <a:r>
              <a:rPr lang="it-IT" sz="1400" dirty="0"/>
              <a:t> </a:t>
            </a:r>
            <a:r>
              <a:rPr lang="it-IT" sz="1400" dirty="0" err="1"/>
              <a:t>produces</a:t>
            </a:r>
            <a:r>
              <a:rPr lang="it-IT" sz="1400" dirty="0"/>
              <a:t> </a:t>
            </a:r>
            <a:r>
              <a:rPr lang="it-IT" sz="1400" dirty="0" err="1"/>
              <a:t>collective</a:t>
            </a:r>
            <a:r>
              <a:rPr lang="it-IT" sz="1400" dirty="0"/>
              <a:t> quantum </a:t>
            </a:r>
            <a:r>
              <a:rPr lang="it-IT" sz="1400" dirty="0" err="1"/>
              <a:t>states</a:t>
            </a:r>
            <a:r>
              <a:rPr lang="it-IT" sz="1400" dirty="0"/>
              <a:t>. </a:t>
            </a:r>
          </a:p>
          <a:p>
            <a:endParaRPr lang="it-IT" sz="1400" dirty="0"/>
          </a:p>
          <a:p>
            <a:r>
              <a:rPr lang="it-IT" sz="1400" dirty="0"/>
              <a:t>In the </a:t>
            </a:r>
            <a:r>
              <a:rPr lang="it-IT" sz="1400" dirty="0" err="1"/>
              <a:t>presence</a:t>
            </a:r>
            <a:r>
              <a:rPr lang="it-IT" sz="1400" dirty="0"/>
              <a:t> of </a:t>
            </a:r>
            <a:r>
              <a:rPr lang="it-IT" sz="1400" dirty="0" err="1"/>
              <a:t>external</a:t>
            </a:r>
            <a:r>
              <a:rPr lang="it-IT" sz="1400" dirty="0"/>
              <a:t> </a:t>
            </a:r>
            <a:r>
              <a:rPr lang="it-IT" sz="1400" dirty="0" err="1"/>
              <a:t>microwave</a:t>
            </a:r>
            <a:r>
              <a:rPr lang="it-IT" sz="1400" dirty="0"/>
              <a:t> </a:t>
            </a:r>
            <a:r>
              <a:rPr lang="it-IT" sz="1400" dirty="0" err="1"/>
              <a:t>signal</a:t>
            </a:r>
            <a:r>
              <a:rPr lang="it-IT" sz="1400" dirty="0"/>
              <a:t> the frequency shift of the </a:t>
            </a:r>
            <a:r>
              <a:rPr lang="it-IT" sz="1400" dirty="0" err="1"/>
              <a:t>collective</a:t>
            </a:r>
            <a:r>
              <a:rPr lang="it-IT" sz="1400" dirty="0"/>
              <a:t> mode takes place </a:t>
            </a:r>
            <a:r>
              <a:rPr lang="it-IT" sz="1400" dirty="0" err="1"/>
              <a:t>because</a:t>
            </a:r>
            <a:r>
              <a:rPr lang="it-IT" sz="1400" dirty="0"/>
              <a:t> of the AC Stark </a:t>
            </a:r>
            <a:r>
              <a:rPr lang="it-IT" sz="1400" dirty="0" err="1"/>
              <a:t>effect</a:t>
            </a:r>
            <a:r>
              <a:rPr lang="it-IT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903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03914C8-AB76-98DB-B2E8-F4C3B9F9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81D625-975B-00FB-2C4B-FA9E15D56718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F9D54A-AD8D-A1CF-7019-737F49D4D4C2}"/>
              </a:ext>
            </a:extLst>
          </p:cNvPr>
          <p:cNvSpPr txBox="1"/>
          <p:nvPr/>
        </p:nvSpPr>
        <p:spPr>
          <a:xfrm>
            <a:off x="1744718" y="1136883"/>
            <a:ext cx="9874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T-</a:t>
            </a:r>
            <a:r>
              <a:rPr lang="it-IT" sz="2800" b="1" dirty="0" err="1">
                <a:solidFill>
                  <a:schemeClr val="accent1"/>
                </a:solidFill>
              </a:rPr>
              <a:t>type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two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resonator</a:t>
            </a:r>
            <a:r>
              <a:rPr lang="it-IT" sz="2800" b="1" dirty="0">
                <a:solidFill>
                  <a:schemeClr val="accent1"/>
                </a:solidFill>
              </a:rPr>
              <a:t> SQN with 10 </a:t>
            </a:r>
            <a:r>
              <a:rPr lang="it-IT" sz="2800" b="1" dirty="0" err="1">
                <a:solidFill>
                  <a:schemeClr val="accent1"/>
                </a:solidFill>
              </a:rPr>
              <a:t>capacitor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shunted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flux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qubits</a:t>
            </a:r>
            <a:endParaRPr lang="it-IT" sz="2800" b="1" dirty="0">
              <a:solidFill>
                <a:schemeClr val="accent1"/>
              </a:solidFill>
            </a:endParaRPr>
          </a:p>
        </p:txBody>
      </p:sp>
      <p:sp>
        <p:nvSpPr>
          <p:cNvPr id="3" name="Textfeld 15">
            <a:extLst>
              <a:ext uri="{FF2B5EF4-FFF2-40B4-BE49-F238E27FC236}">
                <a16:creationId xmlns:a16="http://schemas.microsoft.com/office/drawing/2014/main" id="{609802F9-8AAB-D09D-7234-257F3D1277A2}"/>
              </a:ext>
            </a:extLst>
          </p:cNvPr>
          <p:cNvSpPr txBox="1"/>
          <p:nvPr/>
        </p:nvSpPr>
        <p:spPr>
          <a:xfrm>
            <a:off x="331655" y="1893359"/>
            <a:ext cx="11649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The  resonators are fabricated by depositing a 200 nm thick Nb film on a silicon substrate that is structured by the RIE. </a:t>
            </a:r>
            <a:r>
              <a:rPr lang="en-US" sz="1600" b="1" dirty="0">
                <a:solidFill>
                  <a:srgbClr val="FF0000"/>
                </a:solidFill>
                <a:ea typeface="Times New Roman" panose="02020603050405020304" pitchFamily="18" charset="0"/>
              </a:rPr>
              <a:t>The flux qubits are made of Al Josephson-junctions fabricated by two angle shadow evaporation technique. 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Every flux qubit of the SQN consists of a 6x4.5 μm</a:t>
            </a:r>
            <a:r>
              <a:rPr lang="en-US" sz="1600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loop with three Josephson junctions. Two junctions are designed to have identical size of 0.2x0.87 µm² while the third is scaled by a factor α &lt; 1. For qubits of the SQN measured here, the factor α = 0.8. </a:t>
            </a:r>
            <a:endParaRPr lang="de-DE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3EB9B3-6F66-7AA4-7D58-6B3AF50B21F3}"/>
              </a:ext>
            </a:extLst>
          </p:cNvPr>
          <p:cNvSpPr txBox="1"/>
          <p:nvPr/>
        </p:nvSpPr>
        <p:spPr>
          <a:xfrm>
            <a:off x="2189319" y="1553206"/>
            <a:ext cx="721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>
                <a:cs typeface="Arial" panose="020B0604020202020204" pitchFamily="34" charset="0"/>
              </a:rPr>
              <a:t>The </a:t>
            </a:r>
            <a:r>
              <a:rPr lang="it-IT" b="1" dirty="0" err="1">
                <a:cs typeface="Arial" panose="020B0604020202020204" pitchFamily="34" charset="0"/>
              </a:rPr>
              <a:t>Leibniz</a:t>
            </a:r>
            <a:r>
              <a:rPr lang="it-IT" b="1" dirty="0">
                <a:cs typeface="Arial" panose="020B0604020202020204" pitchFamily="34" charset="0"/>
              </a:rPr>
              <a:t> </a:t>
            </a:r>
            <a:r>
              <a:rPr lang="it-IT" b="1" dirty="0" err="1">
                <a:cs typeface="Arial" panose="020B0604020202020204" pitchFamily="34" charset="0"/>
              </a:rPr>
              <a:t>Institute</a:t>
            </a:r>
            <a:r>
              <a:rPr lang="it-IT" b="1" dirty="0">
                <a:cs typeface="Arial" panose="020B0604020202020204" pitchFamily="34" charset="0"/>
              </a:rPr>
              <a:t> of </a:t>
            </a:r>
            <a:r>
              <a:rPr lang="it-IT" b="1" dirty="0" err="1">
                <a:cs typeface="Arial" panose="020B0604020202020204" pitchFamily="34" charset="0"/>
              </a:rPr>
              <a:t>Photonic</a:t>
            </a:r>
            <a:r>
              <a:rPr lang="it-IT" b="1" dirty="0">
                <a:cs typeface="Arial" panose="020B0604020202020204" pitchFamily="34" charset="0"/>
              </a:rPr>
              <a:t> Technology (</a:t>
            </a:r>
            <a:r>
              <a:rPr lang="it-IT" b="1" dirty="0" err="1">
                <a:cs typeface="Arial" panose="020B0604020202020204" pitchFamily="34" charset="0"/>
              </a:rPr>
              <a:t>Leibniz</a:t>
            </a:r>
            <a:r>
              <a:rPr lang="it-IT" b="1" dirty="0">
                <a:cs typeface="Arial" panose="020B0604020202020204" pitchFamily="34" charset="0"/>
              </a:rPr>
              <a:t> IPHT), Jena Germany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93F78A-0B24-230E-8C1C-991EF849A203}"/>
              </a:ext>
            </a:extLst>
          </p:cNvPr>
          <p:cNvSpPr txBox="1"/>
          <p:nvPr/>
        </p:nvSpPr>
        <p:spPr>
          <a:xfrm>
            <a:off x="3329652" y="148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0939202-F558-033F-3892-2C1346D8FEB0}"/>
              </a:ext>
            </a:extLst>
          </p:cNvPr>
          <p:cNvSpPr txBox="1"/>
          <p:nvPr/>
        </p:nvSpPr>
        <p:spPr>
          <a:xfrm>
            <a:off x="3899971" y="5178503"/>
            <a:ext cx="2648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SEM picture of the </a:t>
            </a:r>
            <a:r>
              <a:rPr lang="it-IT" sz="1400" dirty="0" err="1"/>
              <a:t>coplanar</a:t>
            </a:r>
            <a:r>
              <a:rPr lang="it-IT" sz="1400" dirty="0"/>
              <a:t> </a:t>
            </a:r>
            <a:r>
              <a:rPr lang="it-IT" sz="1400" dirty="0" err="1"/>
              <a:t>capacitor</a:t>
            </a:r>
            <a:r>
              <a:rPr lang="it-IT" sz="1400" dirty="0"/>
              <a:t> </a:t>
            </a:r>
            <a:r>
              <a:rPr lang="it-IT" sz="1400" dirty="0" err="1"/>
              <a:t>which</a:t>
            </a:r>
            <a:r>
              <a:rPr lang="it-IT" sz="1400" dirty="0"/>
              <a:t> </a:t>
            </a:r>
            <a:r>
              <a:rPr lang="it-IT" sz="1400" dirty="0" err="1"/>
              <a:t>connects</a:t>
            </a:r>
            <a:r>
              <a:rPr lang="it-IT" sz="1400" dirty="0"/>
              <a:t> the S-</a:t>
            </a:r>
            <a:r>
              <a:rPr lang="it-IT" sz="1400" dirty="0" err="1"/>
              <a:t>resonator</a:t>
            </a:r>
            <a:r>
              <a:rPr lang="it-IT" sz="1400" dirty="0"/>
              <a:t> with T-</a:t>
            </a:r>
            <a:r>
              <a:rPr lang="it-IT" sz="1400" dirty="0" err="1"/>
              <a:t>resonator</a:t>
            </a:r>
            <a:r>
              <a:rPr lang="it-IT" sz="1400" dirty="0"/>
              <a:t>. 10 </a:t>
            </a:r>
            <a:r>
              <a:rPr lang="it-IT" sz="1400" dirty="0" err="1"/>
              <a:t>qubis</a:t>
            </a:r>
            <a:r>
              <a:rPr lang="it-IT" sz="1400" dirty="0"/>
              <a:t> are </a:t>
            </a:r>
            <a:r>
              <a:rPr lang="it-IT" sz="1400" dirty="0" err="1"/>
              <a:t>embidded</a:t>
            </a:r>
            <a:r>
              <a:rPr lang="it-IT" sz="1400" dirty="0"/>
              <a:t> inside the  </a:t>
            </a:r>
            <a:r>
              <a:rPr lang="it-IT" sz="1400" dirty="0" err="1"/>
              <a:t>coplanar</a:t>
            </a:r>
            <a:r>
              <a:rPr lang="it-IT" sz="1400" dirty="0"/>
              <a:t> </a:t>
            </a:r>
            <a:r>
              <a:rPr lang="it-IT" sz="1400" dirty="0" err="1"/>
              <a:t>capacitor</a:t>
            </a:r>
            <a:endParaRPr lang="it-IT" sz="14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0299996-857E-6CDB-E40C-92E5F74224F3}"/>
              </a:ext>
            </a:extLst>
          </p:cNvPr>
          <p:cNvSpPr txBox="1"/>
          <p:nvPr/>
        </p:nvSpPr>
        <p:spPr>
          <a:xfrm>
            <a:off x="9309174" y="5262744"/>
            <a:ext cx="277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Zoomed SEM  image of the flux qubit loop</a:t>
            </a:r>
            <a:endParaRPr lang="it-IT" sz="1400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1B85CA3-6F14-A418-C71B-BE5E538ED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10" y="3120032"/>
            <a:ext cx="2511896" cy="210288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70E40D9C-BC1B-0D76-F23E-27B31F08B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973055"/>
            <a:ext cx="3200400" cy="2400300"/>
          </a:xfrm>
          <a:prstGeom prst="rect">
            <a:avLst/>
          </a:prstGeom>
        </p:spPr>
      </p:pic>
      <p:sp>
        <p:nvSpPr>
          <p:cNvPr id="31" name="Rettangolo 30">
            <a:extLst>
              <a:ext uri="{FF2B5EF4-FFF2-40B4-BE49-F238E27FC236}">
                <a16:creationId xmlns:a16="http://schemas.microsoft.com/office/drawing/2014/main" id="{0DEFF3DF-05C5-50C5-3E32-E24732F08936}"/>
              </a:ext>
            </a:extLst>
          </p:cNvPr>
          <p:cNvSpPr/>
          <p:nvPr/>
        </p:nvSpPr>
        <p:spPr>
          <a:xfrm>
            <a:off x="3962399" y="3104982"/>
            <a:ext cx="2586128" cy="208837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99D45CC2-BD1A-FD46-F206-1F6A1E288F01}"/>
              </a:ext>
            </a:extLst>
          </p:cNvPr>
          <p:cNvSpPr/>
          <p:nvPr/>
        </p:nvSpPr>
        <p:spPr>
          <a:xfrm>
            <a:off x="1697318" y="4158216"/>
            <a:ext cx="298823" cy="256989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E0C9A51B-D63F-00CA-B0D0-08439933A613}"/>
              </a:ext>
            </a:extLst>
          </p:cNvPr>
          <p:cNvCxnSpPr/>
          <p:nvPr/>
        </p:nvCxnSpPr>
        <p:spPr>
          <a:xfrm flipV="1">
            <a:off x="1996141" y="3104982"/>
            <a:ext cx="1966258" cy="105323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83C1D1C7-1397-75B1-DC41-B4E46016326F}"/>
              </a:ext>
            </a:extLst>
          </p:cNvPr>
          <p:cNvCxnSpPr>
            <a:cxnSpLocks/>
          </p:cNvCxnSpPr>
          <p:nvPr/>
        </p:nvCxnSpPr>
        <p:spPr>
          <a:xfrm>
            <a:off x="1996141" y="4415205"/>
            <a:ext cx="1966257" cy="77815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magine 37" descr="Immagine che contiene schermata, testo, Rettangolo, condizionatore&#10;&#10;Descrizione generata automaticamente">
            <a:extLst>
              <a:ext uri="{FF2B5EF4-FFF2-40B4-BE49-F238E27FC236}">
                <a16:creationId xmlns:a16="http://schemas.microsoft.com/office/drawing/2014/main" id="{E7BE90A3-3159-683B-09D6-3DA90E2F4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83" y="3205576"/>
            <a:ext cx="2497559" cy="1873169"/>
          </a:xfrm>
          <a:prstGeom prst="rect">
            <a:avLst/>
          </a:prstGeom>
        </p:spPr>
      </p:pic>
      <p:pic>
        <p:nvPicPr>
          <p:cNvPr id="40" name="Immagine 39" descr="Immagine che contiene schermata, Rettangolo, bianco e nero, finestra&#10;&#10;Descrizione generata automaticamente">
            <a:extLst>
              <a:ext uri="{FF2B5EF4-FFF2-40B4-BE49-F238E27FC236}">
                <a16:creationId xmlns:a16="http://schemas.microsoft.com/office/drawing/2014/main" id="{2A81B640-82E0-D563-57E8-327D00828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94" y="3194823"/>
            <a:ext cx="2511896" cy="1883922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E4029AE3-88B0-CF04-8384-E695BE66AF05}"/>
              </a:ext>
            </a:extLst>
          </p:cNvPr>
          <p:cNvSpPr/>
          <p:nvPr/>
        </p:nvSpPr>
        <p:spPr>
          <a:xfrm>
            <a:off x="6642850" y="3073135"/>
            <a:ext cx="2586128" cy="208837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812E4185-B0F6-259B-9023-39BFFF9CAE1E}"/>
              </a:ext>
            </a:extLst>
          </p:cNvPr>
          <p:cNvSpPr/>
          <p:nvPr/>
        </p:nvSpPr>
        <p:spPr>
          <a:xfrm>
            <a:off x="4896853" y="3841731"/>
            <a:ext cx="854242" cy="67012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84E1F71A-7294-93B9-CFFD-6BF5AD3AA2FB}"/>
              </a:ext>
            </a:extLst>
          </p:cNvPr>
          <p:cNvCxnSpPr>
            <a:cxnSpLocks/>
          </p:cNvCxnSpPr>
          <p:nvPr/>
        </p:nvCxnSpPr>
        <p:spPr>
          <a:xfrm flipV="1">
            <a:off x="5751095" y="3068697"/>
            <a:ext cx="901096" cy="77303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4F73CD3D-07BD-A5C4-2B10-E51E0EC5D89F}"/>
              </a:ext>
            </a:extLst>
          </p:cNvPr>
          <p:cNvCxnSpPr>
            <a:cxnSpLocks/>
          </p:cNvCxnSpPr>
          <p:nvPr/>
        </p:nvCxnSpPr>
        <p:spPr>
          <a:xfrm>
            <a:off x="5751095" y="4511851"/>
            <a:ext cx="890170" cy="64305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>
            <a:extLst>
              <a:ext uri="{FF2B5EF4-FFF2-40B4-BE49-F238E27FC236}">
                <a16:creationId xmlns:a16="http://schemas.microsoft.com/office/drawing/2014/main" id="{4E9ACC6F-E241-5227-40AC-A74823F9FE3A}"/>
              </a:ext>
            </a:extLst>
          </p:cNvPr>
          <p:cNvSpPr/>
          <p:nvPr/>
        </p:nvSpPr>
        <p:spPr>
          <a:xfrm>
            <a:off x="9394735" y="3097973"/>
            <a:ext cx="2586128" cy="208837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1D4C87F7-5AC7-5504-0EA4-3037F4096765}"/>
              </a:ext>
            </a:extLst>
          </p:cNvPr>
          <p:cNvSpPr/>
          <p:nvPr/>
        </p:nvSpPr>
        <p:spPr>
          <a:xfrm>
            <a:off x="8458200" y="4619687"/>
            <a:ext cx="397042" cy="23069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5FA9FD4D-00D7-F18D-22A1-7C0CC058FB75}"/>
              </a:ext>
            </a:extLst>
          </p:cNvPr>
          <p:cNvCxnSpPr>
            <a:cxnSpLocks/>
          </p:cNvCxnSpPr>
          <p:nvPr/>
        </p:nvCxnSpPr>
        <p:spPr>
          <a:xfrm flipV="1">
            <a:off x="8855242" y="3080207"/>
            <a:ext cx="539493" cy="153948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5E4EDDCE-1B59-0B9C-EC03-66E3184A61AD}"/>
              </a:ext>
            </a:extLst>
          </p:cNvPr>
          <p:cNvCxnSpPr>
            <a:cxnSpLocks/>
          </p:cNvCxnSpPr>
          <p:nvPr/>
        </p:nvCxnSpPr>
        <p:spPr>
          <a:xfrm>
            <a:off x="8878959" y="4846281"/>
            <a:ext cx="515776" cy="340065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8E13D8BF-381E-C872-0192-96EC619A15FE}"/>
              </a:ext>
            </a:extLst>
          </p:cNvPr>
          <p:cNvSpPr txBox="1"/>
          <p:nvPr/>
        </p:nvSpPr>
        <p:spPr>
          <a:xfrm>
            <a:off x="304801" y="524024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Optical  image of the T-type SQN with 10 C-shunted flux </a:t>
            </a:r>
            <a:r>
              <a:rPr lang="en-US" sz="1400" dirty="0" err="1"/>
              <a:t>qubitswith</a:t>
            </a:r>
            <a:r>
              <a:rPr lang="en-US" sz="1400" dirty="0"/>
              <a:t> two resonators</a:t>
            </a:r>
            <a:endParaRPr lang="it-IT" sz="1400" dirty="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068B58E3-0263-1953-B1A6-CBB9055144E8}"/>
              </a:ext>
            </a:extLst>
          </p:cNvPr>
          <p:cNvSpPr txBox="1"/>
          <p:nvPr/>
        </p:nvSpPr>
        <p:spPr>
          <a:xfrm>
            <a:off x="6548527" y="5212256"/>
            <a:ext cx="277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SEM image of five flux qubits shunted by coplanar capacitors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93930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2B458E-EF63-CE09-0FFE-04EE68D8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1EA3EA-9FA7-B884-6F0E-9533B90A0FEB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5F9C1F-B506-C2C7-22C2-7C4D1DA722C9}"/>
              </a:ext>
            </a:extLst>
          </p:cNvPr>
          <p:cNvSpPr txBox="1"/>
          <p:nvPr/>
        </p:nvSpPr>
        <p:spPr>
          <a:xfrm>
            <a:off x="2837861" y="1108189"/>
            <a:ext cx="6097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  <a:latin typeface="Titillium"/>
              </a:rPr>
              <a:t>Microwave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Titillium"/>
              </a:rPr>
              <a:t> part of 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  <a:latin typeface="Titillium"/>
              </a:rPr>
              <a:t>experimental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Titillium"/>
              </a:rPr>
              <a:t> set-up </a:t>
            </a:r>
          </a:p>
          <a:p>
            <a:endParaRPr lang="it-IT" sz="2800" b="1" dirty="0">
              <a:solidFill>
                <a:schemeClr val="accent1">
                  <a:lumMod val="75000"/>
                </a:schemeClr>
              </a:solidFill>
              <a:latin typeface="Titillium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42EB45B-F008-F6EB-9A0B-8A5510CA3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47" y="2402279"/>
            <a:ext cx="4065632" cy="304922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738BD7-E2EE-EBE1-F239-64645E27C3D2}"/>
              </a:ext>
            </a:extLst>
          </p:cNvPr>
          <p:cNvSpPr txBox="1"/>
          <p:nvPr/>
        </p:nvSpPr>
        <p:spPr>
          <a:xfrm>
            <a:off x="1022509" y="5586944"/>
            <a:ext cx="435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>
                <a:latin typeface="Titillium"/>
              </a:rPr>
              <a:t>Experimental</a:t>
            </a:r>
            <a:r>
              <a:rPr lang="it-IT" dirty="0">
                <a:latin typeface="Titillium"/>
              </a:rPr>
              <a:t> set-up for double </a:t>
            </a:r>
            <a:r>
              <a:rPr lang="it-IT" dirty="0" err="1">
                <a:latin typeface="Titillium"/>
              </a:rPr>
              <a:t>tone</a:t>
            </a:r>
            <a:r>
              <a:rPr lang="it-IT" dirty="0">
                <a:latin typeface="Titillium"/>
              </a:rPr>
              <a:t>  </a:t>
            </a:r>
            <a:r>
              <a:rPr lang="it-IT" dirty="0" err="1">
                <a:latin typeface="Titillium"/>
              </a:rPr>
              <a:t>microwave</a:t>
            </a:r>
            <a:r>
              <a:rPr lang="it-IT" dirty="0">
                <a:latin typeface="Titillium"/>
              </a:rPr>
              <a:t> </a:t>
            </a:r>
            <a:r>
              <a:rPr lang="it-IT" dirty="0" err="1">
                <a:latin typeface="Titillium"/>
              </a:rPr>
              <a:t>measurements</a:t>
            </a:r>
            <a:r>
              <a:rPr lang="it-IT" dirty="0">
                <a:latin typeface="Titillium"/>
              </a:rPr>
              <a:t> of the T-</a:t>
            </a:r>
            <a:r>
              <a:rPr lang="it-IT" dirty="0" err="1">
                <a:latin typeface="Titillium"/>
              </a:rPr>
              <a:t>type</a:t>
            </a:r>
            <a:r>
              <a:rPr lang="it-IT" dirty="0">
                <a:latin typeface="Titillium"/>
              </a:rPr>
              <a:t> SQN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B0DCC14-754B-E32B-2C50-DB0A8BDAE3F2}"/>
              </a:ext>
            </a:extLst>
          </p:cNvPr>
          <p:cNvSpPr txBox="1"/>
          <p:nvPr/>
        </p:nvSpPr>
        <p:spPr>
          <a:xfrm>
            <a:off x="6925549" y="5725444"/>
            <a:ext cx="402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Titillium"/>
              </a:rPr>
              <a:t>Cabling</a:t>
            </a:r>
            <a:r>
              <a:rPr lang="it-IT" dirty="0">
                <a:latin typeface="Titillium"/>
              </a:rPr>
              <a:t> of T-</a:t>
            </a:r>
            <a:r>
              <a:rPr lang="it-IT" dirty="0" err="1">
                <a:latin typeface="Titillium"/>
              </a:rPr>
              <a:t>type</a:t>
            </a:r>
            <a:r>
              <a:rPr lang="it-IT" dirty="0">
                <a:latin typeface="Titillium"/>
              </a:rPr>
              <a:t> </a:t>
            </a:r>
            <a:r>
              <a:rPr lang="it-IT" dirty="0" err="1">
                <a:latin typeface="Titillium"/>
              </a:rPr>
              <a:t>three</a:t>
            </a:r>
            <a:r>
              <a:rPr lang="it-IT" dirty="0">
                <a:latin typeface="Titillium"/>
              </a:rPr>
              <a:t> terminal device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8B589A4-0302-0572-8E8D-453FE6886EB8}"/>
              </a:ext>
            </a:extLst>
          </p:cNvPr>
          <p:cNvSpPr txBox="1"/>
          <p:nvPr/>
        </p:nvSpPr>
        <p:spPr>
          <a:xfrm>
            <a:off x="657726" y="1576535"/>
            <a:ext cx="1087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Titillium"/>
              </a:rPr>
              <a:t>Measurements</a:t>
            </a:r>
            <a:r>
              <a:rPr lang="it-IT" b="1" dirty="0">
                <a:latin typeface="Titillium"/>
              </a:rPr>
              <a:t> of </a:t>
            </a:r>
            <a:r>
              <a:rPr lang="it-IT" b="1" dirty="0" err="1">
                <a:latin typeface="Titillium"/>
              </a:rPr>
              <a:t>fabricated</a:t>
            </a:r>
            <a:r>
              <a:rPr lang="it-IT" b="1" dirty="0">
                <a:latin typeface="Titillium"/>
              </a:rPr>
              <a:t> T-</a:t>
            </a:r>
            <a:r>
              <a:rPr lang="it-IT" b="1" dirty="0" err="1">
                <a:latin typeface="Titillium"/>
              </a:rPr>
              <a:t>type</a:t>
            </a:r>
            <a:r>
              <a:rPr lang="it-IT" b="1" dirty="0">
                <a:latin typeface="Titillium"/>
              </a:rPr>
              <a:t> SQN </a:t>
            </a:r>
            <a:r>
              <a:rPr lang="it-IT" b="1" dirty="0" err="1">
                <a:latin typeface="Titillium"/>
              </a:rPr>
              <a:t>were</a:t>
            </a:r>
            <a:r>
              <a:rPr lang="it-IT" b="1" dirty="0">
                <a:latin typeface="Titillium"/>
              </a:rPr>
              <a:t> </a:t>
            </a:r>
            <a:r>
              <a:rPr lang="it-IT" b="1" dirty="0" err="1">
                <a:latin typeface="Titillium"/>
              </a:rPr>
              <a:t>carried</a:t>
            </a:r>
            <a:r>
              <a:rPr lang="it-IT" b="1" dirty="0">
                <a:latin typeface="Titillium"/>
              </a:rPr>
              <a:t> out </a:t>
            </a:r>
            <a:r>
              <a:rPr lang="it-IT" b="1" dirty="0" err="1">
                <a:latin typeface="Titillium"/>
              </a:rPr>
              <a:t>at</a:t>
            </a:r>
            <a:r>
              <a:rPr lang="it-IT" b="1" dirty="0">
                <a:latin typeface="Titillium"/>
              </a:rPr>
              <a:t> the National  </a:t>
            </a:r>
            <a:r>
              <a:rPr lang="it-IT" b="1" dirty="0" err="1">
                <a:latin typeface="Titillium"/>
              </a:rPr>
              <a:t>Laboratory</a:t>
            </a:r>
            <a:r>
              <a:rPr lang="it-IT" b="1" dirty="0">
                <a:latin typeface="Titillium"/>
              </a:rPr>
              <a:t> of Frascati (LNF) (</a:t>
            </a:r>
            <a:r>
              <a:rPr lang="it-IT" b="1" dirty="0" err="1">
                <a:latin typeface="Titillium"/>
              </a:rPr>
              <a:t>Italy</a:t>
            </a:r>
            <a:r>
              <a:rPr lang="it-IT" b="1" dirty="0">
                <a:latin typeface="Titillium"/>
              </a:rPr>
              <a:t>) in a Leiden </a:t>
            </a:r>
            <a:r>
              <a:rPr lang="it-IT" b="1" dirty="0" err="1">
                <a:latin typeface="Titillium"/>
              </a:rPr>
              <a:t>Cryogenics</a:t>
            </a:r>
            <a:r>
              <a:rPr lang="it-IT" b="1" dirty="0">
                <a:latin typeface="Titillium"/>
              </a:rPr>
              <a:t> CF-CS110-1000 </a:t>
            </a:r>
            <a:r>
              <a:rPr lang="it-IT" b="1" dirty="0" err="1">
                <a:latin typeface="Titillium"/>
              </a:rPr>
              <a:t>dilution</a:t>
            </a:r>
            <a:r>
              <a:rPr lang="it-IT" b="1" dirty="0">
                <a:latin typeface="Titillium"/>
              </a:rPr>
              <a:t> </a:t>
            </a:r>
            <a:r>
              <a:rPr lang="it-IT" b="1" dirty="0" err="1">
                <a:latin typeface="Titillium"/>
              </a:rPr>
              <a:t>refrigerator</a:t>
            </a:r>
            <a:r>
              <a:rPr lang="it-IT" b="1" dirty="0">
                <a:latin typeface="Titillium"/>
              </a:rPr>
              <a:t> </a:t>
            </a:r>
            <a:r>
              <a:rPr lang="it-IT" b="1" dirty="0" err="1">
                <a:latin typeface="Titillium"/>
              </a:rPr>
              <a:t>at</a:t>
            </a:r>
            <a:r>
              <a:rPr lang="it-IT" b="1" dirty="0">
                <a:latin typeface="Titillium"/>
              </a:rPr>
              <a:t> temperature of 15 </a:t>
            </a:r>
            <a:r>
              <a:rPr lang="it-IT" b="1" dirty="0" err="1">
                <a:latin typeface="Titillium"/>
              </a:rPr>
              <a:t>mK</a:t>
            </a:r>
            <a:r>
              <a:rPr lang="it-IT" b="1" dirty="0">
                <a:latin typeface="Titillium"/>
              </a:rPr>
              <a:t>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CF589A4-BDFC-5FC8-65DC-B7F96DE48A72}"/>
              </a:ext>
            </a:extLst>
          </p:cNvPr>
          <p:cNvGrpSpPr/>
          <p:nvPr/>
        </p:nvGrpSpPr>
        <p:grpSpPr>
          <a:xfrm>
            <a:off x="6329873" y="2543350"/>
            <a:ext cx="4850635" cy="2954510"/>
            <a:chOff x="6329873" y="2543350"/>
            <a:chExt cx="4850635" cy="2954510"/>
          </a:xfrm>
        </p:grpSpPr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5CB17DBA-9B79-92C5-4A2D-A9A2DC0DB937}"/>
                </a:ext>
              </a:extLst>
            </p:cNvPr>
            <p:cNvGrpSpPr/>
            <p:nvPr/>
          </p:nvGrpSpPr>
          <p:grpSpPr>
            <a:xfrm>
              <a:off x="6761661" y="4816970"/>
              <a:ext cx="1023330" cy="356936"/>
              <a:chOff x="1046747" y="4237121"/>
              <a:chExt cx="1023330" cy="356936"/>
            </a:xfrm>
          </p:grpSpPr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98F3AB7E-C40C-F46B-9635-53020805E368}"/>
                  </a:ext>
                </a:extLst>
              </p:cNvPr>
              <p:cNvCxnSpPr/>
              <p:nvPr/>
            </p:nvCxnSpPr>
            <p:spPr>
              <a:xfrm>
                <a:off x="1046747" y="4415589"/>
                <a:ext cx="4692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EC814C25-7CED-8A11-C57C-81FE655C11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1968" y="4237121"/>
                <a:ext cx="0" cy="3569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A1EF3A13-3121-3F5C-9928-4413C4B6DCD9}"/>
                  </a:ext>
                </a:extLst>
              </p:cNvPr>
              <p:cNvCxnSpPr/>
              <p:nvPr/>
            </p:nvCxnSpPr>
            <p:spPr>
              <a:xfrm>
                <a:off x="1600845" y="4418305"/>
                <a:ext cx="4692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diritto 44">
                <a:extLst>
                  <a:ext uri="{FF2B5EF4-FFF2-40B4-BE49-F238E27FC236}">
                    <a16:creationId xmlns:a16="http://schemas.microsoft.com/office/drawing/2014/main" id="{496076A3-B244-931D-CAB7-B4853B1E06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96187" y="4237121"/>
                <a:ext cx="0" cy="3569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238DF50D-EBDF-251B-B0B2-FC7994A72C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4991" y="4986011"/>
              <a:ext cx="2036323" cy="106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FE086235-2B36-6A99-0F59-EDEBBF50B80D}"/>
                </a:ext>
              </a:extLst>
            </p:cNvPr>
            <p:cNvCxnSpPr>
              <a:cxnSpLocks/>
            </p:cNvCxnSpPr>
            <p:nvPr/>
          </p:nvCxnSpPr>
          <p:spPr>
            <a:xfrm>
              <a:off x="8755590" y="3963043"/>
              <a:ext cx="0" cy="5466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B57D7B45-9A94-8A0E-8A2F-62DCB30C3035}"/>
                </a:ext>
              </a:extLst>
            </p:cNvPr>
            <p:cNvGrpSpPr/>
            <p:nvPr/>
          </p:nvGrpSpPr>
          <p:grpSpPr>
            <a:xfrm>
              <a:off x="9821314" y="4807543"/>
              <a:ext cx="1023330" cy="356936"/>
              <a:chOff x="1046747" y="4237121"/>
              <a:chExt cx="1023330" cy="356936"/>
            </a:xfrm>
          </p:grpSpPr>
          <p:cxnSp>
            <p:nvCxnSpPr>
              <p:cNvPr id="38" name="Connettore diritto 37">
                <a:extLst>
                  <a:ext uri="{FF2B5EF4-FFF2-40B4-BE49-F238E27FC236}">
                    <a16:creationId xmlns:a16="http://schemas.microsoft.com/office/drawing/2014/main" id="{66D9E3B0-B595-3D7E-BB68-941954577E6F}"/>
                  </a:ext>
                </a:extLst>
              </p:cNvPr>
              <p:cNvCxnSpPr/>
              <p:nvPr/>
            </p:nvCxnSpPr>
            <p:spPr>
              <a:xfrm>
                <a:off x="1046747" y="4415589"/>
                <a:ext cx="4692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38">
                <a:extLst>
                  <a:ext uri="{FF2B5EF4-FFF2-40B4-BE49-F238E27FC236}">
                    <a16:creationId xmlns:a16="http://schemas.microsoft.com/office/drawing/2014/main" id="{EDFFA439-B290-55C2-B1AD-1A771D9A09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1968" y="4237121"/>
                <a:ext cx="0" cy="3569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diritto 39">
                <a:extLst>
                  <a:ext uri="{FF2B5EF4-FFF2-40B4-BE49-F238E27FC236}">
                    <a16:creationId xmlns:a16="http://schemas.microsoft.com/office/drawing/2014/main" id="{EE1D66E5-AB01-0DB7-E0FA-0DFE6B1E93E5}"/>
                  </a:ext>
                </a:extLst>
              </p:cNvPr>
              <p:cNvCxnSpPr/>
              <p:nvPr/>
            </p:nvCxnSpPr>
            <p:spPr>
              <a:xfrm>
                <a:off x="1600845" y="4418305"/>
                <a:ext cx="4692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diritto 40">
                <a:extLst>
                  <a:ext uri="{FF2B5EF4-FFF2-40B4-BE49-F238E27FC236}">
                    <a16:creationId xmlns:a16="http://schemas.microsoft.com/office/drawing/2014/main" id="{A905A40F-57DB-ADD7-185F-0A8DEE84E4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96187" y="4237121"/>
                <a:ext cx="0" cy="3569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98CC1740-C475-718E-F51F-287C30B8BFC6}"/>
                </a:ext>
              </a:extLst>
            </p:cNvPr>
            <p:cNvGrpSpPr/>
            <p:nvPr/>
          </p:nvGrpSpPr>
          <p:grpSpPr>
            <a:xfrm rot="5400000">
              <a:off x="8241119" y="3272910"/>
              <a:ext cx="1023330" cy="356936"/>
              <a:chOff x="1046747" y="4237121"/>
              <a:chExt cx="1023330" cy="356936"/>
            </a:xfrm>
          </p:grpSpPr>
          <p:cxnSp>
            <p:nvCxnSpPr>
              <p:cNvPr id="34" name="Connettore diritto 33">
                <a:extLst>
                  <a:ext uri="{FF2B5EF4-FFF2-40B4-BE49-F238E27FC236}">
                    <a16:creationId xmlns:a16="http://schemas.microsoft.com/office/drawing/2014/main" id="{6EB2C565-E4BD-A8A8-17D0-499CD545D1CF}"/>
                  </a:ext>
                </a:extLst>
              </p:cNvPr>
              <p:cNvCxnSpPr/>
              <p:nvPr/>
            </p:nvCxnSpPr>
            <p:spPr>
              <a:xfrm>
                <a:off x="1046747" y="4415589"/>
                <a:ext cx="4692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diritto 34">
                <a:extLst>
                  <a:ext uri="{FF2B5EF4-FFF2-40B4-BE49-F238E27FC236}">
                    <a16:creationId xmlns:a16="http://schemas.microsoft.com/office/drawing/2014/main" id="{828CA0C4-35E2-DCD0-CDB9-AFD2162322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1968" y="4237121"/>
                <a:ext cx="0" cy="3569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>
                <a:extLst>
                  <a:ext uri="{FF2B5EF4-FFF2-40B4-BE49-F238E27FC236}">
                    <a16:creationId xmlns:a16="http://schemas.microsoft.com/office/drawing/2014/main" id="{F0086C2A-AB8E-164D-4972-06C4BCBEA052}"/>
                  </a:ext>
                </a:extLst>
              </p:cNvPr>
              <p:cNvCxnSpPr/>
              <p:nvPr/>
            </p:nvCxnSpPr>
            <p:spPr>
              <a:xfrm>
                <a:off x="1600845" y="4418305"/>
                <a:ext cx="46923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diritto 36">
                <a:extLst>
                  <a:ext uri="{FF2B5EF4-FFF2-40B4-BE49-F238E27FC236}">
                    <a16:creationId xmlns:a16="http://schemas.microsoft.com/office/drawing/2014/main" id="{70CF8000-B092-4DFB-4DB4-24316BE5BC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96187" y="4237121"/>
                <a:ext cx="0" cy="3569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F81BB3C-A402-5CB8-C46B-10CDB89F4FC3}"/>
                </a:ext>
              </a:extLst>
            </p:cNvPr>
            <p:cNvSpPr/>
            <p:nvPr/>
          </p:nvSpPr>
          <p:spPr>
            <a:xfrm>
              <a:off x="8277362" y="4509691"/>
              <a:ext cx="935190" cy="48695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BB380438-B673-A093-606C-5D0FECDCAC0E}"/>
                </a:ext>
              </a:extLst>
            </p:cNvPr>
            <p:cNvSpPr txBox="1"/>
            <p:nvPr/>
          </p:nvSpPr>
          <p:spPr>
            <a:xfrm>
              <a:off x="8379312" y="4497315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SQN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68688446-68E4-47EC-CAD3-D49CE09055C7}"/>
                </a:ext>
              </a:extLst>
            </p:cNvPr>
            <p:cNvSpPr txBox="1"/>
            <p:nvPr/>
          </p:nvSpPr>
          <p:spPr>
            <a:xfrm>
              <a:off x="8388860" y="2543350"/>
              <a:ext cx="747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Port 3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A78137CF-FFE3-D9D9-BB48-2A7EF5B6F14E}"/>
                </a:ext>
              </a:extLst>
            </p:cNvPr>
            <p:cNvSpPr txBox="1"/>
            <p:nvPr/>
          </p:nvSpPr>
          <p:spPr>
            <a:xfrm>
              <a:off x="6329873" y="5082171"/>
              <a:ext cx="747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Port 1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7BAA9196-A929-9BEC-CC04-1F0D3B358A6D}"/>
                </a:ext>
              </a:extLst>
            </p:cNvPr>
            <p:cNvSpPr txBox="1"/>
            <p:nvPr/>
          </p:nvSpPr>
          <p:spPr>
            <a:xfrm>
              <a:off x="10432996" y="5082171"/>
              <a:ext cx="747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Port 2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63825C4-BF0B-06F7-6B47-8366C0DB45BD}"/>
                </a:ext>
              </a:extLst>
            </p:cNvPr>
            <p:cNvSpPr txBox="1"/>
            <p:nvPr/>
          </p:nvSpPr>
          <p:spPr>
            <a:xfrm>
              <a:off x="7860860" y="5128528"/>
              <a:ext cx="193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Readout</a:t>
              </a:r>
              <a:r>
                <a:rPr lang="it-IT" dirty="0"/>
                <a:t> </a:t>
              </a:r>
              <a:r>
                <a:rPr lang="it-IT" dirty="0" err="1"/>
                <a:t>resonator</a:t>
              </a:r>
              <a:endParaRPr lang="it-IT" dirty="0"/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A4526FDE-A327-F44B-EA09-091086BA0A0D}"/>
                </a:ext>
              </a:extLst>
            </p:cNvPr>
            <p:cNvSpPr txBox="1"/>
            <p:nvPr/>
          </p:nvSpPr>
          <p:spPr>
            <a:xfrm>
              <a:off x="8946973" y="2823420"/>
              <a:ext cx="10958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/>
                <a:t>Signal</a:t>
              </a:r>
              <a:endParaRPr lang="it-IT" dirty="0"/>
            </a:p>
            <a:p>
              <a:r>
                <a:rPr lang="it-IT" dirty="0" err="1"/>
                <a:t>resonator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461487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6EA2BDE-0186-6850-7763-CF5BDBEB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71" t="9292" r="10742" b="2002"/>
          <a:stretch/>
        </p:blipFill>
        <p:spPr>
          <a:xfrm>
            <a:off x="486298" y="2606110"/>
            <a:ext cx="3416665" cy="277192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182657-5CFA-8983-B22A-1A0B7377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1B7DB4-386D-3C15-B6C7-80620AE316D6}"/>
              </a:ext>
            </a:extLst>
          </p:cNvPr>
          <p:cNvSpPr txBox="1"/>
          <p:nvPr/>
        </p:nvSpPr>
        <p:spPr>
          <a:xfrm>
            <a:off x="-787206" y="6477428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0FF18C-8355-8E78-8478-F69FEE0574B1}"/>
              </a:ext>
            </a:extLst>
          </p:cNvPr>
          <p:cNvSpPr txBox="1"/>
          <p:nvPr/>
        </p:nvSpPr>
        <p:spPr>
          <a:xfrm>
            <a:off x="7867859" y="5540258"/>
            <a:ext cx="4324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Dependence of the frequency position of the resonant drop reported in left figure  as a function of the power of the second-tone signal. 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F876BBD-030A-B3A1-BF09-BE64868955D9}"/>
              </a:ext>
            </a:extLst>
          </p:cNvPr>
          <p:cNvSpPr txBox="1"/>
          <p:nvPr/>
        </p:nvSpPr>
        <p:spPr>
          <a:xfrm>
            <a:off x="52411" y="5324815"/>
            <a:ext cx="4990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First-tone Port 1-Port 2 -transmission coefficient S</a:t>
            </a:r>
            <a:r>
              <a:rPr lang="en-US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vs VNA-frequency dependencies recorded at different powers of the second-tone signal of frequency of 7.74328 GHz applied to the Port 3 (increasing of power). T=15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, zero magnetic field.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Grafik 21">
            <a:extLst>
              <a:ext uri="{FF2B5EF4-FFF2-40B4-BE49-F238E27FC236}">
                <a16:creationId xmlns:a16="http://schemas.microsoft.com/office/drawing/2014/main" id="{25BDA91B-0657-B060-BF08-0751CE87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01" y="2784958"/>
            <a:ext cx="3007459" cy="237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8577860-C0DF-9B74-67F8-1CA2E9997263}"/>
              </a:ext>
            </a:extLst>
          </p:cNvPr>
          <p:cNvSpPr txBox="1"/>
          <p:nvPr/>
        </p:nvSpPr>
        <p:spPr>
          <a:xfrm>
            <a:off x="4350644" y="4445284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Port 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A41F49-774D-492B-1962-C214870D7D6F}"/>
              </a:ext>
            </a:extLst>
          </p:cNvPr>
          <p:cNvSpPr txBox="1"/>
          <p:nvPr/>
        </p:nvSpPr>
        <p:spPr>
          <a:xfrm>
            <a:off x="6675554" y="4427710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Port 2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65EF84-21D4-8A5E-607F-746DBD000382}"/>
              </a:ext>
            </a:extLst>
          </p:cNvPr>
          <p:cNvSpPr txBox="1"/>
          <p:nvPr/>
        </p:nvSpPr>
        <p:spPr>
          <a:xfrm>
            <a:off x="5565883" y="2703329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Port 3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2855B94-99FC-42A8-74C7-FA5F339C360A}"/>
              </a:ext>
            </a:extLst>
          </p:cNvPr>
          <p:cNvSpPr txBox="1"/>
          <p:nvPr/>
        </p:nvSpPr>
        <p:spPr>
          <a:xfrm>
            <a:off x="192331" y="1083910"/>
            <a:ext cx="1180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solidFill>
                  <a:schemeClr val="accent1"/>
                </a:solidFill>
              </a:rPr>
              <a:t>Measurement</a:t>
            </a:r>
            <a:r>
              <a:rPr lang="it-IT" sz="2800" b="1" dirty="0">
                <a:solidFill>
                  <a:schemeClr val="accent1"/>
                </a:solidFill>
              </a:rPr>
              <a:t> of </a:t>
            </a:r>
            <a:r>
              <a:rPr lang="it-IT" sz="2800" b="1" dirty="0" err="1">
                <a:solidFill>
                  <a:schemeClr val="accent1"/>
                </a:solidFill>
              </a:rPr>
              <a:t>two-tone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spectra</a:t>
            </a:r>
            <a:r>
              <a:rPr lang="it-IT" sz="2800" b="1" dirty="0">
                <a:solidFill>
                  <a:schemeClr val="accent1"/>
                </a:solidFill>
              </a:rPr>
              <a:t> of the T-</a:t>
            </a:r>
            <a:r>
              <a:rPr lang="it-IT" sz="2800" b="1" dirty="0" err="1">
                <a:solidFill>
                  <a:schemeClr val="accent1"/>
                </a:solidFill>
              </a:rPr>
              <a:t>type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two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resonator</a:t>
            </a:r>
            <a:r>
              <a:rPr lang="it-IT" sz="2800" b="1" dirty="0">
                <a:solidFill>
                  <a:schemeClr val="accent1"/>
                </a:solidFill>
              </a:rPr>
              <a:t>  SQN -device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A82CA70-44B6-28AB-FB12-629101C2E1BD}"/>
              </a:ext>
            </a:extLst>
          </p:cNvPr>
          <p:cNvSpPr txBox="1"/>
          <p:nvPr/>
        </p:nvSpPr>
        <p:spPr>
          <a:xfrm>
            <a:off x="218270" y="1659539"/>
            <a:ext cx="11033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First tone signal for measurements of transmission coefficient S</a:t>
            </a:r>
            <a:r>
              <a:rPr lang="en-GB" sz="1400" baseline="-25000" dirty="0"/>
              <a:t>21</a:t>
            </a:r>
            <a:r>
              <a:rPr lang="en-GB" sz="1400" dirty="0"/>
              <a:t> between port 1 and port 2 of the  readout resonator : VNA </a:t>
            </a:r>
            <a:r>
              <a:rPr lang="en-GB" sz="1400" dirty="0" err="1"/>
              <a:t>outputpower</a:t>
            </a:r>
            <a:r>
              <a:rPr lang="en-GB" sz="1400" dirty="0"/>
              <a:t> was -40 </a:t>
            </a:r>
            <a:r>
              <a:rPr lang="en-GB" sz="1400" dirty="0" err="1"/>
              <a:t>dbm</a:t>
            </a:r>
            <a:r>
              <a:rPr lang="en-GB" sz="1400" dirty="0"/>
              <a:t>, (-100 </a:t>
            </a:r>
            <a:r>
              <a:rPr lang="en-GB" sz="1400" dirty="0" err="1"/>
              <a:t>dbm</a:t>
            </a:r>
            <a:r>
              <a:rPr lang="en-GB" sz="1400" dirty="0"/>
              <a:t> at the device) </a:t>
            </a:r>
          </a:p>
          <a:p>
            <a:pPr algn="just"/>
            <a:r>
              <a:rPr lang="en-GB" sz="1400" dirty="0"/>
              <a:t>Second tone signal  of different power and frequencies:  Rohde &amp; Schwarz SMA100B  was connected to the Port 3 of the signal  resonator. The  output power of the generator was varied from -40 </a:t>
            </a:r>
            <a:r>
              <a:rPr lang="en-GB" sz="1400" dirty="0" err="1"/>
              <a:t>dbm</a:t>
            </a:r>
            <a:r>
              <a:rPr lang="en-GB" sz="1400" dirty="0"/>
              <a:t> to -20 </a:t>
            </a:r>
            <a:r>
              <a:rPr lang="en-GB" sz="1400" dirty="0" err="1"/>
              <a:t>dbm</a:t>
            </a:r>
            <a:r>
              <a:rPr lang="en-GB" sz="1400" dirty="0"/>
              <a:t>. Frequency variation was from 7.741 GHz to 7.751 GHz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5A9A4F9-C535-FBC5-1128-25A1B480B2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84" t="7462" r="11228" b="3747"/>
          <a:stretch/>
        </p:blipFill>
        <p:spPr>
          <a:xfrm>
            <a:off x="8214139" y="2656902"/>
            <a:ext cx="3507132" cy="2778815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039DB5A6-2F71-E8ED-A763-9332BDBA06F1}"/>
              </a:ext>
            </a:extLst>
          </p:cNvPr>
          <p:cNvSpPr/>
          <p:nvPr/>
        </p:nvSpPr>
        <p:spPr>
          <a:xfrm rot="10800000">
            <a:off x="2474259" y="3939324"/>
            <a:ext cx="543988" cy="172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7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67D6-5090-D325-8FA8-57C911863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3A983D-DF3F-4991-364C-D8479F52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1CD01E-592F-1474-2D5B-0A554D0ADE37}"/>
              </a:ext>
            </a:extLst>
          </p:cNvPr>
          <p:cNvSpPr txBox="1"/>
          <p:nvPr/>
        </p:nvSpPr>
        <p:spPr>
          <a:xfrm>
            <a:off x="162028" y="641809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Secondo Congresso Nazionale di NQSTI  Roma , 07 Febbraio 2025</a:t>
            </a:r>
          </a:p>
        </p:txBody>
      </p:sp>
      <p:pic>
        <p:nvPicPr>
          <p:cNvPr id="2" name="Immagine 1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CCD704D0-50C8-4FF6-664A-17A95B7AD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9387" r="11837" b="4362"/>
          <a:stretch/>
        </p:blipFill>
        <p:spPr>
          <a:xfrm>
            <a:off x="3077628" y="2122705"/>
            <a:ext cx="4494747" cy="35700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FC125D-6241-4315-EECA-6AFDE21BF3A6}"/>
              </a:ext>
            </a:extLst>
          </p:cNvPr>
          <p:cNvSpPr txBox="1"/>
          <p:nvPr/>
        </p:nvSpPr>
        <p:spPr>
          <a:xfrm>
            <a:off x="706680" y="1099209"/>
            <a:ext cx="11807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Experiment on dip position of the first </a:t>
            </a:r>
            <a:r>
              <a:rPr lang="it-IT" sz="2800" b="1" dirty="0" err="1">
                <a:solidFill>
                  <a:schemeClr val="accent1"/>
                </a:solidFill>
              </a:rPr>
              <a:t>tone</a:t>
            </a:r>
            <a:r>
              <a:rPr lang="it-IT" sz="2800" b="1" dirty="0">
                <a:solidFill>
                  <a:schemeClr val="accent1"/>
                </a:solidFill>
              </a:rPr>
              <a:t> S</a:t>
            </a:r>
            <a:r>
              <a:rPr lang="it-IT" sz="2800" b="1" baseline="-25000" dirty="0">
                <a:solidFill>
                  <a:schemeClr val="accent1"/>
                </a:solidFill>
              </a:rPr>
              <a:t>21</a:t>
            </a:r>
            <a:r>
              <a:rPr lang="it-IT" sz="2800" b="1" dirty="0">
                <a:solidFill>
                  <a:schemeClr val="accent1"/>
                </a:solidFill>
              </a:rPr>
              <a:t> frequency </a:t>
            </a:r>
            <a:r>
              <a:rPr lang="it-IT" sz="2800" b="1" dirty="0" err="1">
                <a:solidFill>
                  <a:schemeClr val="accent1"/>
                </a:solidFill>
              </a:rPr>
              <a:t>dependence</a:t>
            </a:r>
            <a:r>
              <a:rPr lang="it-IT" sz="2800" b="1" dirty="0">
                <a:solidFill>
                  <a:schemeClr val="accent1"/>
                </a:solidFill>
              </a:rPr>
              <a:t> on power and frequency of the second </a:t>
            </a:r>
            <a:r>
              <a:rPr lang="it-IT" sz="2800" b="1" dirty="0" err="1">
                <a:solidFill>
                  <a:schemeClr val="accent1"/>
                </a:solidFill>
              </a:rPr>
              <a:t>tone</a:t>
            </a:r>
            <a:r>
              <a:rPr lang="it-IT" sz="2800" b="1" dirty="0">
                <a:solidFill>
                  <a:schemeClr val="accent1"/>
                </a:solidFill>
              </a:rPr>
              <a:t> </a:t>
            </a:r>
            <a:r>
              <a:rPr lang="it-IT" sz="2800" b="1" dirty="0" err="1">
                <a:solidFill>
                  <a:schemeClr val="accent1"/>
                </a:solidFill>
              </a:rPr>
              <a:t>signal</a:t>
            </a:r>
            <a:r>
              <a:rPr lang="it-IT" sz="2800" b="1" dirty="0">
                <a:solidFill>
                  <a:schemeClr val="accent1"/>
                </a:solidFill>
              </a:rPr>
              <a:t>.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58AC92-5776-8DBD-ACF9-1D640288AE5C}"/>
              </a:ext>
            </a:extLst>
          </p:cNvPr>
          <p:cNvSpPr txBox="1"/>
          <p:nvPr/>
        </p:nvSpPr>
        <p:spPr>
          <a:xfrm>
            <a:off x="2253732" y="5692730"/>
            <a:ext cx="6451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sensibility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of the frequency position of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resonant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drop 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to  the </a:t>
            </a:r>
            <a:r>
              <a:rPr lang="it-IT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of pump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and to pump </a:t>
            </a:r>
            <a:r>
              <a:rPr lang="it-IT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it-IT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frequency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111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467FBC-AEAE-4EC2-BF36-9EF027E22BDD}">
  <ds:schemaRefs>
    <ds:schemaRef ds:uri="33de9cbb-7065-497c-aaf6-21859a933a93"/>
    <ds:schemaRef ds:uri="a398c2fc-ef96-41f5-a6be-4e19eee013d8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1175</TotalTime>
  <Words>1665</Words>
  <Application>Microsoft Office PowerPoint</Application>
  <PresentationFormat>Widescreen</PresentationFormat>
  <Paragraphs>187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Titillium</vt:lpstr>
      <vt:lpstr>Titillium Bd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Mikhail</dc:creator>
  <cp:lastModifiedBy>mikhail.lisitskiy mikhail.lisitskiy</cp:lastModifiedBy>
  <cp:revision>109</cp:revision>
  <dcterms:created xsi:type="dcterms:W3CDTF">2022-10-26T09:11:02Z</dcterms:created>
  <dcterms:modified xsi:type="dcterms:W3CDTF">2025-02-06T21:15:49Z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